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98"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1188" y="1551432"/>
            <a:ext cx="10221192" cy="5825551"/>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09422" y="1121105"/>
            <a:ext cx="9674555" cy="3917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6" name="Holder 6"/>
          <p:cNvSpPr>
            <a:spLocks noGrp="1"/>
          </p:cNvSpPr>
          <p:nvPr>
            <p:ph type="sldNum" sz="quarter" idx="7"/>
          </p:nvPr>
        </p:nvSpPr>
        <p:spPr/>
        <p:txBody>
          <a:bodyPr lIns="0" tIns="0" rIns="0" bIns="0"/>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hlink"/>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6" name="Holder 6"/>
          <p:cNvSpPr>
            <a:spLocks noGrp="1"/>
          </p:cNvSpPr>
          <p:nvPr>
            <p:ph type="sldNum" sz="quarter" idx="7"/>
          </p:nvPr>
        </p:nvSpPr>
        <p:spPr/>
        <p:txBody>
          <a:bodyPr lIns="0" tIns="0" rIns="0" bIns="0"/>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hlink"/>
                </a:solidFill>
                <a:latin typeface="Liberation Sans Narrow"/>
                <a:cs typeface="Liberation Sans Narrow"/>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7" name="Holder 7"/>
          <p:cNvSpPr>
            <a:spLocks noGrp="1"/>
          </p:cNvSpPr>
          <p:nvPr>
            <p:ph type="sldNum" sz="quarter" idx="7"/>
          </p:nvPr>
        </p:nvSpPr>
        <p:spPr/>
        <p:txBody>
          <a:bodyPr lIns="0" tIns="0" rIns="0" bIns="0"/>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hlink"/>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5" name="Holder 5"/>
          <p:cNvSpPr>
            <a:spLocks noGrp="1"/>
          </p:cNvSpPr>
          <p:nvPr>
            <p:ph type="sldNum" sz="quarter" idx="7"/>
          </p:nvPr>
        </p:nvSpPr>
        <p:spPr/>
        <p:txBody>
          <a:bodyPr lIns="0" tIns="0" rIns="0" bIns="0"/>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4" name="Holder 4"/>
          <p:cNvSpPr>
            <a:spLocks noGrp="1"/>
          </p:cNvSpPr>
          <p:nvPr>
            <p:ph type="sldNum" sz="quarter" idx="7"/>
          </p:nvPr>
        </p:nvSpPr>
        <p:spPr/>
        <p:txBody>
          <a:bodyPr lIns="0" tIns="0" rIns="0" bIns="0"/>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5434" y="1470736"/>
            <a:ext cx="6312534" cy="391794"/>
          </a:xfrm>
          <a:prstGeom prst="rect">
            <a:avLst/>
          </a:prstGeom>
        </p:spPr>
        <p:txBody>
          <a:bodyPr wrap="square" lIns="0" tIns="0" rIns="0" bIns="0">
            <a:spAutoFit/>
          </a:bodyPr>
          <a:lstStyle>
            <a:lvl1pPr>
              <a:defRPr sz="2400" b="1" i="0">
                <a:solidFill>
                  <a:schemeClr val="hlink"/>
                </a:solidFill>
                <a:latin typeface="Liberation Sans Narrow"/>
                <a:cs typeface="Liberation Sans Narrow"/>
              </a:defRPr>
            </a:lvl1pPr>
          </a:lstStyle>
          <a:p>
            <a:endParaRPr/>
          </a:p>
        </p:txBody>
      </p:sp>
      <p:sp>
        <p:nvSpPr>
          <p:cNvPr id="3" name="Holder 3"/>
          <p:cNvSpPr>
            <a:spLocks noGrp="1"/>
          </p:cNvSpPr>
          <p:nvPr>
            <p:ph type="body" idx="1"/>
          </p:nvPr>
        </p:nvSpPr>
        <p:spPr>
          <a:xfrm>
            <a:off x="535330" y="2728722"/>
            <a:ext cx="8633460" cy="2403475"/>
          </a:xfrm>
          <a:prstGeom prst="rect">
            <a:avLst/>
          </a:prstGeom>
        </p:spPr>
        <p:txBody>
          <a:bodyPr wrap="square" lIns="0" tIns="0" rIns="0" bIns="0">
            <a:spAutoFit/>
          </a:bodyPr>
          <a:lstStyle>
            <a:lvl1pPr>
              <a:defRPr sz="2400" b="0" i="0">
                <a:solidFill>
                  <a:schemeClr val="tx1"/>
                </a:solidFill>
                <a:latin typeface="Liberation Sans Narrow"/>
                <a:cs typeface="Liberation Sans Narrow"/>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9/11/2018</a:t>
            </a:fld>
            <a:endParaRPr lang="en-US"/>
          </a:p>
        </p:txBody>
      </p:sp>
      <p:sp>
        <p:nvSpPr>
          <p:cNvPr id="6" name="Holder 6"/>
          <p:cNvSpPr>
            <a:spLocks noGrp="1"/>
          </p:cNvSpPr>
          <p:nvPr>
            <p:ph type="sldNum" sz="quarter" idx="7"/>
          </p:nvPr>
        </p:nvSpPr>
        <p:spPr>
          <a:xfrm>
            <a:off x="9896093" y="6998843"/>
            <a:ext cx="334645" cy="304800"/>
          </a:xfrm>
          <a:prstGeom prst="rect">
            <a:avLst/>
          </a:prstGeom>
        </p:spPr>
        <p:txBody>
          <a:bodyPr wrap="square" lIns="0" tIns="0" rIns="0" bIns="0">
            <a:spAutoFit/>
          </a:bodyPr>
          <a:lstStyle>
            <a:lvl1pPr>
              <a:defRPr sz="2200" b="1" i="0">
                <a:solidFill>
                  <a:schemeClr val="tx1"/>
                </a:solidFill>
                <a:latin typeface="Trebuchet MS"/>
                <a:cs typeface="Trebuchet MS"/>
              </a:defRPr>
            </a:lvl1pPr>
          </a:lstStyle>
          <a:p>
            <a:pPr marL="25400">
              <a:lnSpc>
                <a:spcPts val="2185"/>
              </a:lnSpc>
            </a:pPr>
            <a:fld id="{81D60167-4931-47E6-BA6A-407CBD079E47}" type="slidenum">
              <a:rPr spc="-180" dirty="0"/>
              <a:pPr marL="25400">
                <a:lnSpc>
                  <a:spcPts val="2185"/>
                </a:lnSpc>
              </a:pPr>
              <a:t>‹N°›</a:t>
            </a:fld>
            <a:endParaRPr spc="-18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7.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6.pn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iep.fr/"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2.jpeg"/><Relationship Id="rId2" Type="http://schemas.openxmlformats.org/officeDocument/2006/relationships/image" Target="../media/image76.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jpeg"/><Relationship Id="rId1" Type="http://schemas.openxmlformats.org/officeDocument/2006/relationships/slideLayout" Target="../slideLayouts/slideLayout5.xml"/><Relationship Id="rId6" Type="http://schemas.openxmlformats.org/officeDocument/2006/relationships/image" Target="../media/image89.png"/><Relationship Id="rId11" Type="http://schemas.openxmlformats.org/officeDocument/2006/relationships/image" Target="../media/image92.jpeg"/><Relationship Id="rId5" Type="http://schemas.openxmlformats.org/officeDocument/2006/relationships/image" Target="../media/image88.png"/><Relationship Id="rId10" Type="http://schemas.openxmlformats.org/officeDocument/2006/relationships/image" Target="../media/image7.png"/><Relationship Id="rId4" Type="http://schemas.openxmlformats.org/officeDocument/2006/relationships/image" Target="../media/image87.pn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50.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jpeg"/><Relationship Id="rId2" Type="http://schemas.openxmlformats.org/officeDocument/2006/relationships/image" Target="../media/image93.png"/><Relationship Id="rId16"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jpeg"/><Relationship Id="rId5" Type="http://schemas.openxmlformats.org/officeDocument/2006/relationships/image" Target="../media/image96.png"/><Relationship Id="rId15" Type="http://schemas.openxmlformats.org/officeDocument/2006/relationships/image" Target="../media/image7.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5.xml"/><Relationship Id="rId6" Type="http://schemas.openxmlformats.org/officeDocument/2006/relationships/image" Target="../media/image92.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109.jpeg"/><Relationship Id="rId7" Type="http://schemas.openxmlformats.org/officeDocument/2006/relationships/image" Target="../media/image2.jpeg"/><Relationship Id="rId2" Type="http://schemas.openxmlformats.org/officeDocument/2006/relationships/image" Target="../media/image108.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0.png"/></Relationships>
</file>

<file path=ppt/slides/_rels/slide52.xml.rels><?xml version="1.0" encoding="UTF-8" standalone="yes"?>
<Relationships xmlns="http://schemas.openxmlformats.org/package/2006/relationships"><Relationship Id="rId3" Type="http://schemas.openxmlformats.org/officeDocument/2006/relationships/image" Target="../media/image112.jpeg"/><Relationship Id="rId7" Type="http://schemas.openxmlformats.org/officeDocument/2006/relationships/image" Target="../media/image2.jpeg"/><Relationship Id="rId2" Type="http://schemas.openxmlformats.org/officeDocument/2006/relationships/image" Target="../media/image11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5.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0.png"/><Relationship Id="rId1" Type="http://schemas.openxmlformats.org/officeDocument/2006/relationships/slideLayout" Target="../slideLayouts/slideLayout5.xml"/><Relationship Id="rId5" Type="http://schemas.openxmlformats.org/officeDocument/2006/relationships/image" Target="../media/image92.jpe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7.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116.jpeg"/><Relationship Id="rId7" Type="http://schemas.openxmlformats.org/officeDocument/2006/relationships/image" Target="../media/image92.jpeg"/><Relationship Id="rId2" Type="http://schemas.openxmlformats.org/officeDocument/2006/relationships/image" Target="../media/image115.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8.jpeg"/><Relationship Id="rId7" Type="http://schemas.openxmlformats.org/officeDocument/2006/relationships/image" Target="../media/image6.png"/><Relationship Id="rId2" Type="http://schemas.openxmlformats.org/officeDocument/2006/relationships/image" Target="../media/image117.jpeg"/><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20.jpeg"/><Relationship Id="rId4" Type="http://schemas.openxmlformats.org/officeDocument/2006/relationships/image" Target="../media/image119.jpeg"/><Relationship Id="rId9"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2.jpe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24.jpeg"/><Relationship Id="rId7" Type="http://schemas.openxmlformats.org/officeDocument/2006/relationships/image" Target="../media/image2.jpeg"/><Relationship Id="rId2" Type="http://schemas.openxmlformats.org/officeDocument/2006/relationships/image" Target="../media/image12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25.png"/></Relationships>
</file>

<file path=ppt/slides/_rels/slide6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92.jpeg"/><Relationship Id="rId2" Type="http://schemas.openxmlformats.org/officeDocument/2006/relationships/image" Target="../media/image12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0.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2.jpeg"/><Relationship Id="rId7" Type="http://schemas.openxmlformats.org/officeDocument/2006/relationships/image" Target="../media/image6.png"/><Relationship Id="rId2" Type="http://schemas.openxmlformats.org/officeDocument/2006/relationships/image" Target="../media/image131.jpeg"/><Relationship Id="rId1" Type="http://schemas.openxmlformats.org/officeDocument/2006/relationships/slideLayout" Target="../slideLayouts/slideLayout5.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jpeg"/><Relationship Id="rId9" Type="http://schemas.openxmlformats.org/officeDocument/2006/relationships/image" Target="../media/image92.jpeg"/></Relationships>
</file>

<file path=ppt/slides/_rels/slide6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140.jpeg"/><Relationship Id="rId5" Type="http://schemas.openxmlformats.org/officeDocument/2006/relationships/image" Target="../media/image139.jpeg"/><Relationship Id="rId10" Type="http://schemas.openxmlformats.org/officeDocument/2006/relationships/image" Target="../media/image92.jpeg"/><Relationship Id="rId4" Type="http://schemas.openxmlformats.org/officeDocument/2006/relationships/image" Target="../media/image138.jpeg"/><Relationship Id="rId9"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eg"/><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145.jpeg"/><Relationship Id="rId7" Type="http://schemas.openxmlformats.org/officeDocument/2006/relationships/image" Target="../media/image2.jpeg"/><Relationship Id="rId2" Type="http://schemas.openxmlformats.org/officeDocument/2006/relationships/image" Target="../media/image14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46.png"/></Relationships>
</file>

<file path=ppt/slides/_rels/slide6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7.jpeg"/><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149.jpeg"/><Relationship Id="rId7" Type="http://schemas.openxmlformats.org/officeDocument/2006/relationships/image" Target="../media/image2.jpeg"/><Relationship Id="rId2" Type="http://schemas.openxmlformats.org/officeDocument/2006/relationships/image" Target="../media/image148.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50.png"/></Relationships>
</file>

<file path=ppt/slides/_rels/slide69.xml.rels><?xml version="1.0" encoding="UTF-8" standalone="yes"?>
<Relationships xmlns="http://schemas.openxmlformats.org/package/2006/relationships"><Relationship Id="rId3" Type="http://schemas.openxmlformats.org/officeDocument/2006/relationships/image" Target="../media/image152.jpeg"/><Relationship Id="rId7" Type="http://schemas.openxmlformats.org/officeDocument/2006/relationships/image" Target="../media/image2.jpeg"/><Relationship Id="rId2" Type="http://schemas.openxmlformats.org/officeDocument/2006/relationships/image" Target="../media/image151.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fr.wikipedia.org/wiki/29_janvier" TargetMode="External"/><Relationship Id="rId7" Type="http://schemas.openxmlformats.org/officeDocument/2006/relationships/image" Target="../media/image17.jpeg"/><Relationship Id="rId2" Type="http://schemas.openxmlformats.org/officeDocument/2006/relationships/hyperlink" Target="https://fr.wikipedia.org/wiki/Empire_colonial_n%C3%A9erlandais" TargetMode="External"/><Relationship Id="rId1" Type="http://schemas.openxmlformats.org/officeDocument/2006/relationships/slideLayout" Target="../slideLayouts/slideLayout2.xml"/><Relationship Id="rId6" Type="http://schemas.openxmlformats.org/officeDocument/2006/relationships/hyperlink" Target="https://fr.wikipedia.org/wiki/Thomas_Stamford_Raffles" TargetMode="External"/><Relationship Id="rId11" Type="http://schemas.openxmlformats.org/officeDocument/2006/relationships/image" Target="../media/image7.png"/><Relationship Id="rId5" Type="http://schemas.openxmlformats.org/officeDocument/2006/relationships/hyperlink" Target="https://fr.wikipedia.org/wiki/1819" TargetMode="External"/><Relationship Id="rId10" Type="http://schemas.openxmlformats.org/officeDocument/2006/relationships/image" Target="../media/image6.png"/><Relationship Id="rId4" Type="http://schemas.openxmlformats.org/officeDocument/2006/relationships/hyperlink" Target="https://fr.wikipedia.org/wiki/Janvier_1819" TargetMode="External"/><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3.jpeg"/><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7.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6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162.jpeg"/><Relationship Id="rId7" Type="http://schemas.openxmlformats.org/officeDocument/2006/relationships/image" Target="../media/image92.jpeg"/><Relationship Id="rId2" Type="http://schemas.openxmlformats.org/officeDocument/2006/relationships/image" Target="../media/image161.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5.png"/></Relationships>
</file>

<file path=ppt/slides/_rels/slide7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64.jpeg"/><Relationship Id="rId7" Type="http://schemas.openxmlformats.org/officeDocument/2006/relationships/image" Target="../media/image7.png"/><Relationship Id="rId2" Type="http://schemas.openxmlformats.org/officeDocument/2006/relationships/image" Target="../media/image163.jpe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5.png"/><Relationship Id="rId4" Type="http://schemas.openxmlformats.org/officeDocument/2006/relationships/image" Target="../media/image165.jpeg"/></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7.png"/><Relationship Id="rId1" Type="http://schemas.openxmlformats.org/officeDocument/2006/relationships/slideLayout" Target="../slideLayouts/slideLayout5.xml"/><Relationship Id="rId5" Type="http://schemas.openxmlformats.org/officeDocument/2006/relationships/image" Target="../media/image92.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5.png"/><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8.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2.png"/><Relationship Id="rId1" Type="http://schemas.openxmlformats.org/officeDocument/2006/relationships/slideLayout" Target="../slideLayouts/slideLayout2.xml"/><Relationship Id="rId5" Type="http://schemas.openxmlformats.org/officeDocument/2006/relationships/image" Target="../media/image16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452116" y="335982"/>
            <a:ext cx="6262566" cy="339441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96746" y="3474542"/>
            <a:ext cx="7976234" cy="1010919"/>
          </a:xfrm>
          <a:prstGeom prst="rect">
            <a:avLst/>
          </a:prstGeom>
        </p:spPr>
        <p:txBody>
          <a:bodyPr vert="horz" wrap="square" lIns="0" tIns="125095" rIns="0" bIns="0" rtlCol="0">
            <a:spAutoFit/>
          </a:bodyPr>
          <a:lstStyle/>
          <a:p>
            <a:pPr marL="3061970" marR="5080" indent="-3049905">
              <a:lnSpc>
                <a:spcPct val="79500"/>
              </a:lnSpc>
              <a:spcBef>
                <a:spcPts val="985"/>
              </a:spcBef>
            </a:pPr>
            <a:r>
              <a:rPr sz="3600" b="1" dirty="0">
                <a:solidFill>
                  <a:srgbClr val="0000FF"/>
                </a:solidFill>
                <a:latin typeface="Liberation Sans Narrow"/>
                <a:cs typeface="Liberation Sans Narrow"/>
              </a:rPr>
              <a:t>Présentation </a:t>
            </a:r>
            <a:r>
              <a:rPr sz="3600" b="1" spc="-5" dirty="0">
                <a:solidFill>
                  <a:srgbClr val="0000FF"/>
                </a:solidFill>
                <a:latin typeface="Liberation Sans Narrow"/>
                <a:cs typeface="Liberation Sans Narrow"/>
              </a:rPr>
              <a:t>globale </a:t>
            </a:r>
            <a:r>
              <a:rPr sz="3600" b="1" dirty="0">
                <a:solidFill>
                  <a:srgbClr val="0000FF"/>
                </a:solidFill>
                <a:latin typeface="Liberation Sans Narrow"/>
                <a:cs typeface="Liberation Sans Narrow"/>
              </a:rPr>
              <a:t>du </a:t>
            </a:r>
            <a:r>
              <a:rPr sz="3600" b="1" spc="-5" dirty="0">
                <a:solidFill>
                  <a:srgbClr val="0000FF"/>
                </a:solidFill>
                <a:latin typeface="Liberation Sans Narrow"/>
                <a:cs typeface="Liberation Sans Narrow"/>
              </a:rPr>
              <a:t>système éducatif</a:t>
            </a:r>
            <a:r>
              <a:rPr sz="3600" b="1" spc="-125" dirty="0">
                <a:solidFill>
                  <a:srgbClr val="0000FF"/>
                </a:solidFill>
                <a:latin typeface="Liberation Sans Narrow"/>
                <a:cs typeface="Liberation Sans Narrow"/>
              </a:rPr>
              <a:t> </a:t>
            </a:r>
            <a:r>
              <a:rPr sz="3600" b="1" dirty="0">
                <a:solidFill>
                  <a:srgbClr val="0000FF"/>
                </a:solidFill>
                <a:latin typeface="Liberation Sans Narrow"/>
                <a:cs typeface="Liberation Sans Narrow"/>
              </a:rPr>
              <a:t>du  </a:t>
            </a:r>
            <a:r>
              <a:rPr sz="3600" b="1" spc="-5" dirty="0">
                <a:solidFill>
                  <a:srgbClr val="0000FF"/>
                </a:solidFill>
                <a:latin typeface="Liberation Sans Narrow"/>
                <a:cs typeface="Liberation Sans Narrow"/>
              </a:rPr>
              <a:t>Singapour</a:t>
            </a:r>
            <a:endParaRPr sz="3600">
              <a:latin typeface="Liberation Sans Narrow"/>
              <a:cs typeface="Liberation Sans Narrow"/>
            </a:endParaRPr>
          </a:p>
        </p:txBody>
      </p:sp>
      <p:sp>
        <p:nvSpPr>
          <p:cNvPr id="4" name="object 4"/>
          <p:cNvSpPr txBox="1"/>
          <p:nvPr/>
        </p:nvSpPr>
        <p:spPr>
          <a:xfrm>
            <a:off x="3623817" y="4829936"/>
            <a:ext cx="5921375" cy="2111375"/>
          </a:xfrm>
          <a:prstGeom prst="rect">
            <a:avLst/>
          </a:prstGeom>
        </p:spPr>
        <p:txBody>
          <a:bodyPr vert="horz" wrap="square" lIns="0" tIns="12700" rIns="0" bIns="0" rtlCol="0">
            <a:spAutoFit/>
          </a:bodyPr>
          <a:lstStyle/>
          <a:p>
            <a:pPr marR="5080" algn="r">
              <a:lnSpc>
                <a:spcPts val="2620"/>
              </a:lnSpc>
              <a:spcBef>
                <a:spcPts val="100"/>
              </a:spcBef>
            </a:pPr>
            <a:r>
              <a:rPr sz="2400" b="1" spc="-5" dirty="0">
                <a:solidFill>
                  <a:srgbClr val="0000FF"/>
                </a:solidFill>
                <a:latin typeface="Liberation Sans Narrow"/>
                <a:cs typeface="Liberation Sans Narrow"/>
              </a:rPr>
              <a:t>Montréal, samedi </a:t>
            </a:r>
            <a:r>
              <a:rPr sz="2400" b="1" dirty="0">
                <a:solidFill>
                  <a:srgbClr val="0000FF"/>
                </a:solidFill>
                <a:latin typeface="Liberation Sans Narrow"/>
                <a:cs typeface="Liberation Sans Narrow"/>
              </a:rPr>
              <a:t>- 5 mai</a:t>
            </a:r>
            <a:r>
              <a:rPr sz="2400" b="1" spc="-8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2018</a:t>
            </a:r>
            <a:endParaRPr sz="2400">
              <a:latin typeface="Liberation Sans Narrow"/>
              <a:cs typeface="Liberation Sans Narrow"/>
            </a:endParaRPr>
          </a:p>
          <a:p>
            <a:pPr marR="5080" algn="r">
              <a:lnSpc>
                <a:spcPts val="2380"/>
              </a:lnSpc>
            </a:pPr>
            <a:r>
              <a:rPr sz="2200" b="1" spc="-5" dirty="0">
                <a:solidFill>
                  <a:srgbClr val="0000FF"/>
                </a:solidFill>
                <a:latin typeface="Liberation Sans Narrow"/>
                <a:cs typeface="Liberation Sans Narrow"/>
              </a:rPr>
              <a:t>Par </a:t>
            </a:r>
            <a:r>
              <a:rPr sz="2200" b="1" spc="-10" dirty="0">
                <a:solidFill>
                  <a:srgbClr val="0000FF"/>
                </a:solidFill>
                <a:latin typeface="Liberation Sans Narrow"/>
                <a:cs typeface="Liberation Sans Narrow"/>
              </a:rPr>
              <a:t>Arezki</a:t>
            </a:r>
            <a:r>
              <a:rPr sz="2200" b="1" spc="355" dirty="0">
                <a:solidFill>
                  <a:srgbClr val="0000FF"/>
                </a:solidFill>
                <a:latin typeface="Liberation Sans Narrow"/>
                <a:cs typeface="Liberation Sans Narrow"/>
              </a:rPr>
              <a:t> </a:t>
            </a:r>
            <a:r>
              <a:rPr sz="2200" b="1" spc="-5" dirty="0">
                <a:solidFill>
                  <a:srgbClr val="0000FF"/>
                </a:solidFill>
                <a:latin typeface="Liberation Sans Narrow"/>
                <a:cs typeface="Liberation Sans Narrow"/>
              </a:rPr>
              <a:t>K.</a:t>
            </a:r>
            <a:endParaRPr sz="2200">
              <a:latin typeface="Liberation Sans Narrow"/>
              <a:cs typeface="Liberation Sans Narrow"/>
            </a:endParaRPr>
          </a:p>
          <a:p>
            <a:pPr>
              <a:lnSpc>
                <a:spcPct val="100000"/>
              </a:lnSpc>
              <a:spcBef>
                <a:spcPts val="20"/>
              </a:spcBef>
            </a:pPr>
            <a:endParaRPr sz="2550">
              <a:latin typeface="Times New Roman"/>
              <a:cs typeface="Times New Roman"/>
            </a:endParaRPr>
          </a:p>
          <a:p>
            <a:pPr marL="367665" marR="2818765" algn="ctr">
              <a:lnSpc>
                <a:spcPts val="2110"/>
              </a:lnSpc>
            </a:pPr>
            <a:r>
              <a:rPr sz="2200" i="1" spc="-5" dirty="0">
                <a:solidFill>
                  <a:srgbClr val="0000FF"/>
                </a:solidFill>
                <a:latin typeface="Liberation Sans Narrow"/>
                <a:cs typeface="Liberation Sans Narrow"/>
              </a:rPr>
              <a:t>I </a:t>
            </a:r>
            <a:r>
              <a:rPr sz="2200" i="1" spc="-10" dirty="0">
                <a:solidFill>
                  <a:srgbClr val="0000FF"/>
                </a:solidFill>
                <a:latin typeface="Liberation Sans Narrow"/>
                <a:cs typeface="Liberation Sans Narrow"/>
              </a:rPr>
              <a:t>tid, </a:t>
            </a:r>
            <a:r>
              <a:rPr sz="2200" i="1" spc="-5" dirty="0">
                <a:solidFill>
                  <a:srgbClr val="0000FF"/>
                </a:solidFill>
                <a:latin typeface="Liberation Sans Narrow"/>
                <a:cs typeface="Liberation Sans Narrow"/>
              </a:rPr>
              <a:t>i wid </a:t>
            </a:r>
            <a:r>
              <a:rPr sz="2200" i="1" spc="-10" dirty="0">
                <a:solidFill>
                  <a:srgbClr val="0000FF"/>
                </a:solidFill>
                <a:latin typeface="Liberation Sans Narrow"/>
                <a:cs typeface="Liberation Sans Narrow"/>
              </a:rPr>
              <a:t>illan dagi </a:t>
            </a:r>
            <a:r>
              <a:rPr sz="2200" i="1" spc="-40" dirty="0">
                <a:solidFill>
                  <a:srgbClr val="0000FF"/>
                </a:solidFill>
                <a:latin typeface="Liberation Sans Narrow"/>
                <a:cs typeface="Liberation Sans Narrow"/>
              </a:rPr>
              <a:t>yidna</a:t>
            </a:r>
            <a:r>
              <a:rPr sz="2200" spc="-40" dirty="0">
                <a:solidFill>
                  <a:srgbClr val="0000FF"/>
                </a:solidFill>
                <a:latin typeface="DejaVu Sans"/>
                <a:cs typeface="DejaVu Sans"/>
              </a:rPr>
              <a:t>ɣ</a:t>
            </a:r>
            <a:r>
              <a:rPr sz="2200" i="1" spc="-40" dirty="0">
                <a:solidFill>
                  <a:srgbClr val="0000FF"/>
                </a:solidFill>
                <a:latin typeface="Liberation Sans Narrow"/>
                <a:cs typeface="Liberation Sans Narrow"/>
              </a:rPr>
              <a:t>,  </a:t>
            </a:r>
            <a:r>
              <a:rPr sz="2200" i="1" spc="-10" dirty="0">
                <a:solidFill>
                  <a:srgbClr val="0000FF"/>
                </a:solidFill>
                <a:latin typeface="Liberation Sans Narrow"/>
                <a:cs typeface="Liberation Sans Narrow"/>
              </a:rPr>
              <a:t>ansuf</a:t>
            </a:r>
            <a:r>
              <a:rPr sz="2200" i="1" spc="-15" dirty="0">
                <a:solidFill>
                  <a:srgbClr val="0000FF"/>
                </a:solidFill>
                <a:latin typeface="Liberation Sans Narrow"/>
                <a:cs typeface="Liberation Sans Narrow"/>
              </a:rPr>
              <a:t> </a:t>
            </a:r>
            <a:r>
              <a:rPr sz="2200" i="1" spc="-10" dirty="0">
                <a:solidFill>
                  <a:srgbClr val="0000FF"/>
                </a:solidFill>
                <a:latin typeface="Liberation Sans Narrow"/>
                <a:cs typeface="Liberation Sans Narrow"/>
              </a:rPr>
              <a:t>yiswen.</a:t>
            </a:r>
            <a:endParaRPr sz="2200">
              <a:latin typeface="Liberation Sans Narrow"/>
              <a:cs typeface="Liberation Sans Narrow"/>
            </a:endParaRPr>
          </a:p>
          <a:p>
            <a:pPr marR="2453640" algn="ctr">
              <a:lnSpc>
                <a:spcPct val="100000"/>
              </a:lnSpc>
              <a:spcBef>
                <a:spcPts val="1610"/>
              </a:spcBef>
            </a:pPr>
            <a:r>
              <a:rPr sz="2200" i="1" spc="-10" dirty="0">
                <a:solidFill>
                  <a:srgbClr val="0000FF"/>
                </a:solidFill>
                <a:latin typeface="Liberation Sans Narrow"/>
                <a:cs typeface="Liberation Sans Narrow"/>
              </a:rPr>
              <a:t>Honorable assistance,</a:t>
            </a:r>
            <a:r>
              <a:rPr sz="2200" i="1" spc="-30" dirty="0">
                <a:solidFill>
                  <a:srgbClr val="0000FF"/>
                </a:solidFill>
                <a:latin typeface="Liberation Sans Narrow"/>
                <a:cs typeface="Liberation Sans Narrow"/>
              </a:rPr>
              <a:t> </a:t>
            </a:r>
            <a:r>
              <a:rPr sz="2200" i="1" spc="-10" dirty="0">
                <a:solidFill>
                  <a:srgbClr val="0000FF"/>
                </a:solidFill>
                <a:latin typeface="Liberation Sans Narrow"/>
                <a:cs typeface="Liberation Sans Narrow"/>
              </a:rPr>
              <a:t>bienvenue.</a:t>
            </a:r>
            <a:endParaRPr sz="2200">
              <a:latin typeface="Liberation Sans Narrow"/>
              <a:cs typeface="Liberation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4954" y="1112011"/>
            <a:ext cx="3707129" cy="391160"/>
          </a:xfrm>
          <a:prstGeom prst="rect">
            <a:avLst/>
          </a:prstGeom>
        </p:spPr>
        <p:txBody>
          <a:bodyPr vert="horz" wrap="square" lIns="0" tIns="12700" rIns="0" bIns="0" rtlCol="0">
            <a:spAutoFit/>
          </a:bodyPr>
          <a:lstStyle/>
          <a:p>
            <a:pPr marL="12700">
              <a:lnSpc>
                <a:spcPct val="100000"/>
              </a:lnSpc>
              <a:spcBef>
                <a:spcPts val="100"/>
              </a:spcBef>
            </a:pPr>
            <a:r>
              <a:rPr spc="-254" dirty="0">
                <a:latin typeface="Arial"/>
                <a:cs typeface="Arial"/>
              </a:rPr>
              <a:t>Le </a:t>
            </a:r>
            <a:r>
              <a:rPr spc="-240" dirty="0">
                <a:latin typeface="Arial"/>
                <a:cs typeface="Arial"/>
              </a:rPr>
              <a:t>Singapour </a:t>
            </a:r>
            <a:r>
              <a:rPr spc="-434" dirty="0">
                <a:latin typeface="Arial"/>
                <a:cs typeface="Arial"/>
              </a:rPr>
              <a:t>… </a:t>
            </a:r>
            <a:r>
              <a:rPr spc="-195" dirty="0">
                <a:latin typeface="Arial"/>
                <a:cs typeface="Arial"/>
              </a:rPr>
              <a:t>et </a:t>
            </a:r>
            <a:r>
              <a:rPr spc="-250" dirty="0">
                <a:latin typeface="Arial"/>
                <a:cs typeface="Arial"/>
              </a:rPr>
              <a:t>ses</a:t>
            </a:r>
            <a:r>
              <a:rPr spc="-150" dirty="0">
                <a:latin typeface="Arial"/>
                <a:cs typeface="Arial"/>
              </a:rPr>
              <a:t> </a:t>
            </a:r>
            <a:r>
              <a:rPr spc="-229" dirty="0">
                <a:latin typeface="Arial"/>
                <a:cs typeface="Arial"/>
              </a:rPr>
              <a:t>records</a:t>
            </a: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582879" y="1718894"/>
            <a:ext cx="9961880" cy="4965065"/>
          </a:xfrm>
          <a:prstGeom prst="rect">
            <a:avLst/>
          </a:prstGeom>
        </p:spPr>
        <p:txBody>
          <a:bodyPr vert="horz" wrap="square" lIns="0" tIns="12700" rIns="0" bIns="0" rtlCol="0">
            <a:spAutoFit/>
          </a:bodyPr>
          <a:lstStyle/>
          <a:p>
            <a:pPr marL="353695" indent="-340995">
              <a:lnSpc>
                <a:spcPct val="100000"/>
              </a:lnSpc>
              <a:spcBef>
                <a:spcPts val="100"/>
              </a:spcBef>
              <a:buFont typeface="Wingdings"/>
              <a:buChar char=""/>
              <a:tabLst>
                <a:tab pos="354330" algn="l"/>
              </a:tabLst>
            </a:pPr>
            <a:r>
              <a:rPr sz="2400" spc="-5" dirty="0">
                <a:latin typeface="Liberation Sans Narrow"/>
                <a:cs typeface="Liberation Sans Narrow"/>
              </a:rPr>
              <a:t>Dès les années 1980, le pays fait partie, avec Hong Kong, la Corée du Sud et</a:t>
            </a:r>
            <a:r>
              <a:rPr sz="2400" spc="295" dirty="0">
                <a:latin typeface="Liberation Sans Narrow"/>
                <a:cs typeface="Liberation Sans Narrow"/>
              </a:rPr>
              <a:t> </a:t>
            </a:r>
            <a:r>
              <a:rPr sz="2400" spc="-40" dirty="0">
                <a:latin typeface="Liberation Sans Narrow"/>
                <a:cs typeface="Liberation Sans Narrow"/>
              </a:rPr>
              <a:t>Taïwan,</a:t>
            </a:r>
            <a:endParaRPr sz="2400">
              <a:latin typeface="Liberation Sans Narrow"/>
              <a:cs typeface="Liberation Sans Narrow"/>
            </a:endParaRPr>
          </a:p>
          <a:p>
            <a:pPr marL="353695">
              <a:lnSpc>
                <a:spcPct val="100000"/>
              </a:lnSpc>
              <a:spcBef>
                <a:spcPts val="5"/>
              </a:spcBef>
            </a:pPr>
            <a:r>
              <a:rPr sz="2400" spc="-5" dirty="0">
                <a:latin typeface="Liberation Sans Narrow"/>
                <a:cs typeface="Liberation Sans Narrow"/>
              </a:rPr>
              <a:t>des </a:t>
            </a:r>
            <a:r>
              <a:rPr sz="2400" b="1" dirty="0">
                <a:latin typeface="Liberation Sans Narrow"/>
                <a:cs typeface="Liberation Sans Narrow"/>
              </a:rPr>
              <a:t>quatre dragons</a:t>
            </a:r>
            <a:r>
              <a:rPr sz="2400" b="1" spc="15" dirty="0">
                <a:latin typeface="Liberation Sans Narrow"/>
                <a:cs typeface="Liberation Sans Narrow"/>
              </a:rPr>
              <a:t> </a:t>
            </a:r>
            <a:r>
              <a:rPr sz="2400" b="1" spc="-5" dirty="0">
                <a:latin typeface="Liberation Sans Narrow"/>
                <a:cs typeface="Liberation Sans Narrow"/>
              </a:rPr>
              <a:t>asiatiques.</a:t>
            </a:r>
            <a:endParaRPr sz="2400">
              <a:latin typeface="Liberation Sans Narrow"/>
              <a:cs typeface="Liberation Sans Narrow"/>
            </a:endParaRPr>
          </a:p>
          <a:p>
            <a:pPr marL="353695" marR="34290" indent="-340995">
              <a:lnSpc>
                <a:spcPts val="2870"/>
              </a:lnSpc>
              <a:spcBef>
                <a:spcPts val="1555"/>
              </a:spcBef>
              <a:buFont typeface="Wingdings"/>
              <a:buChar char=""/>
              <a:tabLst>
                <a:tab pos="354330" algn="l"/>
              </a:tabLst>
            </a:pPr>
            <a:r>
              <a:rPr sz="2400" spc="-5" dirty="0">
                <a:latin typeface="Liberation Sans Narrow"/>
                <a:cs typeface="Liberation Sans Narrow"/>
              </a:rPr>
              <a:t>En </a:t>
            </a:r>
            <a:r>
              <a:rPr sz="2400" spc="-35" dirty="0">
                <a:latin typeface="Liberation Sans Narrow"/>
                <a:cs typeface="Liberation Sans Narrow"/>
              </a:rPr>
              <a:t>2011, </a:t>
            </a:r>
            <a:r>
              <a:rPr sz="2400" spc="-10" dirty="0">
                <a:latin typeface="Liberation Sans Narrow"/>
                <a:cs typeface="Liberation Sans Narrow"/>
              </a:rPr>
              <a:t>Singapour </a:t>
            </a:r>
            <a:r>
              <a:rPr sz="2400" spc="-5" dirty="0">
                <a:latin typeface="Liberation Sans Narrow"/>
                <a:cs typeface="Liberation Sans Narrow"/>
              </a:rPr>
              <a:t>est </a:t>
            </a:r>
            <a:r>
              <a:rPr sz="2400" b="1" spc="-5" dirty="0">
                <a:latin typeface="Liberation Sans Narrow"/>
                <a:cs typeface="Liberation Sans Narrow"/>
              </a:rPr>
              <a:t>le </a:t>
            </a:r>
            <a:r>
              <a:rPr sz="2400" b="1" dirty="0">
                <a:latin typeface="Liberation Sans Narrow"/>
                <a:cs typeface="Liberation Sans Narrow"/>
              </a:rPr>
              <a:t>troisième </a:t>
            </a:r>
            <a:r>
              <a:rPr sz="2400" b="1" spc="-5" dirty="0">
                <a:latin typeface="Liberation Sans Narrow"/>
                <a:cs typeface="Liberation Sans Narrow"/>
              </a:rPr>
              <a:t>pays au </a:t>
            </a:r>
            <a:r>
              <a:rPr sz="2400" b="1" dirty="0">
                <a:latin typeface="Liberation Sans Narrow"/>
                <a:cs typeface="Liberation Sans Narrow"/>
              </a:rPr>
              <a:t>monde </a:t>
            </a:r>
            <a:r>
              <a:rPr sz="2400" b="1" spc="-5" dirty="0">
                <a:latin typeface="Liberation Sans Narrow"/>
                <a:cs typeface="Liberation Sans Narrow"/>
              </a:rPr>
              <a:t>en termes </a:t>
            </a:r>
            <a:r>
              <a:rPr sz="2400" b="1" dirty="0">
                <a:latin typeface="Liberation Sans Narrow"/>
                <a:cs typeface="Liberation Sans Narrow"/>
              </a:rPr>
              <a:t>de produit </a:t>
            </a:r>
            <a:r>
              <a:rPr sz="2400" b="1" spc="-5" dirty="0">
                <a:latin typeface="Liberation Sans Narrow"/>
                <a:cs typeface="Liberation Sans Narrow"/>
              </a:rPr>
              <a:t>intérieur  </a:t>
            </a:r>
            <a:r>
              <a:rPr sz="2400" b="1" dirty="0">
                <a:latin typeface="Liberation Sans Narrow"/>
                <a:cs typeface="Liberation Sans Narrow"/>
              </a:rPr>
              <a:t>brut </a:t>
            </a:r>
            <a:r>
              <a:rPr sz="2400" dirty="0">
                <a:latin typeface="Liberation Sans Narrow"/>
                <a:cs typeface="Liberation Sans Narrow"/>
              </a:rPr>
              <a:t>à </a:t>
            </a:r>
            <a:r>
              <a:rPr sz="2400" spc="-5" dirty="0">
                <a:latin typeface="Liberation Sans Narrow"/>
                <a:cs typeface="Liberation Sans Narrow"/>
              </a:rPr>
              <a:t>parité de </a:t>
            </a:r>
            <a:r>
              <a:rPr sz="2400" spc="-10" dirty="0">
                <a:latin typeface="Liberation Sans Narrow"/>
                <a:cs typeface="Liberation Sans Narrow"/>
              </a:rPr>
              <a:t>pouvoir</a:t>
            </a:r>
            <a:r>
              <a:rPr sz="2400" spc="30" dirty="0">
                <a:latin typeface="Liberation Sans Narrow"/>
                <a:cs typeface="Liberation Sans Narrow"/>
              </a:rPr>
              <a:t> </a:t>
            </a:r>
            <a:r>
              <a:rPr sz="2400" spc="-10" dirty="0">
                <a:latin typeface="Liberation Sans Narrow"/>
                <a:cs typeface="Liberation Sans Narrow"/>
              </a:rPr>
              <a:t>d'achat.</a:t>
            </a:r>
            <a:endParaRPr sz="2400">
              <a:latin typeface="Liberation Sans Narrow"/>
              <a:cs typeface="Liberation Sans Narrow"/>
            </a:endParaRPr>
          </a:p>
          <a:p>
            <a:pPr marL="353695" indent="-340995">
              <a:lnSpc>
                <a:spcPct val="100000"/>
              </a:lnSpc>
              <a:spcBef>
                <a:spcPts val="1345"/>
              </a:spcBef>
              <a:buFont typeface="Wingdings"/>
              <a:buChar char=""/>
              <a:tabLst>
                <a:tab pos="354330" algn="l"/>
              </a:tabLst>
            </a:pPr>
            <a:r>
              <a:rPr sz="2400" b="1" dirty="0">
                <a:latin typeface="Liberation Sans Narrow"/>
                <a:cs typeface="Liberation Sans Narrow"/>
              </a:rPr>
              <a:t>Plaque tournante </a:t>
            </a:r>
            <a:r>
              <a:rPr sz="2400" b="1" spc="-5" dirty="0">
                <a:latin typeface="Liberation Sans Narrow"/>
                <a:cs typeface="Liberation Sans Narrow"/>
              </a:rPr>
              <a:t>commerciale et </a:t>
            </a:r>
            <a:r>
              <a:rPr sz="2400" b="1" dirty="0">
                <a:latin typeface="Liberation Sans Narrow"/>
                <a:cs typeface="Liberation Sans Narrow"/>
              </a:rPr>
              <a:t>financière </a:t>
            </a:r>
            <a:r>
              <a:rPr sz="2400" spc="-5" dirty="0">
                <a:latin typeface="Liberation Sans Narrow"/>
                <a:cs typeface="Liberation Sans Narrow"/>
              </a:rPr>
              <a:t>entre la zone Pacifique et</a:t>
            </a:r>
            <a:r>
              <a:rPr sz="2400" spc="60" dirty="0">
                <a:latin typeface="Liberation Sans Narrow"/>
                <a:cs typeface="Liberation Sans Narrow"/>
              </a:rPr>
              <a:t> </a:t>
            </a:r>
            <a:r>
              <a:rPr sz="2400" spc="-5" dirty="0">
                <a:latin typeface="Liberation Sans Narrow"/>
                <a:cs typeface="Liberation Sans Narrow"/>
              </a:rPr>
              <a:t>l'Europe.</a:t>
            </a:r>
            <a:endParaRPr sz="2400">
              <a:latin typeface="Liberation Sans Narrow"/>
              <a:cs typeface="Liberation Sans Narrow"/>
            </a:endParaRPr>
          </a:p>
          <a:p>
            <a:pPr marL="353695" marR="90805" indent="-340995">
              <a:lnSpc>
                <a:spcPts val="2870"/>
              </a:lnSpc>
              <a:spcBef>
                <a:spcPts val="1555"/>
              </a:spcBef>
              <a:buFont typeface="Wingdings"/>
              <a:buChar char=""/>
              <a:tabLst>
                <a:tab pos="354330" algn="l"/>
              </a:tabLst>
            </a:pPr>
            <a:r>
              <a:rPr sz="2400" spc="-5" dirty="0">
                <a:latin typeface="Liberation Sans Narrow"/>
                <a:cs typeface="Liberation Sans Narrow"/>
              </a:rPr>
              <a:t>Il possède le </a:t>
            </a:r>
            <a:r>
              <a:rPr sz="2400" b="1" spc="-5" dirty="0">
                <a:latin typeface="Liberation Sans Narrow"/>
                <a:cs typeface="Liberation Sans Narrow"/>
              </a:rPr>
              <a:t>deuxième </a:t>
            </a:r>
            <a:r>
              <a:rPr sz="2400" b="1" dirty="0">
                <a:latin typeface="Liberation Sans Narrow"/>
                <a:cs typeface="Liberation Sans Narrow"/>
              </a:rPr>
              <a:t>port </a:t>
            </a:r>
            <a:r>
              <a:rPr sz="2400" b="1" spc="-5" dirty="0">
                <a:latin typeface="Liberation Sans Narrow"/>
                <a:cs typeface="Liberation Sans Narrow"/>
              </a:rPr>
              <a:t>au </a:t>
            </a:r>
            <a:r>
              <a:rPr sz="2400" b="1" dirty="0">
                <a:latin typeface="Liberation Sans Narrow"/>
                <a:cs typeface="Liberation Sans Narrow"/>
              </a:rPr>
              <a:t>monde </a:t>
            </a:r>
            <a:r>
              <a:rPr sz="2400" dirty="0">
                <a:latin typeface="Liberation Sans Narrow"/>
                <a:cs typeface="Liberation Sans Narrow"/>
              </a:rPr>
              <a:t>(après </a:t>
            </a:r>
            <a:r>
              <a:rPr sz="2400" spc="-10" dirty="0">
                <a:latin typeface="Liberation Sans Narrow"/>
                <a:cs typeface="Liberation Sans Narrow"/>
              </a:rPr>
              <a:t>Shanghai) </a:t>
            </a:r>
            <a:r>
              <a:rPr sz="2400" spc="-5" dirty="0">
                <a:latin typeface="Liberation Sans Narrow"/>
                <a:cs typeface="Liberation Sans Narrow"/>
              </a:rPr>
              <a:t>en termes </a:t>
            </a:r>
            <a:r>
              <a:rPr sz="2400" spc="-10" dirty="0">
                <a:latin typeface="Liberation Sans Narrow"/>
                <a:cs typeface="Liberation Sans Narrow"/>
              </a:rPr>
              <a:t>d'exportations </a:t>
            </a:r>
            <a:r>
              <a:rPr sz="2400" spc="-5" dirty="0">
                <a:latin typeface="Liberation Sans Narrow"/>
                <a:cs typeface="Liberation Sans Narrow"/>
              </a:rPr>
              <a:t>et  de trafic maritime.</a:t>
            </a:r>
            <a:endParaRPr sz="2400">
              <a:latin typeface="Liberation Sans Narrow"/>
              <a:cs typeface="Liberation Sans Narrow"/>
            </a:endParaRPr>
          </a:p>
          <a:p>
            <a:pPr marL="353695" marR="848360" indent="-340995">
              <a:lnSpc>
                <a:spcPts val="2870"/>
              </a:lnSpc>
              <a:spcBef>
                <a:spcPts val="1465"/>
              </a:spcBef>
              <a:buFont typeface="Wingdings"/>
              <a:buChar char=""/>
              <a:tabLst>
                <a:tab pos="354330" algn="l"/>
              </a:tabLst>
            </a:pPr>
            <a:r>
              <a:rPr sz="2400" spc="-5" dirty="0">
                <a:latin typeface="Liberation Sans Narrow"/>
                <a:cs typeface="Liberation Sans Narrow"/>
              </a:rPr>
              <a:t>La </a:t>
            </a:r>
            <a:r>
              <a:rPr sz="2400" spc="-10" dirty="0">
                <a:latin typeface="Liberation Sans Narrow"/>
                <a:cs typeface="Liberation Sans Narrow"/>
              </a:rPr>
              <a:t>population singapourienne </a:t>
            </a:r>
            <a:r>
              <a:rPr sz="2400" spc="-5" dirty="0">
                <a:latin typeface="Liberation Sans Narrow"/>
                <a:cs typeface="Liberation Sans Narrow"/>
              </a:rPr>
              <a:t>dispose d'un </a:t>
            </a:r>
            <a:r>
              <a:rPr sz="2400" b="1" spc="-5" dirty="0">
                <a:latin typeface="Liberation Sans Narrow"/>
                <a:cs typeface="Liberation Sans Narrow"/>
              </a:rPr>
              <a:t>très haut niveau </a:t>
            </a:r>
            <a:r>
              <a:rPr sz="2400" b="1" dirty="0">
                <a:latin typeface="Liberation Sans Narrow"/>
                <a:cs typeface="Liberation Sans Narrow"/>
              </a:rPr>
              <a:t>de </a:t>
            </a:r>
            <a:r>
              <a:rPr sz="2400" b="1" spc="-5" dirty="0">
                <a:latin typeface="Liberation Sans Narrow"/>
                <a:cs typeface="Liberation Sans Narrow"/>
              </a:rPr>
              <a:t>vie </a:t>
            </a:r>
            <a:r>
              <a:rPr sz="2400" spc="-5" dirty="0">
                <a:latin typeface="Liberation Sans Narrow"/>
                <a:cs typeface="Liberation Sans Narrow"/>
              </a:rPr>
              <a:t>et </a:t>
            </a:r>
            <a:r>
              <a:rPr sz="2400" spc="-10" dirty="0">
                <a:latin typeface="Liberation Sans Narrow"/>
                <a:cs typeface="Liberation Sans Narrow"/>
              </a:rPr>
              <a:t>souvent  </a:t>
            </a:r>
            <a:r>
              <a:rPr sz="2400" spc="-5" dirty="0">
                <a:latin typeface="Liberation Sans Narrow"/>
                <a:cs typeface="Liberation Sans Narrow"/>
              </a:rPr>
              <a:t>surnommée </a:t>
            </a:r>
            <a:r>
              <a:rPr sz="2400" dirty="0">
                <a:latin typeface="Liberation Sans Narrow"/>
                <a:cs typeface="Liberation Sans Narrow"/>
              </a:rPr>
              <a:t>« </a:t>
            </a:r>
            <a:r>
              <a:rPr sz="2400" spc="-5" dirty="0">
                <a:latin typeface="Liberation Sans Narrow"/>
                <a:cs typeface="Liberation Sans Narrow"/>
              </a:rPr>
              <a:t>La Suisse d'Asie</a:t>
            </a:r>
            <a:r>
              <a:rPr sz="2400" spc="75" dirty="0">
                <a:latin typeface="Liberation Sans Narrow"/>
                <a:cs typeface="Liberation Sans Narrow"/>
              </a:rPr>
              <a:t> </a:t>
            </a:r>
            <a:r>
              <a:rPr sz="2400" spc="-5" dirty="0">
                <a:latin typeface="Liberation Sans Narrow"/>
                <a:cs typeface="Liberation Sans Narrow"/>
              </a:rPr>
              <a:t>».</a:t>
            </a:r>
            <a:endParaRPr sz="2400">
              <a:latin typeface="Liberation Sans Narrow"/>
              <a:cs typeface="Liberation Sans Narrow"/>
            </a:endParaRPr>
          </a:p>
          <a:p>
            <a:pPr marL="353695" indent="-340995">
              <a:lnSpc>
                <a:spcPts val="2875"/>
              </a:lnSpc>
              <a:spcBef>
                <a:spcPts val="1355"/>
              </a:spcBef>
              <a:buFont typeface="Wingdings"/>
              <a:buChar char=""/>
              <a:tabLst>
                <a:tab pos="354330" algn="l"/>
              </a:tabLst>
            </a:pPr>
            <a:r>
              <a:rPr sz="2400" dirty="0">
                <a:latin typeface="Liberation Sans Narrow"/>
                <a:cs typeface="Liberation Sans Narrow"/>
              </a:rPr>
              <a:t>En </a:t>
            </a:r>
            <a:r>
              <a:rPr sz="2400" spc="-5" dirty="0">
                <a:latin typeface="Liberation Sans Narrow"/>
                <a:cs typeface="Liberation Sans Narrow"/>
              </a:rPr>
              <a:t>2009, </a:t>
            </a:r>
            <a:r>
              <a:rPr sz="2400" spc="-10" dirty="0">
                <a:latin typeface="Liberation Sans Narrow"/>
                <a:cs typeface="Liberation Sans Narrow"/>
              </a:rPr>
              <a:t>Singapour affichait </a:t>
            </a:r>
            <a:r>
              <a:rPr sz="2400" spc="-5" dirty="0">
                <a:latin typeface="Liberation Sans Narrow"/>
                <a:cs typeface="Liberation Sans Narrow"/>
              </a:rPr>
              <a:t>la plus </a:t>
            </a:r>
            <a:r>
              <a:rPr sz="2400" b="1" dirty="0">
                <a:latin typeface="Liberation Sans Narrow"/>
                <a:cs typeface="Liberation Sans Narrow"/>
              </a:rPr>
              <a:t>forte </a:t>
            </a:r>
            <a:r>
              <a:rPr sz="2400" b="1" spc="-5" dirty="0">
                <a:latin typeface="Liberation Sans Narrow"/>
                <a:cs typeface="Liberation Sans Narrow"/>
              </a:rPr>
              <a:t>concentration </a:t>
            </a:r>
            <a:r>
              <a:rPr sz="2400" b="1" dirty="0">
                <a:latin typeface="Liberation Sans Narrow"/>
                <a:cs typeface="Liberation Sans Narrow"/>
              </a:rPr>
              <a:t>de </a:t>
            </a:r>
            <a:r>
              <a:rPr sz="2400" b="1" spc="-5" dirty="0">
                <a:latin typeface="Liberation Sans Narrow"/>
                <a:cs typeface="Liberation Sans Narrow"/>
              </a:rPr>
              <a:t>millionnaires </a:t>
            </a:r>
            <a:r>
              <a:rPr sz="2400" spc="-5" dirty="0">
                <a:latin typeface="Liberation Sans Narrow"/>
                <a:cs typeface="Liberation Sans Narrow"/>
              </a:rPr>
              <a:t>rapportés</a:t>
            </a:r>
            <a:r>
              <a:rPr sz="2400" spc="235" dirty="0">
                <a:latin typeface="Liberation Sans Narrow"/>
                <a:cs typeface="Liberation Sans Narrow"/>
              </a:rPr>
              <a:t> </a:t>
            </a:r>
            <a:r>
              <a:rPr sz="2400" dirty="0">
                <a:latin typeface="Liberation Sans Narrow"/>
                <a:cs typeface="Liberation Sans Narrow"/>
              </a:rPr>
              <a:t>à</a:t>
            </a:r>
            <a:endParaRPr sz="2400">
              <a:latin typeface="Liberation Sans Narrow"/>
              <a:cs typeface="Liberation Sans Narrow"/>
            </a:endParaRPr>
          </a:p>
          <a:p>
            <a:pPr marL="353695">
              <a:lnSpc>
                <a:spcPts val="2875"/>
              </a:lnSpc>
            </a:pPr>
            <a:r>
              <a:rPr sz="2400" spc="-5" dirty="0">
                <a:latin typeface="Liberation Sans Narrow"/>
                <a:cs typeface="Liberation Sans Narrow"/>
              </a:rPr>
              <a:t>la </a:t>
            </a:r>
            <a:r>
              <a:rPr sz="2400" spc="-10" dirty="0">
                <a:latin typeface="Liberation Sans Narrow"/>
                <a:cs typeface="Liberation Sans Narrow"/>
              </a:rPr>
              <a:t>population </a:t>
            </a:r>
            <a:r>
              <a:rPr sz="2400" spc="-5" dirty="0">
                <a:latin typeface="Liberation Sans Narrow"/>
                <a:cs typeface="Liberation Sans Narrow"/>
              </a:rPr>
              <a:t>totale devançant Hong Kong (Chine), la Suisse, le Qatar et le</a:t>
            </a:r>
            <a:r>
              <a:rPr sz="2400" spc="315" dirty="0">
                <a:latin typeface="Liberation Sans Narrow"/>
                <a:cs typeface="Liberation Sans Narrow"/>
              </a:rPr>
              <a:t> </a:t>
            </a:r>
            <a:r>
              <a:rPr sz="2400" spc="-5" dirty="0">
                <a:latin typeface="Liberation Sans Narrow"/>
                <a:cs typeface="Liberation Sans Narrow"/>
              </a:rPr>
              <a:t>Koweït.</a:t>
            </a:r>
            <a:endParaRPr sz="2400">
              <a:latin typeface="Liberation Sans Narrow"/>
              <a:cs typeface="Liberation Sans Narrow"/>
            </a:endParaRPr>
          </a:p>
        </p:txBody>
      </p:sp>
      <p:sp>
        <p:nvSpPr>
          <p:cNvPr id="11" name="object 11"/>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7</a:t>
            </a:r>
            <a:endParaRPr sz="22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4923" y="1092454"/>
            <a:ext cx="2007235" cy="391160"/>
          </a:xfrm>
          <a:prstGeom prst="rect">
            <a:avLst/>
          </a:prstGeom>
        </p:spPr>
        <p:txBody>
          <a:bodyPr vert="horz" wrap="square" lIns="0" tIns="12700" rIns="0" bIns="0" rtlCol="0">
            <a:spAutoFit/>
          </a:bodyPr>
          <a:lstStyle/>
          <a:p>
            <a:pPr marL="12700">
              <a:lnSpc>
                <a:spcPct val="100000"/>
              </a:lnSpc>
              <a:spcBef>
                <a:spcPts val="100"/>
              </a:spcBef>
            </a:pPr>
            <a:r>
              <a:rPr spc="-220" dirty="0">
                <a:latin typeface="Arial"/>
                <a:cs typeface="Arial"/>
              </a:rPr>
              <a:t>Et </a:t>
            </a:r>
            <a:r>
              <a:rPr spc="-434" dirty="0">
                <a:latin typeface="Arial"/>
                <a:cs typeface="Arial"/>
              </a:rPr>
              <a:t>… </a:t>
            </a:r>
            <a:r>
              <a:rPr spc="-225" dirty="0">
                <a:latin typeface="Arial"/>
                <a:cs typeface="Arial"/>
              </a:rPr>
              <a:t>Pourtant</a:t>
            </a:r>
            <a:r>
              <a:rPr spc="-45" dirty="0">
                <a:latin typeface="Arial"/>
                <a:cs typeface="Arial"/>
              </a:rPr>
              <a:t> </a:t>
            </a:r>
            <a:r>
              <a:rPr spc="-434" dirty="0">
                <a:latin typeface="Arial"/>
                <a:cs typeface="Arial"/>
              </a:rPr>
              <a:t>…</a:t>
            </a:r>
          </a:p>
        </p:txBody>
      </p:sp>
      <p:sp>
        <p:nvSpPr>
          <p:cNvPr id="3" name="object 3"/>
          <p:cNvSpPr txBox="1"/>
          <p:nvPr/>
        </p:nvSpPr>
        <p:spPr>
          <a:xfrm>
            <a:off x="936447" y="1394185"/>
            <a:ext cx="9269095" cy="4415155"/>
          </a:xfrm>
          <a:prstGeom prst="rect">
            <a:avLst/>
          </a:prstGeom>
        </p:spPr>
        <p:txBody>
          <a:bodyPr vert="horz" wrap="square" lIns="0" tIns="194945" rIns="0" bIns="0" rtlCol="0">
            <a:spAutoFit/>
          </a:bodyPr>
          <a:lstStyle/>
          <a:p>
            <a:pPr marL="353695" indent="-340995">
              <a:lnSpc>
                <a:spcPct val="100000"/>
              </a:lnSpc>
              <a:spcBef>
                <a:spcPts val="1535"/>
              </a:spcBef>
              <a:buFont typeface="Wingdings"/>
              <a:buChar char=""/>
              <a:tabLst>
                <a:tab pos="354330" algn="l"/>
              </a:tabLst>
            </a:pPr>
            <a:r>
              <a:rPr sz="2400" spc="-5" dirty="0">
                <a:latin typeface="Liberation Sans Narrow"/>
                <a:cs typeface="Liberation Sans Narrow"/>
              </a:rPr>
              <a:t>Si on </a:t>
            </a:r>
            <a:r>
              <a:rPr sz="2400" dirty="0">
                <a:latin typeface="Liberation Sans Narrow"/>
                <a:cs typeface="Liberation Sans Narrow"/>
              </a:rPr>
              <a:t>recule </a:t>
            </a:r>
            <a:r>
              <a:rPr sz="2400" spc="-5" dirty="0">
                <a:latin typeface="Liberation Sans Narrow"/>
                <a:cs typeface="Liberation Sans Narrow"/>
              </a:rPr>
              <a:t>le calendrier 53 ans en arrière, </a:t>
            </a:r>
            <a:r>
              <a:rPr sz="2400" b="1" u="heavy" spc="-5" dirty="0">
                <a:uFill>
                  <a:solidFill>
                    <a:srgbClr val="000000"/>
                  </a:solidFill>
                </a:uFill>
                <a:latin typeface="Liberation Sans Narrow"/>
                <a:cs typeface="Liberation Sans Narrow"/>
              </a:rPr>
              <a:t>avant son indépendance</a:t>
            </a:r>
            <a:r>
              <a:rPr sz="2400" spc="-5" dirty="0">
                <a:latin typeface="Liberation Sans Narrow"/>
                <a:cs typeface="Liberation Sans Narrow"/>
              </a:rPr>
              <a:t>, </a:t>
            </a:r>
            <a:r>
              <a:rPr sz="2400" b="1" spc="-5" dirty="0">
                <a:latin typeface="Liberation Sans Narrow"/>
                <a:cs typeface="Liberation Sans Narrow"/>
              </a:rPr>
              <a:t>en</a:t>
            </a:r>
            <a:r>
              <a:rPr sz="2400" b="1" spc="170" dirty="0">
                <a:latin typeface="Liberation Sans Narrow"/>
                <a:cs typeface="Liberation Sans Narrow"/>
              </a:rPr>
              <a:t> </a:t>
            </a:r>
            <a:r>
              <a:rPr sz="2400" b="1" spc="-5" dirty="0">
                <a:latin typeface="Liberation Sans Narrow"/>
                <a:cs typeface="Liberation Sans Narrow"/>
              </a:rPr>
              <a:t>1965</a:t>
            </a:r>
            <a:r>
              <a:rPr sz="2400" spc="-5" dirty="0">
                <a:latin typeface="Liberation Sans Narrow"/>
                <a:cs typeface="Liberation Sans Narrow"/>
              </a:rPr>
              <a:t>.</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spc="-10" dirty="0">
                <a:latin typeface="Liberation Sans Narrow"/>
                <a:cs typeface="Liberation Sans Narrow"/>
              </a:rPr>
              <a:t>Singapour </a:t>
            </a:r>
            <a:r>
              <a:rPr sz="2400" b="1" spc="-5" dirty="0">
                <a:latin typeface="Liberation Sans Narrow"/>
                <a:cs typeface="Liberation Sans Narrow"/>
              </a:rPr>
              <a:t>avait </a:t>
            </a:r>
            <a:r>
              <a:rPr sz="2400" b="1" dirty="0">
                <a:latin typeface="Liberation Sans Narrow"/>
                <a:cs typeface="Liberation Sans Narrow"/>
              </a:rPr>
              <a:t>très </a:t>
            </a:r>
            <a:r>
              <a:rPr sz="2400" b="1" spc="-5" dirty="0">
                <a:latin typeface="Liberation Sans Narrow"/>
                <a:cs typeface="Liberation Sans Narrow"/>
              </a:rPr>
              <a:t>peu de ressources</a:t>
            </a:r>
            <a:r>
              <a:rPr sz="2400" b="1" spc="105" dirty="0">
                <a:latin typeface="Liberation Sans Narrow"/>
                <a:cs typeface="Liberation Sans Narrow"/>
              </a:rPr>
              <a:t> </a:t>
            </a:r>
            <a:r>
              <a:rPr sz="2400" b="1" spc="-5" dirty="0">
                <a:latin typeface="Liberation Sans Narrow"/>
                <a:cs typeface="Liberation Sans Narrow"/>
              </a:rPr>
              <a:t>naturelles.</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dirty="0">
                <a:latin typeface="Liberation Sans Narrow"/>
                <a:cs typeface="Liberation Sans Narrow"/>
              </a:rPr>
              <a:t>Des </a:t>
            </a:r>
            <a:r>
              <a:rPr sz="2400" b="1" spc="-5" dirty="0">
                <a:latin typeface="Liberation Sans Narrow"/>
                <a:cs typeface="Liberation Sans Narrow"/>
              </a:rPr>
              <a:t>problèmes socio-économiques</a:t>
            </a:r>
            <a:r>
              <a:rPr sz="2400" b="1" spc="10" dirty="0">
                <a:latin typeface="Liberation Sans Narrow"/>
                <a:cs typeface="Liberation Sans Narrow"/>
              </a:rPr>
              <a:t> </a:t>
            </a:r>
            <a:r>
              <a:rPr sz="2400" spc="-5" dirty="0">
                <a:latin typeface="Liberation Sans Narrow"/>
                <a:cs typeface="Liberation Sans Narrow"/>
              </a:rPr>
              <a:t>importants.</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spc="-15" dirty="0">
                <a:latin typeface="Liberation Sans Narrow"/>
                <a:cs typeface="Liberation Sans Narrow"/>
              </a:rPr>
              <a:t>Vivait </a:t>
            </a:r>
            <a:r>
              <a:rPr sz="2400" spc="-5" dirty="0">
                <a:latin typeface="Liberation Sans Narrow"/>
                <a:cs typeface="Liberation Sans Narrow"/>
              </a:rPr>
              <a:t>des </a:t>
            </a:r>
            <a:r>
              <a:rPr sz="2400" b="1" spc="-5" dirty="0">
                <a:latin typeface="Liberation Sans Narrow"/>
                <a:cs typeface="Liberation Sans Narrow"/>
              </a:rPr>
              <a:t>émeutes raciales</a:t>
            </a:r>
            <a:r>
              <a:rPr sz="2400" spc="-5" dirty="0">
                <a:latin typeface="Liberation Sans Narrow"/>
                <a:cs typeface="Liberation Sans Narrow"/>
              </a:rPr>
              <a:t>, </a:t>
            </a:r>
            <a:r>
              <a:rPr sz="2400" b="1" spc="-5" dirty="0">
                <a:latin typeface="Liberation Sans Narrow"/>
                <a:cs typeface="Liberation Sans Narrow"/>
              </a:rPr>
              <a:t>chômage </a:t>
            </a:r>
            <a:r>
              <a:rPr sz="2400" b="1" dirty="0">
                <a:latin typeface="Liberation Sans Narrow"/>
                <a:cs typeface="Liberation Sans Narrow"/>
              </a:rPr>
              <a:t>à grande</a:t>
            </a:r>
            <a:r>
              <a:rPr sz="2400" b="1" spc="105" dirty="0">
                <a:latin typeface="Liberation Sans Narrow"/>
                <a:cs typeface="Liberation Sans Narrow"/>
              </a:rPr>
              <a:t> </a:t>
            </a:r>
            <a:r>
              <a:rPr sz="2400" b="1" spc="-5" dirty="0">
                <a:latin typeface="Liberation Sans Narrow"/>
                <a:cs typeface="Liberation Sans Narrow"/>
              </a:rPr>
              <a:t>échelle.</a:t>
            </a:r>
            <a:endParaRPr sz="2400">
              <a:latin typeface="Liberation Sans Narrow"/>
              <a:cs typeface="Liberation Sans Narrow"/>
            </a:endParaRPr>
          </a:p>
          <a:p>
            <a:pPr marL="353695" indent="-340995">
              <a:lnSpc>
                <a:spcPct val="100000"/>
              </a:lnSpc>
              <a:spcBef>
                <a:spcPts val="1445"/>
              </a:spcBef>
              <a:buFont typeface="Wingdings"/>
              <a:buChar char=""/>
              <a:tabLst>
                <a:tab pos="354330" algn="l"/>
              </a:tabLst>
            </a:pPr>
            <a:r>
              <a:rPr sz="2400" b="1" spc="-250" dirty="0">
                <a:latin typeface="Arial"/>
                <a:cs typeface="Arial"/>
              </a:rPr>
              <a:t>D’énorme </a:t>
            </a:r>
            <a:r>
              <a:rPr sz="2400" b="1" spc="-5" dirty="0">
                <a:latin typeface="Liberation Sans Narrow"/>
                <a:cs typeface="Liberation Sans Narrow"/>
              </a:rPr>
              <a:t>difficultés de logement et d'accès </a:t>
            </a:r>
            <a:r>
              <a:rPr sz="2400" b="1" dirty="0">
                <a:latin typeface="Liberation Sans Narrow"/>
                <a:cs typeface="Liberation Sans Narrow"/>
              </a:rPr>
              <a:t>à</a:t>
            </a:r>
            <a:r>
              <a:rPr sz="2400" b="1" spc="-254" dirty="0">
                <a:latin typeface="Liberation Sans Narrow"/>
                <a:cs typeface="Liberation Sans Narrow"/>
              </a:rPr>
              <a:t> </a:t>
            </a:r>
            <a:r>
              <a:rPr sz="2400" b="1" spc="-170" dirty="0">
                <a:latin typeface="Arial"/>
                <a:cs typeface="Arial"/>
              </a:rPr>
              <a:t>l’eau</a:t>
            </a:r>
            <a:r>
              <a:rPr sz="2400" spc="-170" dirty="0">
                <a:latin typeface="Liberation Sans Narrow"/>
                <a:cs typeface="Liberation Sans Narrow"/>
              </a:rPr>
              <a:t>.</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spc="-5" dirty="0">
                <a:latin typeface="Liberation Sans Narrow"/>
                <a:cs typeface="Liberation Sans Narrow"/>
              </a:rPr>
              <a:t>La </a:t>
            </a:r>
            <a:r>
              <a:rPr sz="2400" spc="-10" dirty="0">
                <a:latin typeface="Liberation Sans Narrow"/>
                <a:cs typeface="Liberation Sans Narrow"/>
              </a:rPr>
              <a:t>ville, </a:t>
            </a:r>
            <a:r>
              <a:rPr sz="2400" b="1" spc="-5" dirty="0">
                <a:latin typeface="Liberation Sans Narrow"/>
                <a:cs typeface="Liberation Sans Narrow"/>
              </a:rPr>
              <a:t>cité souveraine, était</a:t>
            </a:r>
            <a:r>
              <a:rPr sz="2400" b="1" spc="20" dirty="0">
                <a:latin typeface="Liberation Sans Narrow"/>
                <a:cs typeface="Liberation Sans Narrow"/>
              </a:rPr>
              <a:t> </a:t>
            </a:r>
            <a:r>
              <a:rPr sz="2400" b="1" spc="-5" dirty="0">
                <a:latin typeface="Liberation Sans Narrow"/>
                <a:cs typeface="Liberation Sans Narrow"/>
              </a:rPr>
              <a:t>un</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b="1" dirty="0">
                <a:latin typeface="Liberation Sans Narrow"/>
                <a:cs typeface="Liberation Sans Narrow"/>
              </a:rPr>
              <a:t>réduit </a:t>
            </a:r>
            <a:r>
              <a:rPr sz="2400" b="1" spc="-5" dirty="0">
                <a:latin typeface="Liberation Sans Narrow"/>
                <a:cs typeface="Liberation Sans Narrow"/>
              </a:rPr>
              <a:t>chinois </a:t>
            </a:r>
            <a:r>
              <a:rPr sz="2400" spc="-5" dirty="0">
                <a:latin typeface="Liberation Sans Narrow"/>
                <a:cs typeface="Liberation Sans Narrow"/>
              </a:rPr>
              <a:t>au </a:t>
            </a:r>
            <a:r>
              <a:rPr sz="2400" spc="-260" dirty="0">
                <a:latin typeface="Arial"/>
                <a:cs typeface="Arial"/>
              </a:rPr>
              <a:t>cœur  </a:t>
            </a:r>
            <a:r>
              <a:rPr sz="2400" spc="-5" dirty="0">
                <a:latin typeface="Liberation Sans Narrow"/>
                <a:cs typeface="Liberation Sans Narrow"/>
              </a:rPr>
              <a:t>même</a:t>
            </a:r>
            <a:r>
              <a:rPr sz="2400" spc="-315" dirty="0">
                <a:latin typeface="Liberation Sans Narrow"/>
                <a:cs typeface="Liberation Sans Narrow"/>
              </a:rPr>
              <a:t> </a:t>
            </a:r>
            <a:r>
              <a:rPr sz="2400" spc="-5" dirty="0">
                <a:latin typeface="Liberation Sans Narrow"/>
                <a:cs typeface="Liberation Sans Narrow"/>
              </a:rPr>
              <a:t>du</a:t>
            </a:r>
            <a:endParaRPr sz="2400">
              <a:latin typeface="Liberation Sans Narrow"/>
              <a:cs typeface="Liberation Sans Narrow"/>
            </a:endParaRPr>
          </a:p>
          <a:p>
            <a:pPr marL="353695" indent="-340995">
              <a:lnSpc>
                <a:spcPct val="100000"/>
              </a:lnSpc>
              <a:spcBef>
                <a:spcPts val="1440"/>
              </a:spcBef>
              <a:buFont typeface="Wingdings"/>
              <a:buChar char=""/>
              <a:tabLst>
                <a:tab pos="354330" algn="l"/>
              </a:tabLst>
            </a:pPr>
            <a:r>
              <a:rPr sz="2400" spc="-5" dirty="0">
                <a:latin typeface="Liberation Sans Narrow"/>
                <a:cs typeface="Liberation Sans Narrow"/>
              </a:rPr>
              <a:t>monde</a:t>
            </a:r>
            <a:r>
              <a:rPr sz="2400" spc="5" dirty="0">
                <a:latin typeface="Liberation Sans Narrow"/>
                <a:cs typeface="Liberation Sans Narrow"/>
              </a:rPr>
              <a:t> </a:t>
            </a:r>
            <a:r>
              <a:rPr sz="2400" spc="-5" dirty="0">
                <a:latin typeface="Liberation Sans Narrow"/>
                <a:cs typeface="Liberation Sans Narrow"/>
              </a:rPr>
              <a:t>malais.</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615940" y="4392168"/>
            <a:ext cx="4969764" cy="3035808"/>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960831" y="7036714"/>
            <a:ext cx="167005" cy="360680"/>
          </a:xfrm>
          <a:prstGeom prst="rect">
            <a:avLst/>
          </a:prstGeom>
        </p:spPr>
        <p:txBody>
          <a:bodyPr vert="horz" wrap="square" lIns="0" tIns="12065" rIns="0" bIns="0" rtlCol="0">
            <a:spAutoFit/>
          </a:bodyPr>
          <a:lstStyle/>
          <a:p>
            <a:pPr marL="12700">
              <a:lnSpc>
                <a:spcPct val="100000"/>
              </a:lnSpc>
              <a:spcBef>
                <a:spcPts val="95"/>
              </a:spcBef>
            </a:pPr>
            <a:r>
              <a:rPr sz="2200" b="1" spc="-175" dirty="0">
                <a:latin typeface="Trebuchet MS"/>
                <a:cs typeface="Trebuchet MS"/>
              </a:rPr>
              <a:t>8</a:t>
            </a:r>
            <a:endParaRPr sz="22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5434" y="1469517"/>
            <a:ext cx="9756140" cy="2340610"/>
          </a:xfrm>
          <a:prstGeom prst="rect">
            <a:avLst/>
          </a:prstGeom>
        </p:spPr>
        <p:txBody>
          <a:bodyPr vert="horz" wrap="square" lIns="0" tIns="12700" rIns="0" bIns="0" rtlCol="0">
            <a:spAutoFit/>
          </a:bodyPr>
          <a:lstStyle/>
          <a:p>
            <a:pPr marL="355600" indent="-341630">
              <a:lnSpc>
                <a:spcPct val="100000"/>
              </a:lnSpc>
              <a:spcBef>
                <a:spcPts val="100"/>
              </a:spcBef>
              <a:buFont typeface="Wingdings"/>
              <a:buChar char=""/>
              <a:tabLst>
                <a:tab pos="355600" algn="l"/>
              </a:tabLst>
            </a:pPr>
            <a:r>
              <a:rPr sz="2400" spc="-5" dirty="0">
                <a:latin typeface="Liberation Sans Narrow"/>
                <a:cs typeface="Liberation Sans Narrow"/>
              </a:rPr>
              <a:t>La </a:t>
            </a:r>
            <a:r>
              <a:rPr sz="2400" spc="-10" dirty="0">
                <a:latin typeface="Liberation Sans Narrow"/>
                <a:cs typeface="Liberation Sans Narrow"/>
              </a:rPr>
              <a:t>population </a:t>
            </a:r>
            <a:r>
              <a:rPr sz="2400" spc="-5" dirty="0">
                <a:latin typeface="Liberation Sans Narrow"/>
                <a:cs typeface="Liberation Sans Narrow"/>
              </a:rPr>
              <a:t>était majoritairement composée de</a:t>
            </a:r>
            <a:r>
              <a:rPr sz="2400" spc="150" dirty="0">
                <a:latin typeface="Liberation Sans Narrow"/>
                <a:cs typeface="Liberation Sans Narrow"/>
              </a:rPr>
              <a:t> </a:t>
            </a:r>
            <a:r>
              <a:rPr sz="2400" spc="-5" dirty="0">
                <a:latin typeface="Liberation Sans Narrow"/>
                <a:cs typeface="Liberation Sans Narrow"/>
              </a:rPr>
              <a:t>Chinois.</a:t>
            </a:r>
            <a:endParaRPr sz="2400">
              <a:latin typeface="Liberation Sans Narrow"/>
              <a:cs typeface="Liberation Sans Narrow"/>
            </a:endParaRPr>
          </a:p>
          <a:p>
            <a:pPr marL="355600" marR="5080" indent="-341630">
              <a:lnSpc>
                <a:spcPts val="2870"/>
              </a:lnSpc>
              <a:spcBef>
                <a:spcPts val="114"/>
              </a:spcBef>
              <a:buFont typeface="Wingdings"/>
              <a:buChar char=""/>
              <a:tabLst>
                <a:tab pos="355600" algn="l"/>
                <a:tab pos="1327785" algn="l"/>
                <a:tab pos="2399030" algn="l"/>
                <a:tab pos="3120390" algn="l"/>
                <a:tab pos="4635500" algn="l"/>
                <a:tab pos="5077460" algn="l"/>
                <a:tab pos="5950585" algn="l"/>
                <a:tab pos="6368415" algn="l"/>
                <a:tab pos="7063105" algn="l"/>
                <a:tab pos="7731125" algn="l"/>
                <a:tab pos="8008620" algn="l"/>
                <a:tab pos="8340725" algn="l"/>
              </a:tabLst>
            </a:pPr>
            <a:r>
              <a:rPr sz="2400" dirty="0">
                <a:latin typeface="Liberation Sans Narrow"/>
                <a:cs typeface="Liberation Sans Narrow"/>
              </a:rPr>
              <a:t>E</a:t>
            </a:r>
            <a:r>
              <a:rPr sz="2400" spc="-10" dirty="0">
                <a:latin typeface="Liberation Sans Narrow"/>
                <a:cs typeface="Liberation Sans Narrow"/>
              </a:rPr>
              <a:t>n</a:t>
            </a:r>
            <a:r>
              <a:rPr sz="2400" spc="5" dirty="0">
                <a:latin typeface="Liberation Sans Narrow"/>
                <a:cs typeface="Liberation Sans Narrow"/>
              </a:rPr>
              <a:t>s</a:t>
            </a:r>
            <a:r>
              <a:rPr sz="2400" spc="-5" dirty="0">
                <a:latin typeface="Liberation Sans Narrow"/>
                <a:cs typeface="Liberation Sans Narrow"/>
              </a:rPr>
              <a:t>u</a:t>
            </a:r>
            <a:r>
              <a:rPr sz="2400" spc="-10" dirty="0">
                <a:latin typeface="Liberation Sans Narrow"/>
                <a:cs typeface="Liberation Sans Narrow"/>
              </a:rPr>
              <a:t>i</a:t>
            </a:r>
            <a:r>
              <a:rPr sz="2400" spc="-5" dirty="0">
                <a:latin typeface="Liberation Sans Narrow"/>
                <a:cs typeface="Liberation Sans Narrow"/>
              </a:rPr>
              <a:t>t</a:t>
            </a:r>
            <a:r>
              <a:rPr sz="2400" dirty="0">
                <a:latin typeface="Liberation Sans Narrow"/>
                <a:cs typeface="Liberation Sans Narrow"/>
              </a:rPr>
              <a:t>e	</a:t>
            </a:r>
            <a:r>
              <a:rPr sz="2400" b="1" spc="5" dirty="0">
                <a:latin typeface="Liberation Sans Narrow"/>
                <a:cs typeface="Liberation Sans Narrow"/>
              </a:rPr>
              <a:t>é</a:t>
            </a:r>
            <a:r>
              <a:rPr sz="2400" b="1" spc="-5" dirty="0">
                <a:latin typeface="Liberation Sans Narrow"/>
                <a:cs typeface="Liberation Sans Narrow"/>
              </a:rPr>
              <a:t>cr</a:t>
            </a:r>
            <a:r>
              <a:rPr sz="2400" b="1" spc="5" dirty="0">
                <a:latin typeface="Liberation Sans Narrow"/>
                <a:cs typeface="Liberation Sans Narrow"/>
              </a:rPr>
              <a:t>a</a:t>
            </a:r>
            <a:r>
              <a:rPr sz="2400" b="1" spc="-5" dirty="0">
                <a:latin typeface="Liberation Sans Narrow"/>
                <a:cs typeface="Liberation Sans Narrow"/>
              </a:rPr>
              <a:t>s</a:t>
            </a:r>
            <a:r>
              <a:rPr sz="2400" b="1" dirty="0">
                <a:latin typeface="Liberation Sans Narrow"/>
                <a:cs typeface="Liberation Sans Narrow"/>
              </a:rPr>
              <a:t>ée	</a:t>
            </a:r>
            <a:r>
              <a:rPr sz="2400" b="1" spc="-5" dirty="0">
                <a:latin typeface="Liberation Sans Narrow"/>
                <a:cs typeface="Liberation Sans Narrow"/>
              </a:rPr>
              <a:t>sou</a:t>
            </a:r>
            <a:r>
              <a:rPr sz="2400" b="1" dirty="0">
                <a:latin typeface="Liberation Sans Narrow"/>
                <a:cs typeface="Liberation Sans Narrow"/>
              </a:rPr>
              <a:t>s	</a:t>
            </a:r>
            <a:r>
              <a:rPr sz="2400" b="1" spc="-125" dirty="0">
                <a:latin typeface="Arial"/>
                <a:cs typeface="Arial"/>
              </a:rPr>
              <a:t>l</a:t>
            </a:r>
            <a:r>
              <a:rPr sz="2400" b="1" spc="-114" dirty="0">
                <a:latin typeface="Arial"/>
                <a:cs typeface="Arial"/>
              </a:rPr>
              <a:t>’</a:t>
            </a:r>
            <a:r>
              <a:rPr sz="2400" b="1" spc="-240" dirty="0">
                <a:latin typeface="Arial"/>
                <a:cs typeface="Arial"/>
              </a:rPr>
              <a:t>expansio</a:t>
            </a:r>
            <a:r>
              <a:rPr sz="2400" b="1" spc="-265" dirty="0">
                <a:latin typeface="Arial"/>
                <a:cs typeface="Arial"/>
              </a:rPr>
              <a:t>n</a:t>
            </a:r>
            <a:r>
              <a:rPr sz="2400" b="1" dirty="0">
                <a:latin typeface="Arial"/>
                <a:cs typeface="Arial"/>
              </a:rPr>
              <a:t>	</a:t>
            </a:r>
            <a:r>
              <a:rPr sz="2400" b="1" spc="-5" dirty="0">
                <a:latin typeface="Liberation Sans Narrow"/>
                <a:cs typeface="Liberation Sans Narrow"/>
              </a:rPr>
              <a:t>d</a:t>
            </a:r>
            <a:r>
              <a:rPr sz="2400" b="1" dirty="0">
                <a:latin typeface="Liberation Sans Narrow"/>
                <a:cs typeface="Liberation Sans Narrow"/>
              </a:rPr>
              <a:t>u	</a:t>
            </a:r>
            <a:r>
              <a:rPr sz="2400" b="1" spc="-5" dirty="0">
                <a:latin typeface="Liberation Sans Narrow"/>
                <a:cs typeface="Liberation Sans Narrow"/>
              </a:rPr>
              <a:t>Japo</a:t>
            </a:r>
            <a:r>
              <a:rPr sz="2400" b="1" dirty="0">
                <a:latin typeface="Liberation Sans Narrow"/>
                <a:cs typeface="Liberation Sans Narrow"/>
              </a:rPr>
              <a:t>n	</a:t>
            </a:r>
            <a:r>
              <a:rPr sz="2400" spc="-5" dirty="0">
                <a:latin typeface="Liberation Sans Narrow"/>
                <a:cs typeface="Liberation Sans Narrow"/>
              </a:rPr>
              <a:t>e</a:t>
            </a:r>
            <a:r>
              <a:rPr sz="2400" dirty="0">
                <a:latin typeface="Liberation Sans Narrow"/>
                <a:cs typeface="Liberation Sans Narrow"/>
              </a:rPr>
              <a:t>n	</a:t>
            </a:r>
            <a:r>
              <a:rPr sz="2400" spc="-5" dirty="0">
                <a:latin typeface="Liberation Sans Narrow"/>
                <a:cs typeface="Liberation Sans Narrow"/>
              </a:rPr>
              <a:t>1</a:t>
            </a:r>
            <a:r>
              <a:rPr sz="2400" dirty="0">
                <a:latin typeface="Liberation Sans Narrow"/>
                <a:cs typeface="Liberation Sans Narrow"/>
              </a:rPr>
              <a:t>9</a:t>
            </a:r>
            <a:r>
              <a:rPr sz="2400" spc="-5" dirty="0">
                <a:latin typeface="Liberation Sans Narrow"/>
                <a:cs typeface="Liberation Sans Narrow"/>
              </a:rPr>
              <a:t>4</a:t>
            </a:r>
            <a:r>
              <a:rPr sz="2400" dirty="0">
                <a:latin typeface="Liberation Sans Narrow"/>
                <a:cs typeface="Liberation Sans Narrow"/>
              </a:rPr>
              <a:t>2	</a:t>
            </a:r>
            <a:r>
              <a:rPr sz="2400" spc="-5" dirty="0">
                <a:latin typeface="Liberation Sans Narrow"/>
                <a:cs typeface="Liberation Sans Narrow"/>
              </a:rPr>
              <a:t>s</a:t>
            </a:r>
            <a:r>
              <a:rPr sz="2400" spc="5" dirty="0">
                <a:latin typeface="Liberation Sans Narrow"/>
                <a:cs typeface="Liberation Sans Narrow"/>
              </a:rPr>
              <a:t>u</a:t>
            </a:r>
            <a:r>
              <a:rPr sz="2400" spc="-5" dirty="0">
                <a:latin typeface="Liberation Sans Narrow"/>
                <a:cs typeface="Liberation Sans Narrow"/>
              </a:rPr>
              <a:t>it</a:t>
            </a:r>
            <a:r>
              <a:rPr sz="2400" dirty="0">
                <a:latin typeface="Liberation Sans Narrow"/>
                <a:cs typeface="Liberation Sans Narrow"/>
              </a:rPr>
              <a:t>e	à	</a:t>
            </a:r>
            <a:r>
              <a:rPr sz="2400" spc="-10" dirty="0">
                <a:latin typeface="Liberation Sans Narrow"/>
                <a:cs typeface="Liberation Sans Narrow"/>
              </a:rPr>
              <a:t>l</a:t>
            </a:r>
            <a:r>
              <a:rPr sz="2400" dirty="0">
                <a:latin typeface="Liberation Sans Narrow"/>
                <a:cs typeface="Liberation Sans Narrow"/>
              </a:rPr>
              <a:t>a	</a:t>
            </a:r>
            <a:r>
              <a:rPr sz="2400" b="1" spc="-5" dirty="0">
                <a:latin typeface="Liberation Sans Narrow"/>
                <a:cs typeface="Liberation Sans Narrow"/>
              </a:rPr>
              <a:t>capitula</a:t>
            </a:r>
            <a:r>
              <a:rPr sz="2400" b="1" dirty="0">
                <a:latin typeface="Liberation Sans Narrow"/>
                <a:cs typeface="Liberation Sans Narrow"/>
              </a:rPr>
              <a:t>t</a:t>
            </a:r>
            <a:r>
              <a:rPr sz="2400" b="1" spc="-5" dirty="0">
                <a:latin typeface="Liberation Sans Narrow"/>
                <a:cs typeface="Liberation Sans Narrow"/>
              </a:rPr>
              <a:t>i</a:t>
            </a:r>
            <a:r>
              <a:rPr sz="2400" b="1" spc="-10" dirty="0">
                <a:latin typeface="Liberation Sans Narrow"/>
                <a:cs typeface="Liberation Sans Narrow"/>
              </a:rPr>
              <a:t>o</a:t>
            </a:r>
            <a:r>
              <a:rPr sz="2400" b="1" dirty="0">
                <a:latin typeface="Liberation Sans Narrow"/>
                <a:cs typeface="Liberation Sans Narrow"/>
              </a:rPr>
              <a:t>n  </a:t>
            </a:r>
            <a:r>
              <a:rPr sz="2400" b="1" spc="-5" dirty="0">
                <a:latin typeface="Liberation Sans Narrow"/>
                <a:cs typeface="Liberation Sans Narrow"/>
              </a:rPr>
              <a:t>britannique</a:t>
            </a:r>
            <a:r>
              <a:rPr sz="2400" spc="-5" dirty="0">
                <a:latin typeface="Liberation Sans Narrow"/>
                <a:cs typeface="Liberation Sans Narrow"/>
              </a:rPr>
              <a:t>.</a:t>
            </a:r>
            <a:endParaRPr sz="2400">
              <a:latin typeface="Liberation Sans Narrow"/>
              <a:cs typeface="Liberation Sans Narrow"/>
            </a:endParaRPr>
          </a:p>
          <a:p>
            <a:pPr>
              <a:lnSpc>
                <a:spcPct val="100000"/>
              </a:lnSpc>
              <a:spcBef>
                <a:spcPts val="25"/>
              </a:spcBef>
            </a:pPr>
            <a:endParaRPr sz="2500">
              <a:latin typeface="Times New Roman"/>
              <a:cs typeface="Times New Roman"/>
            </a:endParaRPr>
          </a:p>
          <a:p>
            <a:pPr marL="12700" marR="7620">
              <a:lnSpc>
                <a:spcPts val="3350"/>
              </a:lnSpc>
              <a:spcBef>
                <a:spcPts val="5"/>
              </a:spcBef>
              <a:tabLst>
                <a:tab pos="541020" algn="l"/>
                <a:tab pos="1329690" algn="l"/>
                <a:tab pos="3170555" algn="l"/>
                <a:tab pos="4445000" algn="l"/>
                <a:tab pos="5474970" algn="l"/>
                <a:tab pos="6183630" algn="l"/>
                <a:tab pos="6663690" algn="l"/>
                <a:tab pos="7630795" algn="l"/>
                <a:tab pos="8159115" algn="l"/>
                <a:tab pos="9352915" algn="l"/>
              </a:tabLst>
            </a:pPr>
            <a:r>
              <a:rPr sz="2800" spc="-5" dirty="0">
                <a:solidFill>
                  <a:srgbClr val="0000DC"/>
                </a:solidFill>
                <a:latin typeface="Liberation Sans Narrow"/>
                <a:cs typeface="Liberation Sans Narrow"/>
              </a:rPr>
              <a:t>De	</a:t>
            </a:r>
            <a:r>
              <a:rPr sz="2800" spc="-10" dirty="0">
                <a:solidFill>
                  <a:srgbClr val="0000DC"/>
                </a:solidFill>
                <a:latin typeface="Liberation Sans Narrow"/>
                <a:cs typeface="Liberation Sans Narrow"/>
              </a:rPr>
              <a:t>cett</a:t>
            </a:r>
            <a:r>
              <a:rPr sz="2800" spc="-5" dirty="0">
                <a:solidFill>
                  <a:srgbClr val="0000DC"/>
                </a:solidFill>
                <a:latin typeface="Liberation Sans Narrow"/>
                <a:cs typeface="Liberation Sans Narrow"/>
              </a:rPr>
              <a:t>e</a:t>
            </a:r>
            <a:r>
              <a:rPr sz="2800" dirty="0">
                <a:solidFill>
                  <a:srgbClr val="0000DC"/>
                </a:solidFill>
                <a:latin typeface="Liberation Sans Narrow"/>
                <a:cs typeface="Liberation Sans Narrow"/>
              </a:rPr>
              <a:t>	</a:t>
            </a:r>
            <a:r>
              <a:rPr sz="2800" spc="5" dirty="0">
                <a:solidFill>
                  <a:srgbClr val="0000DC"/>
                </a:solidFill>
                <a:latin typeface="Liberation Sans Narrow"/>
                <a:cs typeface="Liberation Sans Narrow"/>
              </a:rPr>
              <a:t>c</a:t>
            </a:r>
            <a:r>
              <a:rPr sz="2800" spc="-10" dirty="0">
                <a:solidFill>
                  <a:srgbClr val="0000DC"/>
                </a:solidFill>
                <a:latin typeface="Liberation Sans Narrow"/>
                <a:cs typeface="Liberation Sans Narrow"/>
              </a:rPr>
              <a:t>onfro</a:t>
            </a:r>
            <a:r>
              <a:rPr sz="2800" spc="-15" dirty="0">
                <a:solidFill>
                  <a:srgbClr val="0000DC"/>
                </a:solidFill>
                <a:latin typeface="Liberation Sans Narrow"/>
                <a:cs typeface="Liberation Sans Narrow"/>
              </a:rPr>
              <a:t>n</a:t>
            </a:r>
            <a:r>
              <a:rPr sz="2800" spc="-10" dirty="0">
                <a:solidFill>
                  <a:srgbClr val="0000DC"/>
                </a:solidFill>
                <a:latin typeface="Liberation Sans Narrow"/>
                <a:cs typeface="Liberation Sans Narrow"/>
              </a:rPr>
              <a:t>tat</a:t>
            </a:r>
            <a:r>
              <a:rPr sz="2800" spc="-20" dirty="0">
                <a:solidFill>
                  <a:srgbClr val="0000DC"/>
                </a:solidFill>
                <a:latin typeface="Liberation Sans Narrow"/>
                <a:cs typeface="Liberation Sans Narrow"/>
              </a:rPr>
              <a:t>i</a:t>
            </a:r>
            <a:r>
              <a:rPr sz="2800" spc="-10" dirty="0">
                <a:solidFill>
                  <a:srgbClr val="0000DC"/>
                </a:solidFill>
                <a:latin typeface="Liberation Sans Narrow"/>
                <a:cs typeface="Liberation Sans Narrow"/>
              </a:rPr>
              <a:t>o</a:t>
            </a:r>
            <a:r>
              <a:rPr sz="2800" spc="-5" dirty="0">
                <a:solidFill>
                  <a:srgbClr val="0000DC"/>
                </a:solidFill>
                <a:latin typeface="Liberation Sans Narrow"/>
                <a:cs typeface="Liberation Sans Narrow"/>
              </a:rPr>
              <a:t>n</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eth</a:t>
            </a:r>
            <a:r>
              <a:rPr sz="2800" spc="-20" dirty="0">
                <a:solidFill>
                  <a:srgbClr val="0000DC"/>
                </a:solidFill>
                <a:latin typeface="Liberation Sans Narrow"/>
                <a:cs typeface="Liberation Sans Narrow"/>
              </a:rPr>
              <a:t>n</a:t>
            </a:r>
            <a:r>
              <a:rPr sz="2800" spc="-10" dirty="0">
                <a:solidFill>
                  <a:srgbClr val="0000DC"/>
                </a:solidFill>
                <a:latin typeface="Liberation Sans Narrow"/>
                <a:cs typeface="Liberation Sans Narrow"/>
              </a:rPr>
              <a:t>iqu</a:t>
            </a:r>
            <a:r>
              <a:rPr sz="2800" spc="-5" dirty="0">
                <a:solidFill>
                  <a:srgbClr val="0000DC"/>
                </a:solidFill>
                <a:latin typeface="Liberation Sans Narrow"/>
                <a:cs typeface="Liberation Sans Narrow"/>
              </a:rPr>
              <a:t>e</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éta</a:t>
            </a:r>
            <a:r>
              <a:rPr sz="2800" spc="-20" dirty="0">
                <a:solidFill>
                  <a:srgbClr val="0000DC"/>
                </a:solidFill>
                <a:latin typeface="Liberation Sans Narrow"/>
                <a:cs typeface="Liberation Sans Narrow"/>
              </a:rPr>
              <a:t>i</a:t>
            </a:r>
            <a:r>
              <a:rPr sz="2800" spc="-10" dirty="0">
                <a:solidFill>
                  <a:srgbClr val="0000DC"/>
                </a:solidFill>
                <a:latin typeface="Liberation Sans Narrow"/>
                <a:cs typeface="Liberation Sans Narrow"/>
              </a:rPr>
              <a:t>en</a:t>
            </a:r>
            <a:r>
              <a:rPr sz="2800" spc="-5" dirty="0">
                <a:solidFill>
                  <a:srgbClr val="0000DC"/>
                </a:solidFill>
                <a:latin typeface="Liberation Sans Narrow"/>
                <a:cs typeface="Liberation Sans Narrow"/>
              </a:rPr>
              <a:t>t</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né</a:t>
            </a:r>
            <a:r>
              <a:rPr sz="2800" dirty="0">
                <a:solidFill>
                  <a:srgbClr val="0000DC"/>
                </a:solidFill>
                <a:latin typeface="Liberation Sans Narrow"/>
                <a:cs typeface="Liberation Sans Narrow"/>
              </a:rPr>
              <a:t>s</a:t>
            </a:r>
            <a:r>
              <a:rPr sz="2800" spc="-5" dirty="0">
                <a:solidFill>
                  <a:srgbClr val="0000DC"/>
                </a:solidFill>
                <a:latin typeface="Liberation Sans Narrow"/>
                <a:cs typeface="Liberation Sans Narrow"/>
              </a:rPr>
              <a:t>,</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e</a:t>
            </a:r>
            <a:r>
              <a:rPr sz="2800" spc="-5" dirty="0">
                <a:solidFill>
                  <a:srgbClr val="0000DC"/>
                </a:solidFill>
                <a:latin typeface="Liberation Sans Narrow"/>
                <a:cs typeface="Liberation Sans Narrow"/>
              </a:rPr>
              <a:t>n</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parti</a:t>
            </a:r>
            <a:r>
              <a:rPr sz="2800" spc="-20" dirty="0">
                <a:solidFill>
                  <a:srgbClr val="0000DC"/>
                </a:solidFill>
                <a:latin typeface="Liberation Sans Narrow"/>
                <a:cs typeface="Liberation Sans Narrow"/>
              </a:rPr>
              <a:t>e</a:t>
            </a:r>
            <a:r>
              <a:rPr sz="2800" spc="-5" dirty="0">
                <a:solidFill>
                  <a:srgbClr val="0000DC"/>
                </a:solidFill>
                <a:latin typeface="Liberation Sans Narrow"/>
                <a:cs typeface="Liberation Sans Narrow"/>
              </a:rPr>
              <a:t>,</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le</a:t>
            </a:r>
            <a:r>
              <a:rPr sz="2800" spc="-5" dirty="0">
                <a:solidFill>
                  <a:srgbClr val="0000DC"/>
                </a:solidFill>
                <a:latin typeface="Liberation Sans Narrow"/>
                <a:cs typeface="Liberation Sans Narrow"/>
              </a:rPr>
              <a:t>s</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trouble</a:t>
            </a:r>
            <a:r>
              <a:rPr sz="2800" spc="-5" dirty="0">
                <a:solidFill>
                  <a:srgbClr val="0000DC"/>
                </a:solidFill>
                <a:latin typeface="Liberation Sans Narrow"/>
                <a:cs typeface="Liberation Sans Narrow"/>
              </a:rPr>
              <a:t>s</a:t>
            </a:r>
            <a:r>
              <a:rPr sz="2800" dirty="0">
                <a:solidFill>
                  <a:srgbClr val="0000DC"/>
                </a:solidFill>
                <a:latin typeface="Liberation Sans Narrow"/>
                <a:cs typeface="Liberation Sans Narrow"/>
              </a:rPr>
              <a:t>	</a:t>
            </a:r>
            <a:r>
              <a:rPr sz="2800" spc="-10" dirty="0">
                <a:solidFill>
                  <a:srgbClr val="0000DC"/>
                </a:solidFill>
                <a:latin typeface="Liberation Sans Narrow"/>
                <a:cs typeface="Liberation Sans Narrow"/>
              </a:rPr>
              <a:t>qui  avaient accéléré </a:t>
            </a:r>
            <a:r>
              <a:rPr sz="2800" b="1" spc="-10" dirty="0">
                <a:solidFill>
                  <a:srgbClr val="0000DC"/>
                </a:solidFill>
                <a:latin typeface="Liberation Sans Narrow"/>
                <a:cs typeface="Liberation Sans Narrow"/>
              </a:rPr>
              <a:t>son </a:t>
            </a:r>
            <a:r>
              <a:rPr sz="2800" b="1" spc="-5" dirty="0">
                <a:solidFill>
                  <a:srgbClr val="0000DC"/>
                </a:solidFill>
                <a:latin typeface="Liberation Sans Narrow"/>
                <a:cs typeface="Liberation Sans Narrow"/>
              </a:rPr>
              <a:t>retrait de la </a:t>
            </a:r>
            <a:r>
              <a:rPr sz="2800" b="1" spc="-10" dirty="0">
                <a:solidFill>
                  <a:srgbClr val="0000DC"/>
                </a:solidFill>
                <a:latin typeface="Liberation Sans Narrow"/>
                <a:cs typeface="Liberation Sans Narrow"/>
              </a:rPr>
              <a:t>Malaisie, </a:t>
            </a:r>
            <a:r>
              <a:rPr sz="2800" b="1" spc="-5" dirty="0">
                <a:solidFill>
                  <a:srgbClr val="0000DC"/>
                </a:solidFill>
                <a:latin typeface="Liberation Sans Narrow"/>
                <a:cs typeface="Liberation Sans Narrow"/>
              </a:rPr>
              <a:t>le 9 </a:t>
            </a:r>
            <a:r>
              <a:rPr sz="2800" b="1" spc="-10" dirty="0">
                <a:solidFill>
                  <a:srgbClr val="0000DC"/>
                </a:solidFill>
                <a:latin typeface="Liberation Sans Narrow"/>
                <a:cs typeface="Liberation Sans Narrow"/>
              </a:rPr>
              <a:t>août</a:t>
            </a:r>
            <a:r>
              <a:rPr sz="2800" b="1" spc="25" dirty="0">
                <a:solidFill>
                  <a:srgbClr val="0000DC"/>
                </a:solidFill>
                <a:latin typeface="Liberation Sans Narrow"/>
                <a:cs typeface="Liberation Sans Narrow"/>
              </a:rPr>
              <a:t> </a:t>
            </a:r>
            <a:r>
              <a:rPr sz="2800" b="1" spc="-10" dirty="0">
                <a:solidFill>
                  <a:srgbClr val="0000DC"/>
                </a:solidFill>
                <a:latin typeface="Liberation Sans Narrow"/>
                <a:cs typeface="Liberation Sans Narrow"/>
              </a:rPr>
              <a:t>1965</a:t>
            </a:r>
            <a:r>
              <a:rPr sz="2800" spc="-10" dirty="0">
                <a:solidFill>
                  <a:srgbClr val="0000DC"/>
                </a:solidFill>
                <a:latin typeface="Liberation Sans Narrow"/>
                <a:cs typeface="Liberation Sans Narrow"/>
              </a:rPr>
              <a:t>.</a:t>
            </a:r>
            <a:endParaRPr sz="2800">
              <a:latin typeface="Liberation Sans Narrow"/>
              <a:cs typeface="Liberation Sans Narrow"/>
            </a:endParaRPr>
          </a:p>
        </p:txBody>
      </p:sp>
      <p:sp>
        <p:nvSpPr>
          <p:cNvPr id="3" name="object 3"/>
          <p:cNvSpPr/>
          <p:nvPr/>
        </p:nvSpPr>
        <p:spPr>
          <a:xfrm>
            <a:off x="5795771" y="4320540"/>
            <a:ext cx="4668012" cy="280568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12975" y="4247388"/>
            <a:ext cx="4458184" cy="30007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10106025" y="7072680"/>
            <a:ext cx="167005" cy="360680"/>
          </a:xfrm>
          <a:prstGeom prst="rect">
            <a:avLst/>
          </a:prstGeom>
        </p:spPr>
        <p:txBody>
          <a:bodyPr vert="horz" wrap="square" lIns="0" tIns="12065" rIns="0" bIns="0" rtlCol="0">
            <a:spAutoFit/>
          </a:bodyPr>
          <a:lstStyle/>
          <a:p>
            <a:pPr marL="12700">
              <a:lnSpc>
                <a:spcPct val="100000"/>
              </a:lnSpc>
              <a:spcBef>
                <a:spcPts val="95"/>
              </a:spcBef>
            </a:pPr>
            <a:r>
              <a:rPr sz="2200" b="1" spc="-175" dirty="0">
                <a:latin typeface="Trebuchet MS"/>
                <a:cs typeface="Trebuchet MS"/>
              </a:rPr>
              <a:t>9</a:t>
            </a:r>
            <a:endParaRPr sz="22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5227" y="1154684"/>
            <a:ext cx="9391015" cy="755650"/>
          </a:xfrm>
          <a:prstGeom prst="rect">
            <a:avLst/>
          </a:prstGeom>
        </p:spPr>
        <p:txBody>
          <a:bodyPr vert="horz" wrap="square" lIns="0" tIns="12700" rIns="0" bIns="0" rtlCol="0">
            <a:spAutoFit/>
          </a:bodyPr>
          <a:lstStyle/>
          <a:p>
            <a:pPr marL="12700" marR="5080">
              <a:lnSpc>
                <a:spcPct val="100000"/>
              </a:lnSpc>
              <a:spcBef>
                <a:spcPts val="100"/>
              </a:spcBef>
              <a:tabLst>
                <a:tab pos="772795" algn="l"/>
                <a:tab pos="1283335" algn="l"/>
                <a:tab pos="2433955" algn="l"/>
                <a:tab pos="2875280" algn="l"/>
                <a:tab pos="3982720" algn="l"/>
                <a:tab pos="4437380" algn="l"/>
                <a:tab pos="5874385" algn="l"/>
                <a:tab pos="6160770" algn="l"/>
                <a:tab pos="6671309" algn="l"/>
                <a:tab pos="7336155" algn="l"/>
                <a:tab pos="7927975" algn="l"/>
                <a:tab pos="8354695" algn="l"/>
                <a:tab pos="9030970" algn="l"/>
              </a:tabLst>
            </a:pPr>
            <a:r>
              <a:rPr dirty="0">
                <a:solidFill>
                  <a:srgbClr val="0000DC"/>
                </a:solidFill>
              </a:rPr>
              <a:t>Dans	</a:t>
            </a:r>
            <a:r>
              <a:rPr spc="-5" dirty="0">
                <a:solidFill>
                  <a:srgbClr val="0000DC"/>
                </a:solidFill>
              </a:rPr>
              <a:t>ce</a:t>
            </a:r>
            <a:r>
              <a:rPr dirty="0">
                <a:solidFill>
                  <a:srgbClr val="0000DC"/>
                </a:solidFill>
              </a:rPr>
              <a:t>t	</a:t>
            </a:r>
            <a:r>
              <a:rPr spc="-5" dirty="0">
                <a:solidFill>
                  <a:srgbClr val="0000DC"/>
                </a:solidFill>
              </a:rPr>
              <a:t>e</a:t>
            </a:r>
            <a:r>
              <a:rPr dirty="0">
                <a:solidFill>
                  <a:srgbClr val="0000DC"/>
                </a:solidFill>
              </a:rPr>
              <a:t>x</a:t>
            </a:r>
            <a:r>
              <a:rPr spc="-5" dirty="0">
                <a:solidFill>
                  <a:srgbClr val="0000DC"/>
                </a:solidFill>
              </a:rPr>
              <a:t>empl</a:t>
            </a:r>
            <a:r>
              <a:rPr dirty="0">
                <a:solidFill>
                  <a:srgbClr val="0000DC"/>
                </a:solidFill>
              </a:rPr>
              <a:t>e	</a:t>
            </a:r>
            <a:r>
              <a:rPr spc="-5" dirty="0">
                <a:solidFill>
                  <a:srgbClr val="0000DC"/>
                </a:solidFill>
              </a:rPr>
              <a:t>d</a:t>
            </a:r>
            <a:r>
              <a:rPr dirty="0">
                <a:solidFill>
                  <a:srgbClr val="0000DC"/>
                </a:solidFill>
              </a:rPr>
              <a:t>e	réussite	</a:t>
            </a:r>
            <a:r>
              <a:rPr spc="-5" dirty="0">
                <a:solidFill>
                  <a:srgbClr val="0000DC"/>
                </a:solidFill>
              </a:rPr>
              <a:t>d</a:t>
            </a:r>
            <a:r>
              <a:rPr dirty="0">
                <a:solidFill>
                  <a:srgbClr val="0000DC"/>
                </a:solidFill>
              </a:rPr>
              <a:t>u	</a:t>
            </a:r>
            <a:r>
              <a:rPr spc="-20" dirty="0">
                <a:solidFill>
                  <a:srgbClr val="0000DC"/>
                </a:solidFill>
              </a:rPr>
              <a:t>S</a:t>
            </a:r>
            <a:r>
              <a:rPr spc="-5" dirty="0">
                <a:solidFill>
                  <a:srgbClr val="0000DC"/>
                </a:solidFill>
              </a:rPr>
              <a:t>ingap</a:t>
            </a:r>
            <a:r>
              <a:rPr spc="-10" dirty="0">
                <a:solidFill>
                  <a:srgbClr val="0000DC"/>
                </a:solidFill>
              </a:rPr>
              <a:t>o</a:t>
            </a:r>
            <a:r>
              <a:rPr dirty="0">
                <a:solidFill>
                  <a:srgbClr val="0000DC"/>
                </a:solidFill>
              </a:rPr>
              <a:t>u</a:t>
            </a:r>
            <a:r>
              <a:rPr spc="-110" dirty="0">
                <a:solidFill>
                  <a:srgbClr val="0000DC"/>
                </a:solidFill>
              </a:rPr>
              <a:t>r</a:t>
            </a:r>
            <a:r>
              <a:rPr dirty="0">
                <a:solidFill>
                  <a:srgbClr val="0000DC"/>
                </a:solidFill>
              </a:rPr>
              <a:t>,	Il	</a:t>
            </a:r>
            <a:r>
              <a:rPr spc="-5" dirty="0">
                <a:solidFill>
                  <a:srgbClr val="0000DC"/>
                </a:solidFill>
              </a:rPr>
              <a:t>es</a:t>
            </a:r>
            <a:r>
              <a:rPr dirty="0">
                <a:solidFill>
                  <a:srgbClr val="0000DC"/>
                </a:solidFill>
              </a:rPr>
              <a:t>t	</a:t>
            </a:r>
            <a:r>
              <a:rPr spc="-5" dirty="0">
                <a:solidFill>
                  <a:srgbClr val="0000DC"/>
                </a:solidFill>
              </a:rPr>
              <a:t>clai</a:t>
            </a:r>
            <a:r>
              <a:rPr dirty="0">
                <a:solidFill>
                  <a:srgbClr val="0000DC"/>
                </a:solidFill>
              </a:rPr>
              <a:t>r	q</a:t>
            </a:r>
            <a:r>
              <a:rPr spc="-15" dirty="0">
                <a:solidFill>
                  <a:srgbClr val="0000DC"/>
                </a:solidFill>
              </a:rPr>
              <a:t>u</a:t>
            </a:r>
            <a:r>
              <a:rPr dirty="0">
                <a:solidFill>
                  <a:srgbClr val="0000DC"/>
                </a:solidFill>
              </a:rPr>
              <a:t>e	</a:t>
            </a:r>
            <a:r>
              <a:rPr spc="-5" dirty="0">
                <a:solidFill>
                  <a:srgbClr val="0000DC"/>
                </a:solidFill>
              </a:rPr>
              <a:t>c</a:t>
            </a:r>
            <a:r>
              <a:rPr dirty="0">
                <a:solidFill>
                  <a:srgbClr val="0000DC"/>
                </a:solidFill>
              </a:rPr>
              <a:t>e	</a:t>
            </a:r>
            <a:r>
              <a:rPr spc="-5" dirty="0">
                <a:solidFill>
                  <a:srgbClr val="0000DC"/>
                </a:solidFill>
              </a:rPr>
              <a:t>son</a:t>
            </a:r>
            <a:r>
              <a:rPr dirty="0">
                <a:solidFill>
                  <a:srgbClr val="0000DC"/>
                </a:solidFill>
              </a:rPr>
              <a:t>t	</a:t>
            </a:r>
            <a:r>
              <a:rPr spc="-5" dirty="0">
                <a:solidFill>
                  <a:srgbClr val="0000DC"/>
                </a:solidFill>
              </a:rPr>
              <a:t>l</a:t>
            </a:r>
            <a:r>
              <a:rPr spc="-10" dirty="0">
                <a:solidFill>
                  <a:srgbClr val="0000DC"/>
                </a:solidFill>
              </a:rPr>
              <a:t>e</a:t>
            </a:r>
            <a:r>
              <a:rPr dirty="0">
                <a:solidFill>
                  <a:srgbClr val="0000DC"/>
                </a:solidFill>
              </a:rPr>
              <a:t>s  </a:t>
            </a:r>
            <a:r>
              <a:rPr spc="-5" dirty="0">
                <a:solidFill>
                  <a:srgbClr val="0000DC"/>
                </a:solidFill>
              </a:rPr>
              <a:t>ressources </a:t>
            </a:r>
            <a:r>
              <a:rPr dirty="0">
                <a:solidFill>
                  <a:srgbClr val="0000DC"/>
                </a:solidFill>
              </a:rPr>
              <a:t>humaines </a:t>
            </a:r>
            <a:r>
              <a:rPr spc="-5" dirty="0">
                <a:solidFill>
                  <a:srgbClr val="0000DC"/>
                </a:solidFill>
              </a:rPr>
              <a:t>qui créent </a:t>
            </a:r>
            <a:r>
              <a:rPr dirty="0">
                <a:solidFill>
                  <a:srgbClr val="0000DC"/>
                </a:solidFill>
              </a:rPr>
              <a:t>la </a:t>
            </a:r>
            <a:r>
              <a:rPr spc="-5" dirty="0">
                <a:solidFill>
                  <a:srgbClr val="0000DC"/>
                </a:solidFill>
              </a:rPr>
              <a:t>richesse et non</a:t>
            </a:r>
            <a:r>
              <a:rPr spc="75" dirty="0">
                <a:solidFill>
                  <a:srgbClr val="0000DC"/>
                </a:solidFill>
              </a:rPr>
              <a:t> </a:t>
            </a:r>
            <a:r>
              <a:rPr spc="-180" dirty="0">
                <a:solidFill>
                  <a:srgbClr val="0000DC"/>
                </a:solidFill>
                <a:latin typeface="Arial"/>
                <a:cs typeface="Arial"/>
              </a:rPr>
              <a:t>l’inverse</a:t>
            </a:r>
            <a:r>
              <a:rPr spc="-180" dirty="0">
                <a:solidFill>
                  <a:srgbClr val="0000DC"/>
                </a:solidFill>
              </a:rPr>
              <a:t>.</a:t>
            </a:r>
          </a:p>
        </p:txBody>
      </p:sp>
      <p:sp>
        <p:nvSpPr>
          <p:cNvPr id="3" name="object 3"/>
          <p:cNvSpPr txBox="1"/>
          <p:nvPr/>
        </p:nvSpPr>
        <p:spPr>
          <a:xfrm>
            <a:off x="935227" y="2160778"/>
            <a:ext cx="9391015" cy="755650"/>
          </a:xfrm>
          <a:prstGeom prst="rect">
            <a:avLst/>
          </a:prstGeom>
        </p:spPr>
        <p:txBody>
          <a:bodyPr vert="horz" wrap="square" lIns="0" tIns="26034" rIns="0" bIns="0" rtlCol="0">
            <a:spAutoFit/>
          </a:bodyPr>
          <a:lstStyle/>
          <a:p>
            <a:pPr marL="12700" marR="5080">
              <a:lnSpc>
                <a:spcPts val="2870"/>
              </a:lnSpc>
              <a:spcBef>
                <a:spcPts val="204"/>
              </a:spcBef>
            </a:pPr>
            <a:r>
              <a:rPr sz="2400" b="1" u="heavy" spc="-290" dirty="0">
                <a:uFill>
                  <a:solidFill>
                    <a:srgbClr val="000000"/>
                  </a:solidFill>
                </a:uFill>
                <a:latin typeface="Arial"/>
                <a:cs typeface="Arial"/>
              </a:rPr>
              <a:t>L’ÉLÉMENT </a:t>
            </a:r>
            <a:r>
              <a:rPr sz="2400" b="1" u="heavy" spc="-5" dirty="0">
                <a:uFill>
                  <a:solidFill>
                    <a:srgbClr val="000000"/>
                  </a:solidFill>
                </a:uFill>
                <a:latin typeface="Liberation Sans Narrow"/>
                <a:cs typeface="Liberation Sans Narrow"/>
              </a:rPr>
              <a:t>HUMAIN </a:t>
            </a:r>
            <a:r>
              <a:rPr sz="2400" spc="-30" dirty="0">
                <a:latin typeface="Liberation Sans Narrow"/>
                <a:cs typeface="Liberation Sans Narrow"/>
              </a:rPr>
              <a:t>FAIT </a:t>
            </a:r>
            <a:r>
              <a:rPr sz="2400" spc="-5" dirty="0">
                <a:latin typeface="Liberation Sans Narrow"/>
                <a:cs typeface="Liberation Sans Narrow"/>
              </a:rPr>
              <a:t>LA DIFFÉRENCE </a:t>
            </a:r>
            <a:r>
              <a:rPr sz="2400" spc="-30" dirty="0">
                <a:latin typeface="Liberation Sans Narrow"/>
                <a:cs typeface="Liberation Sans Narrow"/>
              </a:rPr>
              <a:t>DEVANT </a:t>
            </a:r>
            <a:r>
              <a:rPr sz="2400" dirty="0">
                <a:latin typeface="Liberation Sans Narrow"/>
                <a:cs typeface="Liberation Sans Narrow"/>
              </a:rPr>
              <a:t>UN </a:t>
            </a:r>
            <a:r>
              <a:rPr sz="2400" spc="-5" dirty="0">
                <a:latin typeface="Liberation Sans Narrow"/>
                <a:cs typeface="Liberation Sans Narrow"/>
              </a:rPr>
              <a:t>MÊME OUTIL, </a:t>
            </a:r>
            <a:r>
              <a:rPr sz="2400" spc="-45" dirty="0">
                <a:latin typeface="Liberation Sans Narrow"/>
                <a:cs typeface="Liberation Sans Narrow"/>
              </a:rPr>
              <a:t>AVEC  </a:t>
            </a:r>
            <a:r>
              <a:rPr sz="2400" spc="-5" dirty="0">
                <a:latin typeface="Liberation Sans Narrow"/>
                <a:cs typeface="Liberation Sans Narrow"/>
              </a:rPr>
              <a:t>UN </a:t>
            </a:r>
            <a:r>
              <a:rPr sz="2400" dirty="0">
                <a:latin typeface="Liberation Sans Narrow"/>
                <a:cs typeface="Liberation Sans Narrow"/>
              </a:rPr>
              <a:t>MÊME</a:t>
            </a:r>
            <a:r>
              <a:rPr sz="2400" spc="-5" dirty="0">
                <a:latin typeface="Liberation Sans Narrow"/>
                <a:cs typeface="Liberation Sans Narrow"/>
              </a:rPr>
              <a:t> </a:t>
            </a:r>
            <a:r>
              <a:rPr sz="2400" spc="-20" dirty="0">
                <a:latin typeface="Liberation Sans Narrow"/>
                <a:cs typeface="Liberation Sans Narrow"/>
              </a:rPr>
              <a:t>ENVIRONNEMENT.</a:t>
            </a:r>
            <a:endParaRPr sz="2400">
              <a:latin typeface="Liberation Sans Narrow"/>
              <a:cs typeface="Liberation Sans Narrow"/>
            </a:endParaRPr>
          </a:p>
        </p:txBody>
      </p:sp>
      <p:sp>
        <p:nvSpPr>
          <p:cNvPr id="4" name="object 4"/>
          <p:cNvSpPr/>
          <p:nvPr/>
        </p:nvSpPr>
        <p:spPr>
          <a:xfrm>
            <a:off x="5965462" y="2817876"/>
            <a:ext cx="4245076" cy="30723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58011" y="3066288"/>
            <a:ext cx="4233672" cy="275082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69112" y="6183884"/>
            <a:ext cx="961834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0000DC"/>
                </a:solidFill>
                <a:latin typeface="Liberation Sans Narrow"/>
                <a:cs typeface="Liberation Sans Narrow"/>
              </a:rPr>
              <a:t>Le cas du </a:t>
            </a:r>
            <a:r>
              <a:rPr sz="2400" spc="-10" dirty="0">
                <a:solidFill>
                  <a:srgbClr val="0000DC"/>
                </a:solidFill>
                <a:latin typeface="Liberation Sans Narrow"/>
                <a:cs typeface="Liberation Sans Narrow"/>
              </a:rPr>
              <a:t>Singapour </a:t>
            </a:r>
            <a:r>
              <a:rPr sz="2400" spc="-5" dirty="0">
                <a:solidFill>
                  <a:srgbClr val="0000DC"/>
                </a:solidFill>
                <a:latin typeface="Liberation Sans Narrow"/>
                <a:cs typeface="Liberation Sans Narrow"/>
              </a:rPr>
              <a:t>prouve que la </a:t>
            </a:r>
            <a:r>
              <a:rPr sz="2400" dirty="0">
                <a:solidFill>
                  <a:srgbClr val="0000DC"/>
                </a:solidFill>
                <a:latin typeface="Liberation Sans Narrow"/>
                <a:cs typeface="Liberation Sans Narrow"/>
              </a:rPr>
              <a:t>réussite </a:t>
            </a:r>
            <a:r>
              <a:rPr sz="2400" spc="-5" dirty="0">
                <a:solidFill>
                  <a:srgbClr val="0000DC"/>
                </a:solidFill>
                <a:latin typeface="Liberation Sans Narrow"/>
                <a:cs typeface="Liberation Sans Narrow"/>
              </a:rPr>
              <a:t>est </a:t>
            </a:r>
            <a:r>
              <a:rPr sz="2400" spc="-10" dirty="0">
                <a:solidFill>
                  <a:srgbClr val="0000DC"/>
                </a:solidFill>
                <a:latin typeface="Liberation Sans Narrow"/>
                <a:cs typeface="Liberation Sans Narrow"/>
              </a:rPr>
              <a:t>possible </a:t>
            </a:r>
            <a:r>
              <a:rPr sz="2400" spc="-5" dirty="0">
                <a:solidFill>
                  <a:srgbClr val="0000DC"/>
                </a:solidFill>
                <a:latin typeface="Liberation Sans Narrow"/>
                <a:cs typeface="Liberation Sans Narrow"/>
              </a:rPr>
              <a:t>même si la superficie du pays  est trop petite et que le territoire est sans richesses naturelles. </a:t>
            </a:r>
            <a:r>
              <a:rPr sz="2400" spc="-60" dirty="0">
                <a:solidFill>
                  <a:srgbClr val="0000DC"/>
                </a:solidFill>
                <a:latin typeface="Liberation Sans Narrow"/>
                <a:cs typeface="Liberation Sans Narrow"/>
              </a:rPr>
              <a:t>Tout </a:t>
            </a:r>
            <a:r>
              <a:rPr sz="2400" spc="-5" dirty="0">
                <a:solidFill>
                  <a:srgbClr val="0000DC"/>
                </a:solidFill>
                <a:latin typeface="Liberation Sans Narrow"/>
                <a:cs typeface="Liberation Sans Narrow"/>
              </a:rPr>
              <a:t>est dans</a:t>
            </a:r>
            <a:r>
              <a:rPr sz="2400" spc="204" dirty="0">
                <a:solidFill>
                  <a:srgbClr val="0000DC"/>
                </a:solidFill>
                <a:latin typeface="Liberation Sans Narrow"/>
                <a:cs typeface="Liberation Sans Narrow"/>
              </a:rPr>
              <a:t> </a:t>
            </a:r>
            <a:r>
              <a:rPr sz="2400" spc="-5" dirty="0">
                <a:solidFill>
                  <a:srgbClr val="0000DC"/>
                </a:solidFill>
                <a:latin typeface="Liberation Sans Narrow"/>
                <a:cs typeface="Liberation Sans Narrow"/>
              </a:rPr>
              <a:t>les</a:t>
            </a:r>
            <a:endParaRPr sz="2400">
              <a:latin typeface="Liberation Sans Narrow"/>
              <a:cs typeface="Liberation Sans Narrow"/>
            </a:endParaRPr>
          </a:p>
        </p:txBody>
      </p:sp>
      <p:sp>
        <p:nvSpPr>
          <p:cNvPr id="7" name="object 7"/>
          <p:cNvSpPr txBox="1"/>
          <p:nvPr/>
        </p:nvSpPr>
        <p:spPr>
          <a:xfrm>
            <a:off x="769112" y="6915708"/>
            <a:ext cx="760539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00DC"/>
                </a:solidFill>
                <a:latin typeface="Liberation Sans Narrow"/>
                <a:cs typeface="Liberation Sans Narrow"/>
              </a:rPr>
              <a:t>ressources </a:t>
            </a:r>
            <a:r>
              <a:rPr sz="2400" spc="-5" dirty="0">
                <a:solidFill>
                  <a:srgbClr val="0000DC"/>
                </a:solidFill>
                <a:latin typeface="Liberation Sans Narrow"/>
                <a:cs typeface="Liberation Sans Narrow"/>
              </a:rPr>
              <a:t>humaines </a:t>
            </a:r>
            <a:r>
              <a:rPr sz="2400" dirty="0">
                <a:solidFill>
                  <a:srgbClr val="0000DC"/>
                </a:solidFill>
                <a:latin typeface="Liberation Sans Narrow"/>
                <a:cs typeface="Liberation Sans Narrow"/>
              </a:rPr>
              <a:t>: </a:t>
            </a:r>
            <a:r>
              <a:rPr sz="2400" b="1" spc="-210" dirty="0">
                <a:solidFill>
                  <a:srgbClr val="0000DC"/>
                </a:solidFill>
                <a:latin typeface="Arial"/>
                <a:cs typeface="Arial"/>
              </a:rPr>
              <a:t>L’intelligence </a:t>
            </a:r>
            <a:r>
              <a:rPr sz="2400" b="1" spc="-254" dirty="0">
                <a:solidFill>
                  <a:srgbClr val="0000DC"/>
                </a:solidFill>
                <a:latin typeface="Arial"/>
                <a:cs typeface="Arial"/>
              </a:rPr>
              <a:t>humaine </a:t>
            </a:r>
            <a:r>
              <a:rPr sz="2400" b="1" spc="-165" dirty="0">
                <a:solidFill>
                  <a:srgbClr val="0000DC"/>
                </a:solidFill>
                <a:latin typeface="Arial"/>
                <a:cs typeface="Arial"/>
              </a:rPr>
              <a:t>fait </a:t>
            </a:r>
            <a:r>
              <a:rPr sz="2400" b="1" spc="-185" dirty="0">
                <a:solidFill>
                  <a:srgbClr val="0000DC"/>
                </a:solidFill>
                <a:latin typeface="Arial"/>
                <a:cs typeface="Arial"/>
              </a:rPr>
              <a:t>la </a:t>
            </a:r>
            <a:r>
              <a:rPr sz="2400" b="1" spc="-210" dirty="0">
                <a:solidFill>
                  <a:srgbClr val="0000DC"/>
                </a:solidFill>
                <a:latin typeface="Arial"/>
                <a:cs typeface="Arial"/>
              </a:rPr>
              <a:t>différence</a:t>
            </a:r>
            <a:r>
              <a:rPr sz="2400" b="1" spc="-150" dirty="0">
                <a:solidFill>
                  <a:srgbClr val="0000DC"/>
                </a:solidFill>
                <a:latin typeface="Arial"/>
                <a:cs typeface="Arial"/>
              </a:rPr>
              <a:t> </a:t>
            </a:r>
            <a:r>
              <a:rPr sz="2400" spc="-434" dirty="0">
                <a:solidFill>
                  <a:srgbClr val="0000DC"/>
                </a:solidFill>
                <a:latin typeface="Arial"/>
                <a:cs typeface="Arial"/>
              </a:rPr>
              <a:t>…</a:t>
            </a:r>
            <a:endParaRPr sz="2400">
              <a:latin typeface="Arial"/>
              <a:cs typeface="Arial"/>
            </a:endParaRPr>
          </a:p>
        </p:txBody>
      </p:sp>
      <p:sp>
        <p:nvSpPr>
          <p:cNvPr id="8" name="object 8"/>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0" name="object 10"/>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2" name="object 12"/>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3" name="object 13"/>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9908793" y="6929120"/>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80" dirty="0">
                <a:latin typeface="Trebuchet MS"/>
                <a:cs typeface="Trebuchet MS"/>
              </a:rPr>
              <a:t>10</a:t>
            </a:r>
            <a:endParaRPr sz="22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3125" y="1616201"/>
            <a:ext cx="5280660" cy="1647189"/>
          </a:xfrm>
          <a:prstGeom prst="rect">
            <a:avLst/>
          </a:prstGeom>
        </p:spPr>
        <p:txBody>
          <a:bodyPr vert="horz" wrap="square" lIns="0" tIns="52069" rIns="0" bIns="0" rtlCol="0">
            <a:spAutoFit/>
          </a:bodyPr>
          <a:lstStyle/>
          <a:p>
            <a:pPr marL="12700">
              <a:lnSpc>
                <a:spcPct val="100000"/>
              </a:lnSpc>
              <a:spcBef>
                <a:spcPts val="409"/>
              </a:spcBef>
            </a:pPr>
            <a:r>
              <a:rPr sz="2400" spc="-5" dirty="0">
                <a:solidFill>
                  <a:srgbClr val="0000FF"/>
                </a:solidFill>
                <a:latin typeface="Liberation Sans Narrow"/>
                <a:cs typeface="Liberation Sans Narrow"/>
              </a:rPr>
              <a:t>2.1-</a:t>
            </a:r>
            <a:r>
              <a:rPr sz="2400" dirty="0">
                <a:solidFill>
                  <a:srgbClr val="0000FF"/>
                </a:solidFill>
                <a:latin typeface="Liberation Sans Narrow"/>
                <a:cs typeface="Liberation Sans Narrow"/>
              </a:rPr>
              <a:t> </a:t>
            </a:r>
            <a:r>
              <a:rPr sz="2400" spc="-5" dirty="0">
                <a:solidFill>
                  <a:srgbClr val="0000FF"/>
                </a:solidFill>
                <a:latin typeface="Liberation Sans Narrow"/>
                <a:cs typeface="Liberation Sans Narrow"/>
              </a:rPr>
              <a:t>Organisation.</a:t>
            </a:r>
            <a:endParaRPr sz="2400">
              <a:latin typeface="Liberation Sans Narrow"/>
              <a:cs typeface="Liberation Sans Narrow"/>
            </a:endParaRPr>
          </a:p>
          <a:p>
            <a:pPr marL="12700">
              <a:lnSpc>
                <a:spcPct val="100000"/>
              </a:lnSpc>
              <a:spcBef>
                <a:spcPts val="315"/>
              </a:spcBef>
            </a:pPr>
            <a:r>
              <a:rPr sz="2400" spc="-5" dirty="0">
                <a:solidFill>
                  <a:srgbClr val="0000FF"/>
                </a:solidFill>
                <a:latin typeface="Liberation Sans Narrow"/>
                <a:cs typeface="Liberation Sans Narrow"/>
              </a:rPr>
              <a:t>2.2- </a:t>
            </a:r>
            <a:r>
              <a:rPr sz="2400" dirty="0">
                <a:solidFill>
                  <a:srgbClr val="0000FF"/>
                </a:solidFill>
                <a:latin typeface="Liberation Sans Narrow"/>
                <a:cs typeface="Liberation Sans Narrow"/>
              </a:rPr>
              <a:t>Forces </a:t>
            </a:r>
            <a:r>
              <a:rPr sz="2400" spc="-5" dirty="0">
                <a:solidFill>
                  <a:srgbClr val="0000FF"/>
                </a:solidFill>
                <a:latin typeface="Liberation Sans Narrow"/>
                <a:cs typeface="Liberation Sans Narrow"/>
              </a:rPr>
              <a:t>et les</a:t>
            </a:r>
            <a:r>
              <a:rPr sz="2400" spc="20" dirty="0">
                <a:solidFill>
                  <a:srgbClr val="0000FF"/>
                </a:solidFill>
                <a:latin typeface="Liberation Sans Narrow"/>
                <a:cs typeface="Liberation Sans Narrow"/>
              </a:rPr>
              <a:t> </a:t>
            </a:r>
            <a:r>
              <a:rPr sz="2400" spc="-5" dirty="0">
                <a:solidFill>
                  <a:srgbClr val="0000FF"/>
                </a:solidFill>
                <a:latin typeface="Liberation Sans Narrow"/>
                <a:cs typeface="Liberation Sans Narrow"/>
              </a:rPr>
              <a:t>atouts.</a:t>
            </a:r>
            <a:endParaRPr sz="2400">
              <a:latin typeface="Liberation Sans Narrow"/>
              <a:cs typeface="Liberation Sans Narrow"/>
            </a:endParaRPr>
          </a:p>
          <a:p>
            <a:pPr marL="12700">
              <a:lnSpc>
                <a:spcPct val="100000"/>
              </a:lnSpc>
              <a:spcBef>
                <a:spcPts val="310"/>
              </a:spcBef>
            </a:pPr>
            <a:r>
              <a:rPr sz="2400" spc="-5" dirty="0">
                <a:solidFill>
                  <a:srgbClr val="0000FF"/>
                </a:solidFill>
                <a:latin typeface="Liberation Sans Narrow"/>
                <a:cs typeface="Liberation Sans Narrow"/>
              </a:rPr>
              <a:t>2.3- Leviers transférables </a:t>
            </a:r>
            <a:r>
              <a:rPr sz="2400" dirty="0">
                <a:solidFill>
                  <a:srgbClr val="0000FF"/>
                </a:solidFill>
                <a:latin typeface="Liberation Sans Narrow"/>
                <a:cs typeface="Liberation Sans Narrow"/>
              </a:rPr>
              <a:t>(</a:t>
            </a:r>
            <a:r>
              <a:rPr sz="2400" spc="40" dirty="0">
                <a:solidFill>
                  <a:srgbClr val="0000FF"/>
                </a:solidFill>
                <a:latin typeface="Liberation Sans Narrow"/>
                <a:cs typeface="Liberation Sans Narrow"/>
              </a:rPr>
              <a:t> </a:t>
            </a:r>
            <a:r>
              <a:rPr sz="2400" spc="-5" dirty="0">
                <a:solidFill>
                  <a:srgbClr val="0000FF"/>
                </a:solidFill>
                <a:latin typeface="Liberation Sans Narrow"/>
                <a:cs typeface="Liberation Sans Narrow"/>
              </a:rPr>
              <a:t>?)</a:t>
            </a:r>
            <a:endParaRPr sz="2400">
              <a:latin typeface="Liberation Sans Narrow"/>
              <a:cs typeface="Liberation Sans Narrow"/>
            </a:endParaRPr>
          </a:p>
          <a:p>
            <a:pPr marL="12700">
              <a:lnSpc>
                <a:spcPct val="100000"/>
              </a:lnSpc>
              <a:spcBef>
                <a:spcPts val="315"/>
              </a:spcBef>
            </a:pPr>
            <a:r>
              <a:rPr sz="2400" spc="-5" dirty="0">
                <a:solidFill>
                  <a:srgbClr val="0000FF"/>
                </a:solidFill>
                <a:latin typeface="Liberation Sans Narrow"/>
                <a:cs typeface="Liberation Sans Narrow"/>
              </a:rPr>
              <a:t>2.4- Diagramme structurel du système</a:t>
            </a:r>
            <a:r>
              <a:rPr sz="2400" spc="20" dirty="0">
                <a:solidFill>
                  <a:srgbClr val="0000FF"/>
                </a:solidFill>
                <a:latin typeface="Liberation Sans Narrow"/>
                <a:cs typeface="Liberation Sans Narrow"/>
              </a:rPr>
              <a:t> </a:t>
            </a:r>
            <a:r>
              <a:rPr sz="2400" spc="-10" dirty="0">
                <a:solidFill>
                  <a:srgbClr val="0000FF"/>
                </a:solidFill>
                <a:latin typeface="Liberation Sans Narrow"/>
                <a:cs typeface="Liberation Sans Narrow"/>
              </a:rPr>
              <a:t>éducatif.</a:t>
            </a:r>
            <a:endParaRPr sz="2400">
              <a:latin typeface="Liberation Sans Narrow"/>
              <a:cs typeface="Liberation Sans Narrow"/>
            </a:endParaRPr>
          </a:p>
        </p:txBody>
      </p:sp>
      <p:sp>
        <p:nvSpPr>
          <p:cNvPr id="3" name="object 3"/>
          <p:cNvSpPr/>
          <p:nvPr/>
        </p:nvSpPr>
        <p:spPr>
          <a:xfrm>
            <a:off x="3592067" y="3634740"/>
            <a:ext cx="6882384" cy="3733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577697" y="1192530"/>
            <a:ext cx="6916420" cy="391160"/>
          </a:xfrm>
          <a:prstGeom prst="rect">
            <a:avLst/>
          </a:prstGeom>
        </p:spPr>
        <p:txBody>
          <a:bodyPr vert="horz" wrap="square" lIns="0" tIns="12700" rIns="0" bIns="0" rtlCol="0">
            <a:spAutoFit/>
          </a:bodyPr>
          <a:lstStyle/>
          <a:p>
            <a:pPr marL="12700">
              <a:lnSpc>
                <a:spcPct val="100000"/>
              </a:lnSpc>
              <a:spcBef>
                <a:spcPts val="100"/>
              </a:spcBef>
            </a:pPr>
            <a:r>
              <a:rPr spc="-5" dirty="0"/>
              <a:t>2- Présentation </a:t>
            </a:r>
            <a:r>
              <a:rPr dirty="0"/>
              <a:t>globale du </a:t>
            </a:r>
            <a:r>
              <a:rPr spc="-5" dirty="0"/>
              <a:t>système scolaire </a:t>
            </a:r>
            <a:r>
              <a:rPr dirty="0"/>
              <a:t>du</a:t>
            </a:r>
            <a:r>
              <a:rPr spc="35" dirty="0"/>
              <a:t> </a:t>
            </a:r>
            <a:r>
              <a:rPr spc="-5" dirty="0"/>
              <a:t>Singapour</a:t>
            </a:r>
          </a:p>
        </p:txBody>
      </p:sp>
      <p:sp>
        <p:nvSpPr>
          <p:cNvPr id="12" name="object 12"/>
          <p:cNvSpPr txBox="1"/>
          <p:nvPr/>
        </p:nvSpPr>
        <p:spPr>
          <a:xfrm>
            <a:off x="799591" y="6929120"/>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80" dirty="0">
                <a:latin typeface="Trebuchet MS"/>
                <a:cs typeface="Trebuchet MS"/>
              </a:rPr>
              <a:t>11</a:t>
            </a:r>
            <a:endParaRPr sz="22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1718" y="1948434"/>
            <a:ext cx="9315450" cy="393700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Liberation Sans Narrow"/>
                <a:cs typeface="Liberation Sans Narrow"/>
              </a:rPr>
              <a:t>Mot </a:t>
            </a:r>
            <a:r>
              <a:rPr sz="2400" b="1" spc="-215" dirty="0">
                <a:latin typeface="Arial"/>
                <a:cs typeface="Arial"/>
              </a:rPr>
              <a:t>d’ordre </a:t>
            </a:r>
            <a:r>
              <a:rPr sz="2400" b="1" dirty="0">
                <a:latin typeface="Liberation Sans Narrow"/>
                <a:cs typeface="Liberation Sans Narrow"/>
              </a:rPr>
              <a:t>: </a:t>
            </a:r>
            <a:r>
              <a:rPr sz="2400" spc="-5" dirty="0">
                <a:latin typeface="Liberation Sans Narrow"/>
                <a:cs typeface="Liberation Sans Narrow"/>
              </a:rPr>
              <a:t>Bâtir un système national </a:t>
            </a:r>
            <a:r>
              <a:rPr sz="2400" spc="-10" dirty="0">
                <a:latin typeface="Liberation Sans Narrow"/>
                <a:cs typeface="Liberation Sans Narrow"/>
              </a:rPr>
              <a:t>d'éducation </a:t>
            </a:r>
            <a:r>
              <a:rPr sz="2400" spc="-5" dirty="0">
                <a:latin typeface="Liberation Sans Narrow"/>
                <a:cs typeface="Liberation Sans Narrow"/>
              </a:rPr>
              <a:t>pour le XXIe</a:t>
            </a:r>
            <a:r>
              <a:rPr sz="2400" spc="265" dirty="0">
                <a:latin typeface="Liberation Sans Narrow"/>
                <a:cs typeface="Liberation Sans Narrow"/>
              </a:rPr>
              <a:t> </a:t>
            </a:r>
            <a:r>
              <a:rPr sz="2400" spc="-10" dirty="0">
                <a:latin typeface="Liberation Sans Narrow"/>
                <a:cs typeface="Liberation Sans Narrow"/>
              </a:rPr>
              <a:t>siècle.</a:t>
            </a:r>
            <a:endParaRPr sz="2400">
              <a:latin typeface="Liberation Sans Narrow"/>
              <a:cs typeface="Liberation Sans Narrow"/>
            </a:endParaRPr>
          </a:p>
          <a:p>
            <a:pPr>
              <a:lnSpc>
                <a:spcPct val="100000"/>
              </a:lnSpc>
            </a:pPr>
            <a:endParaRPr sz="3200">
              <a:latin typeface="Times New Roman"/>
              <a:cs typeface="Times New Roman"/>
            </a:endParaRPr>
          </a:p>
          <a:p>
            <a:pPr marL="358775" marR="6350" indent="-341630">
              <a:lnSpc>
                <a:spcPct val="100000"/>
              </a:lnSpc>
              <a:spcBef>
                <a:spcPts val="5"/>
              </a:spcBef>
              <a:buFont typeface="Wingdings"/>
              <a:buChar char=""/>
              <a:tabLst>
                <a:tab pos="359410" algn="l"/>
              </a:tabLst>
            </a:pPr>
            <a:r>
              <a:rPr sz="2400" spc="-5" dirty="0">
                <a:latin typeface="Liberation Sans Narrow"/>
                <a:cs typeface="Liberation Sans Narrow"/>
              </a:rPr>
              <a:t>Le ministère de l'Éducation </a:t>
            </a:r>
            <a:r>
              <a:rPr sz="2400" dirty="0">
                <a:latin typeface="Liberation Sans Narrow"/>
                <a:cs typeface="Liberation Sans Narrow"/>
              </a:rPr>
              <a:t>du </a:t>
            </a:r>
            <a:r>
              <a:rPr sz="2400" spc="-5" dirty="0">
                <a:latin typeface="Liberation Sans Narrow"/>
                <a:cs typeface="Liberation Sans Narrow"/>
              </a:rPr>
              <a:t>Singapour est </a:t>
            </a:r>
            <a:r>
              <a:rPr sz="2400" dirty="0">
                <a:latin typeface="Liberation Sans Narrow"/>
                <a:cs typeface="Liberation Sans Narrow"/>
              </a:rPr>
              <a:t>de </a:t>
            </a:r>
            <a:r>
              <a:rPr sz="2400" spc="-5" dirty="0">
                <a:latin typeface="Liberation Sans Narrow"/>
                <a:cs typeface="Liberation Sans Narrow"/>
              </a:rPr>
              <a:t>compétence nationale et assure  le fonctionnement de la plupart des écoles du</a:t>
            </a:r>
            <a:r>
              <a:rPr sz="2400" spc="180" dirty="0">
                <a:latin typeface="Liberation Sans Narrow"/>
                <a:cs typeface="Liberation Sans Narrow"/>
              </a:rPr>
              <a:t> </a:t>
            </a:r>
            <a:r>
              <a:rPr sz="2400" spc="-5" dirty="0">
                <a:latin typeface="Liberation Sans Narrow"/>
                <a:cs typeface="Liberation Sans Narrow"/>
              </a:rPr>
              <a:t>pays.</a:t>
            </a:r>
            <a:endParaRPr sz="2400">
              <a:latin typeface="Liberation Sans Narrow"/>
              <a:cs typeface="Liberation Sans Narrow"/>
            </a:endParaRPr>
          </a:p>
          <a:p>
            <a:pPr marL="358775" indent="-341630">
              <a:lnSpc>
                <a:spcPct val="100000"/>
              </a:lnSpc>
              <a:spcBef>
                <a:spcPts val="395"/>
              </a:spcBef>
              <a:buFont typeface="Wingdings"/>
              <a:buChar char=""/>
              <a:tabLst>
                <a:tab pos="359410" algn="l"/>
              </a:tabLst>
            </a:pPr>
            <a:r>
              <a:rPr sz="2400" spc="-5" dirty="0">
                <a:latin typeface="Liberation Sans Narrow"/>
                <a:cs typeface="Liberation Sans Narrow"/>
              </a:rPr>
              <a:t>La scolarité est </a:t>
            </a:r>
            <a:r>
              <a:rPr sz="2400" spc="-10" dirty="0">
                <a:latin typeface="Liberation Sans Narrow"/>
                <a:cs typeface="Liberation Sans Narrow"/>
              </a:rPr>
              <a:t>obligatoire </a:t>
            </a:r>
            <a:r>
              <a:rPr sz="2400" spc="-5" dirty="0">
                <a:latin typeface="Liberation Sans Narrow"/>
                <a:cs typeface="Liberation Sans Narrow"/>
              </a:rPr>
              <a:t>pendant les six ans du cycle</a:t>
            </a:r>
            <a:r>
              <a:rPr sz="2400" spc="229" dirty="0">
                <a:latin typeface="Liberation Sans Narrow"/>
                <a:cs typeface="Liberation Sans Narrow"/>
              </a:rPr>
              <a:t> </a:t>
            </a:r>
            <a:r>
              <a:rPr sz="2400" spc="-5" dirty="0">
                <a:latin typeface="Liberation Sans Narrow"/>
                <a:cs typeface="Liberation Sans Narrow"/>
              </a:rPr>
              <a:t>primaire.</a:t>
            </a:r>
            <a:endParaRPr sz="2400">
              <a:latin typeface="Liberation Sans Narrow"/>
              <a:cs typeface="Liberation Sans Narrow"/>
            </a:endParaRPr>
          </a:p>
          <a:p>
            <a:pPr marL="358775" marR="5080" indent="-341630">
              <a:lnSpc>
                <a:spcPts val="2870"/>
              </a:lnSpc>
              <a:spcBef>
                <a:spcPts val="515"/>
              </a:spcBef>
              <a:buFont typeface="Wingdings"/>
              <a:buChar char=""/>
              <a:tabLst>
                <a:tab pos="359410" algn="l"/>
              </a:tabLst>
            </a:pPr>
            <a:r>
              <a:rPr sz="2400" spc="-5" dirty="0">
                <a:latin typeface="Liberation Sans Narrow"/>
                <a:cs typeface="Liberation Sans Narrow"/>
              </a:rPr>
              <a:t>Mais, la plupart des élèves terminent </a:t>
            </a:r>
            <a:r>
              <a:rPr sz="2400" dirty="0">
                <a:latin typeface="Liberation Sans Narrow"/>
                <a:cs typeface="Liberation Sans Narrow"/>
              </a:rPr>
              <a:t>un </a:t>
            </a:r>
            <a:r>
              <a:rPr sz="2400" spc="-5" dirty="0">
                <a:latin typeface="Liberation Sans Narrow"/>
                <a:cs typeface="Liberation Sans Narrow"/>
              </a:rPr>
              <a:t>cycle de </a:t>
            </a:r>
            <a:r>
              <a:rPr sz="2400" dirty="0">
                <a:latin typeface="Liberation Sans Narrow"/>
                <a:cs typeface="Liberation Sans Narrow"/>
              </a:rPr>
              <a:t>10 </a:t>
            </a:r>
            <a:r>
              <a:rPr sz="2400" spc="-5" dirty="0">
                <a:latin typeface="Liberation Sans Narrow"/>
                <a:cs typeface="Liberation Sans Narrow"/>
              </a:rPr>
              <a:t>ou </a:t>
            </a:r>
            <a:r>
              <a:rPr sz="2400" spc="-75" dirty="0">
                <a:latin typeface="Liberation Sans Narrow"/>
                <a:cs typeface="Liberation Sans Narrow"/>
              </a:rPr>
              <a:t>11 </a:t>
            </a:r>
            <a:r>
              <a:rPr sz="2400" dirty="0">
                <a:latin typeface="Liberation Sans Narrow"/>
                <a:cs typeface="Liberation Sans Narrow"/>
              </a:rPr>
              <a:t>ans </a:t>
            </a:r>
            <a:r>
              <a:rPr sz="2400" spc="-5" dirty="0">
                <a:latin typeface="Liberation Sans Narrow"/>
                <a:cs typeface="Liberation Sans Narrow"/>
              </a:rPr>
              <a:t>d'enseignement  général.</a:t>
            </a:r>
            <a:endParaRPr sz="2400">
              <a:latin typeface="Liberation Sans Narrow"/>
              <a:cs typeface="Liberation Sans Narrow"/>
            </a:endParaRPr>
          </a:p>
          <a:p>
            <a:pPr marL="358775" marR="5080" indent="-341630" algn="just">
              <a:lnSpc>
                <a:spcPct val="99800"/>
              </a:lnSpc>
              <a:spcBef>
                <a:spcPts val="320"/>
              </a:spcBef>
              <a:buFont typeface="Wingdings"/>
              <a:buChar char=""/>
              <a:tabLst>
                <a:tab pos="429259" algn="l"/>
              </a:tabLst>
            </a:pPr>
            <a:r>
              <a:rPr sz="2400" spc="-5" dirty="0">
                <a:latin typeface="Liberation Sans Narrow"/>
                <a:cs typeface="Liberation Sans Narrow"/>
              </a:rPr>
              <a:t>Les élèves poursuivent des études post-secondaires de </a:t>
            </a:r>
            <a:r>
              <a:rPr sz="2400" dirty="0">
                <a:latin typeface="Liberation Sans Narrow"/>
                <a:cs typeface="Liberation Sans Narrow"/>
              </a:rPr>
              <a:t>deux ou </a:t>
            </a:r>
            <a:r>
              <a:rPr sz="2400" spc="-5" dirty="0">
                <a:latin typeface="Liberation Sans Narrow"/>
                <a:cs typeface="Liberation Sans Narrow"/>
              </a:rPr>
              <a:t>trois </a:t>
            </a:r>
            <a:r>
              <a:rPr sz="2400" dirty="0">
                <a:latin typeface="Liberation Sans Narrow"/>
                <a:cs typeface="Liberation Sans Narrow"/>
              </a:rPr>
              <a:t>années  </a:t>
            </a:r>
            <a:r>
              <a:rPr sz="2400" spc="-5" dirty="0">
                <a:latin typeface="Liberation Sans Narrow"/>
                <a:cs typeface="Liberation Sans Narrow"/>
              </a:rPr>
              <a:t>dans </a:t>
            </a:r>
            <a:r>
              <a:rPr sz="2400" dirty="0">
                <a:latin typeface="Liberation Sans Narrow"/>
                <a:cs typeface="Liberation Sans Narrow"/>
              </a:rPr>
              <a:t>le cadre </a:t>
            </a:r>
            <a:r>
              <a:rPr sz="2400" spc="-5" dirty="0">
                <a:latin typeface="Liberation Sans Narrow"/>
                <a:cs typeface="Liberation Sans Narrow"/>
              </a:rPr>
              <a:t>d'une formation appliquée ou professionnelle, puis le quart des  cohortes </a:t>
            </a:r>
            <a:r>
              <a:rPr sz="2400" spc="-10" dirty="0">
                <a:latin typeface="Liberation Sans Narrow"/>
                <a:cs typeface="Liberation Sans Narrow"/>
              </a:rPr>
              <a:t>effectuent </a:t>
            </a:r>
            <a:r>
              <a:rPr sz="2400" spc="-5" dirty="0">
                <a:latin typeface="Liberation Sans Narrow"/>
                <a:cs typeface="Liberation Sans Narrow"/>
              </a:rPr>
              <a:t>une scolarité de niveau</a:t>
            </a:r>
            <a:r>
              <a:rPr sz="2400" spc="155" dirty="0">
                <a:latin typeface="Liberation Sans Narrow"/>
                <a:cs typeface="Liberation Sans Narrow"/>
              </a:rPr>
              <a:t> </a:t>
            </a:r>
            <a:r>
              <a:rPr sz="2400" spc="-5" dirty="0">
                <a:latin typeface="Liberation Sans Narrow"/>
                <a:cs typeface="Liberation Sans Narrow"/>
              </a:rPr>
              <a:t>universitaire.</a:t>
            </a:r>
            <a:endParaRPr sz="24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528319" y="1299464"/>
            <a:ext cx="2069464" cy="391160"/>
          </a:xfrm>
          <a:prstGeom prst="rect">
            <a:avLst/>
          </a:prstGeom>
        </p:spPr>
        <p:txBody>
          <a:bodyPr vert="horz" wrap="square" lIns="0" tIns="12700" rIns="0" bIns="0" rtlCol="0">
            <a:spAutoFit/>
          </a:bodyPr>
          <a:lstStyle/>
          <a:p>
            <a:pPr marL="12700">
              <a:lnSpc>
                <a:spcPct val="100000"/>
              </a:lnSpc>
              <a:spcBef>
                <a:spcPts val="100"/>
              </a:spcBef>
            </a:pPr>
            <a:r>
              <a:rPr spc="-5" dirty="0"/>
              <a:t>2.1-</a:t>
            </a:r>
            <a:r>
              <a:rPr spc="-30" dirty="0"/>
              <a:t> </a:t>
            </a:r>
            <a:r>
              <a:rPr spc="-5" dirty="0"/>
              <a:t>Organisation</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9800" y="1265682"/>
            <a:ext cx="8500110" cy="755650"/>
          </a:xfrm>
          <a:prstGeom prst="rect">
            <a:avLst/>
          </a:prstGeom>
        </p:spPr>
        <p:txBody>
          <a:bodyPr vert="horz" wrap="square" lIns="0" tIns="12700" rIns="0" bIns="0" rtlCol="0">
            <a:spAutoFit/>
          </a:bodyPr>
          <a:lstStyle/>
          <a:p>
            <a:pPr marL="12700">
              <a:lnSpc>
                <a:spcPts val="2875"/>
              </a:lnSpc>
              <a:spcBef>
                <a:spcPts val="100"/>
              </a:spcBef>
              <a:tabLst>
                <a:tab pos="2294890" algn="l"/>
              </a:tabLst>
            </a:pPr>
            <a:r>
              <a:rPr spc="-235" dirty="0">
                <a:solidFill>
                  <a:srgbClr val="000000"/>
                </a:solidFill>
                <a:latin typeface="Arial"/>
                <a:cs typeface="Arial"/>
              </a:rPr>
              <a:t>L’école</a:t>
            </a:r>
            <a:r>
              <a:rPr spc="-100" dirty="0">
                <a:solidFill>
                  <a:srgbClr val="000000"/>
                </a:solidFill>
                <a:latin typeface="Arial"/>
                <a:cs typeface="Arial"/>
              </a:rPr>
              <a:t> </a:t>
            </a:r>
            <a:r>
              <a:rPr spc="-215" dirty="0">
                <a:solidFill>
                  <a:srgbClr val="000000"/>
                </a:solidFill>
                <a:latin typeface="Arial"/>
                <a:cs typeface="Arial"/>
              </a:rPr>
              <a:t>est</a:t>
            </a:r>
            <a:r>
              <a:rPr spc="-110" dirty="0">
                <a:solidFill>
                  <a:srgbClr val="000000"/>
                </a:solidFill>
                <a:latin typeface="Arial"/>
                <a:cs typeface="Arial"/>
              </a:rPr>
              <a:t> </a:t>
            </a:r>
            <a:r>
              <a:rPr spc="-200" dirty="0">
                <a:solidFill>
                  <a:srgbClr val="000000"/>
                </a:solidFill>
                <a:latin typeface="Arial"/>
                <a:cs typeface="Arial"/>
              </a:rPr>
              <a:t>laïque</a:t>
            </a:r>
            <a:r>
              <a:rPr b="0" spc="-200" dirty="0">
                <a:solidFill>
                  <a:srgbClr val="000000"/>
                </a:solidFill>
                <a:latin typeface="Arial"/>
                <a:cs typeface="Arial"/>
              </a:rPr>
              <a:t>.	</a:t>
            </a:r>
            <a:r>
              <a:rPr b="0" spc="-210" dirty="0">
                <a:solidFill>
                  <a:srgbClr val="000000"/>
                </a:solidFill>
                <a:latin typeface="Arial"/>
                <a:cs typeface="Arial"/>
              </a:rPr>
              <a:t>L’Etat </a:t>
            </a:r>
            <a:r>
              <a:rPr b="0" spc="-225" dirty="0">
                <a:solidFill>
                  <a:srgbClr val="000000"/>
                </a:solidFill>
                <a:latin typeface="Arial"/>
                <a:cs typeface="Arial"/>
              </a:rPr>
              <a:t>assure </a:t>
            </a:r>
            <a:r>
              <a:rPr b="0" spc="-185" dirty="0">
                <a:solidFill>
                  <a:srgbClr val="000000"/>
                </a:solidFill>
                <a:latin typeface="Arial"/>
                <a:cs typeface="Arial"/>
              </a:rPr>
              <a:t>ainsi </a:t>
            </a:r>
            <a:r>
              <a:rPr b="0" spc="-200" dirty="0">
                <a:solidFill>
                  <a:srgbClr val="000000"/>
                </a:solidFill>
                <a:latin typeface="Arial"/>
                <a:cs typeface="Arial"/>
              </a:rPr>
              <a:t>l’expression </a:t>
            </a:r>
            <a:r>
              <a:rPr b="0" spc="-245" dirty="0">
                <a:solidFill>
                  <a:srgbClr val="000000"/>
                </a:solidFill>
                <a:latin typeface="Arial"/>
                <a:cs typeface="Arial"/>
              </a:rPr>
              <a:t>de </a:t>
            </a:r>
            <a:r>
              <a:rPr b="0" spc="-204" dirty="0">
                <a:solidFill>
                  <a:srgbClr val="000000"/>
                </a:solidFill>
                <a:latin typeface="Arial"/>
                <a:cs typeface="Arial"/>
              </a:rPr>
              <a:t>toutes </a:t>
            </a:r>
            <a:r>
              <a:rPr b="0" spc="-190" dirty="0">
                <a:solidFill>
                  <a:srgbClr val="000000"/>
                </a:solidFill>
                <a:latin typeface="Arial"/>
                <a:cs typeface="Arial"/>
              </a:rPr>
              <a:t>les</a:t>
            </a:r>
            <a:r>
              <a:rPr b="0" spc="170" dirty="0">
                <a:solidFill>
                  <a:srgbClr val="000000"/>
                </a:solidFill>
                <a:latin typeface="Arial"/>
                <a:cs typeface="Arial"/>
              </a:rPr>
              <a:t> </a:t>
            </a:r>
            <a:r>
              <a:rPr b="0" spc="-215" dirty="0">
                <a:solidFill>
                  <a:srgbClr val="000000"/>
                </a:solidFill>
                <a:latin typeface="Arial"/>
                <a:cs typeface="Arial"/>
              </a:rPr>
              <a:t>croyances.</a:t>
            </a:r>
          </a:p>
          <a:p>
            <a:pPr marL="350520">
              <a:lnSpc>
                <a:spcPts val="2875"/>
              </a:lnSpc>
            </a:pPr>
            <a:r>
              <a:rPr b="0" spc="-60" dirty="0">
                <a:solidFill>
                  <a:srgbClr val="000000"/>
                </a:solidFill>
                <a:latin typeface="Liberation Sans Narrow"/>
                <a:cs typeface="Liberation Sans Narrow"/>
              </a:rPr>
              <a:t>Tout </a:t>
            </a:r>
            <a:r>
              <a:rPr b="0" spc="-5" dirty="0">
                <a:solidFill>
                  <a:srgbClr val="000000"/>
                </a:solidFill>
                <a:latin typeface="Liberation Sans Narrow"/>
                <a:cs typeface="Liberation Sans Narrow"/>
              </a:rPr>
              <a:t>le monde </a:t>
            </a:r>
            <a:r>
              <a:rPr b="0" dirty="0">
                <a:solidFill>
                  <a:srgbClr val="000000"/>
                </a:solidFill>
                <a:latin typeface="Liberation Sans Narrow"/>
                <a:cs typeface="Liberation Sans Narrow"/>
              </a:rPr>
              <a:t>a </a:t>
            </a:r>
            <a:r>
              <a:rPr b="0" spc="-5" dirty="0">
                <a:solidFill>
                  <a:srgbClr val="000000"/>
                </a:solidFill>
                <a:latin typeface="Liberation Sans Narrow"/>
                <a:cs typeface="Liberation Sans Narrow"/>
              </a:rPr>
              <a:t>sa place dans la </a:t>
            </a:r>
            <a:r>
              <a:rPr b="0" spc="-10" dirty="0">
                <a:solidFill>
                  <a:srgbClr val="000000"/>
                </a:solidFill>
                <a:latin typeface="Liberation Sans Narrow"/>
                <a:cs typeface="Liberation Sans Narrow"/>
              </a:rPr>
              <a:t>paix, </a:t>
            </a:r>
            <a:r>
              <a:rPr b="0" spc="-5" dirty="0">
                <a:solidFill>
                  <a:srgbClr val="000000"/>
                </a:solidFill>
                <a:latin typeface="Liberation Sans Narrow"/>
                <a:cs typeface="Liberation Sans Narrow"/>
              </a:rPr>
              <a:t>la liberté, et le</a:t>
            </a:r>
            <a:r>
              <a:rPr b="0" spc="22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respect.</a:t>
            </a:r>
          </a:p>
        </p:txBody>
      </p:sp>
      <p:sp>
        <p:nvSpPr>
          <p:cNvPr id="3" name="object 3"/>
          <p:cNvSpPr/>
          <p:nvPr/>
        </p:nvSpPr>
        <p:spPr>
          <a:xfrm>
            <a:off x="2375916" y="2592324"/>
            <a:ext cx="7271004" cy="47503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3748" y="1297305"/>
            <a:ext cx="606425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00"/>
                </a:solidFill>
              </a:rPr>
              <a:t>Enseignement </a:t>
            </a:r>
            <a:r>
              <a:rPr sz="2000" spc="-15" dirty="0">
                <a:solidFill>
                  <a:srgbClr val="000000"/>
                </a:solidFill>
              </a:rPr>
              <a:t>supérieur, </a:t>
            </a:r>
            <a:r>
              <a:rPr sz="2000" spc="-165" dirty="0">
                <a:solidFill>
                  <a:srgbClr val="000000"/>
                </a:solidFill>
                <a:latin typeface="Arial"/>
                <a:cs typeface="Arial"/>
              </a:rPr>
              <a:t>l’université </a:t>
            </a:r>
            <a:r>
              <a:rPr sz="2000" spc="-5" dirty="0">
                <a:solidFill>
                  <a:srgbClr val="000000"/>
                </a:solidFill>
              </a:rPr>
              <a:t>et </a:t>
            </a:r>
            <a:r>
              <a:rPr sz="2000" spc="-165" dirty="0">
                <a:solidFill>
                  <a:srgbClr val="000000"/>
                </a:solidFill>
                <a:latin typeface="Arial"/>
                <a:cs typeface="Arial"/>
              </a:rPr>
              <a:t>l’école</a:t>
            </a:r>
            <a:r>
              <a:rPr sz="2000" spc="-170" dirty="0">
                <a:solidFill>
                  <a:srgbClr val="000000"/>
                </a:solidFill>
                <a:latin typeface="Arial"/>
                <a:cs typeface="Arial"/>
              </a:rPr>
              <a:t> </a:t>
            </a:r>
            <a:r>
              <a:rPr sz="2000" spc="-5" dirty="0">
                <a:solidFill>
                  <a:srgbClr val="000000"/>
                </a:solidFill>
              </a:rPr>
              <a:t>polytechnique</a:t>
            </a:r>
            <a:endParaRPr sz="2000">
              <a:latin typeface="Arial"/>
              <a:cs typeface="Arial"/>
            </a:endParaRPr>
          </a:p>
        </p:txBody>
      </p:sp>
      <p:sp>
        <p:nvSpPr>
          <p:cNvPr id="3" name="object 3"/>
          <p:cNvSpPr txBox="1"/>
          <p:nvPr/>
        </p:nvSpPr>
        <p:spPr>
          <a:xfrm>
            <a:off x="526795" y="1949958"/>
            <a:ext cx="9717405" cy="2727325"/>
          </a:xfrm>
          <a:prstGeom prst="rect">
            <a:avLst/>
          </a:prstGeom>
        </p:spPr>
        <p:txBody>
          <a:bodyPr vert="horz" wrap="square" lIns="0" tIns="48894" rIns="0" bIns="0" rtlCol="0">
            <a:spAutoFit/>
          </a:bodyPr>
          <a:lstStyle/>
          <a:p>
            <a:pPr marL="354330" marR="5715" indent="-341630" algn="just">
              <a:lnSpc>
                <a:spcPts val="2150"/>
              </a:lnSpc>
              <a:spcBef>
                <a:spcPts val="384"/>
              </a:spcBef>
              <a:buFont typeface="Wingdings"/>
              <a:buChar char=""/>
              <a:tabLst>
                <a:tab pos="354965" algn="l"/>
              </a:tabLst>
            </a:pPr>
            <a:r>
              <a:rPr sz="2000" spc="-15" dirty="0">
                <a:latin typeface="Liberation Sans Narrow"/>
                <a:cs typeface="Liberation Sans Narrow"/>
              </a:rPr>
              <a:t>Trois </a:t>
            </a:r>
            <a:r>
              <a:rPr sz="2000" spc="-5" dirty="0">
                <a:latin typeface="Liberation Sans Narrow"/>
                <a:cs typeface="Liberation Sans Narrow"/>
              </a:rPr>
              <a:t>universités [James </a:t>
            </a:r>
            <a:r>
              <a:rPr sz="2000" dirty="0">
                <a:latin typeface="Liberation Sans Narrow"/>
                <a:cs typeface="Liberation Sans Narrow"/>
              </a:rPr>
              <a:t>Cook </a:t>
            </a:r>
            <a:r>
              <a:rPr sz="2000" spc="-15" dirty="0">
                <a:latin typeface="Liberation Sans Narrow"/>
                <a:cs typeface="Liberation Sans Narrow"/>
              </a:rPr>
              <a:t>University, </a:t>
            </a:r>
            <a:r>
              <a:rPr sz="2000" dirty="0">
                <a:latin typeface="Liberation Sans Narrow"/>
                <a:cs typeface="Liberation Sans Narrow"/>
              </a:rPr>
              <a:t>Nanyang </a:t>
            </a:r>
            <a:r>
              <a:rPr sz="2000" spc="-20" dirty="0">
                <a:latin typeface="Liberation Sans Narrow"/>
                <a:cs typeface="Liberation Sans Narrow"/>
              </a:rPr>
              <a:t>Technological </a:t>
            </a:r>
            <a:r>
              <a:rPr sz="2000" spc="-15" dirty="0">
                <a:latin typeface="Liberation Sans Narrow"/>
                <a:cs typeface="Liberation Sans Narrow"/>
              </a:rPr>
              <a:t>University, </a:t>
            </a:r>
            <a:r>
              <a:rPr sz="2000" spc="-5" dirty="0">
                <a:latin typeface="Liberation Sans Narrow"/>
                <a:cs typeface="Liberation Sans Narrow"/>
              </a:rPr>
              <a:t>Singapore </a:t>
            </a:r>
            <a:r>
              <a:rPr sz="2000" spc="-10" dirty="0">
                <a:latin typeface="Liberation Sans Narrow"/>
                <a:cs typeface="Liberation Sans Narrow"/>
              </a:rPr>
              <a:t>Management  </a:t>
            </a:r>
            <a:r>
              <a:rPr sz="2000" spc="-5" dirty="0">
                <a:latin typeface="Liberation Sans Narrow"/>
                <a:cs typeface="Liberation Sans Narrow"/>
              </a:rPr>
              <a:t>University].</a:t>
            </a:r>
            <a:endParaRPr sz="2000">
              <a:latin typeface="Liberation Sans Narrow"/>
              <a:cs typeface="Liberation Sans Narrow"/>
            </a:endParaRPr>
          </a:p>
          <a:p>
            <a:pPr>
              <a:lnSpc>
                <a:spcPct val="100000"/>
              </a:lnSpc>
              <a:spcBef>
                <a:spcPts val="45"/>
              </a:spcBef>
              <a:buFont typeface="Wingdings"/>
              <a:buChar char=""/>
            </a:pPr>
            <a:endParaRPr sz="2300">
              <a:latin typeface="Times New Roman"/>
              <a:cs typeface="Times New Roman"/>
            </a:endParaRPr>
          </a:p>
          <a:p>
            <a:pPr marL="354330" indent="-341630">
              <a:lnSpc>
                <a:spcPts val="2280"/>
              </a:lnSpc>
              <a:buFont typeface="Wingdings"/>
              <a:buChar char=""/>
              <a:tabLst>
                <a:tab pos="354965" algn="l"/>
                <a:tab pos="946785" algn="l"/>
                <a:tab pos="1711960" algn="l"/>
                <a:tab pos="3456940" algn="l"/>
                <a:tab pos="4315460" algn="l"/>
                <a:tab pos="6055995" algn="l"/>
                <a:tab pos="7202170" algn="l"/>
                <a:tab pos="7537450" algn="l"/>
                <a:tab pos="8316595" algn="l"/>
              </a:tabLst>
            </a:pPr>
            <a:r>
              <a:rPr sz="2000" dirty="0">
                <a:latin typeface="Liberation Sans Narrow"/>
                <a:cs typeface="Liberation Sans Narrow"/>
              </a:rPr>
              <a:t>Cinq	</a:t>
            </a:r>
            <a:r>
              <a:rPr sz="2000" spc="-5" dirty="0">
                <a:latin typeface="Liberation Sans Narrow"/>
                <a:cs typeface="Liberation Sans Narrow"/>
              </a:rPr>
              <a:t>écoles	</a:t>
            </a:r>
            <a:r>
              <a:rPr sz="2000" b="1" spc="-5" dirty="0">
                <a:latin typeface="Liberation Sans Narrow"/>
                <a:cs typeface="Liberation Sans Narrow"/>
              </a:rPr>
              <a:t>polytechniques</a:t>
            </a:r>
            <a:r>
              <a:rPr sz="2000" spc="-5" dirty="0">
                <a:latin typeface="Liberation Sans Narrow"/>
                <a:cs typeface="Liberation Sans Narrow"/>
              </a:rPr>
              <a:t>,	</a:t>
            </a:r>
            <a:r>
              <a:rPr sz="2000" spc="-10" dirty="0">
                <a:latin typeface="Liberation Sans Narrow"/>
                <a:cs typeface="Liberation Sans Narrow"/>
              </a:rPr>
              <a:t>l'Institut	</a:t>
            </a:r>
            <a:r>
              <a:rPr sz="2000" b="1" spc="-5" dirty="0">
                <a:latin typeface="Liberation Sans Narrow"/>
                <a:cs typeface="Liberation Sans Narrow"/>
              </a:rPr>
              <a:t>d'enseignement	technique	</a:t>
            </a:r>
            <a:r>
              <a:rPr sz="2000" spc="-10" dirty="0">
                <a:latin typeface="Liberation Sans Narrow"/>
                <a:cs typeface="Liberation Sans Narrow"/>
              </a:rPr>
              <a:t>et	deux	établissements</a:t>
            </a:r>
            <a:endParaRPr sz="2000">
              <a:latin typeface="Liberation Sans Narrow"/>
              <a:cs typeface="Liberation Sans Narrow"/>
            </a:endParaRPr>
          </a:p>
          <a:p>
            <a:pPr marL="354330">
              <a:lnSpc>
                <a:spcPts val="2280"/>
              </a:lnSpc>
            </a:pPr>
            <a:r>
              <a:rPr sz="2000" b="1" spc="-5" dirty="0">
                <a:latin typeface="Liberation Sans Narrow"/>
                <a:cs typeface="Liberation Sans Narrow"/>
              </a:rPr>
              <a:t>d'enseignement supérieur </a:t>
            </a:r>
            <a:r>
              <a:rPr sz="2000" b="1" dirty="0">
                <a:latin typeface="Liberation Sans Narrow"/>
                <a:cs typeface="Liberation Sans Narrow"/>
              </a:rPr>
              <a:t>en</a:t>
            </a:r>
            <a:r>
              <a:rPr sz="2000" b="1" spc="-85" dirty="0">
                <a:latin typeface="Liberation Sans Narrow"/>
                <a:cs typeface="Liberation Sans Narrow"/>
              </a:rPr>
              <a:t> </a:t>
            </a:r>
            <a:r>
              <a:rPr sz="2000" b="1" spc="-5" dirty="0">
                <a:latin typeface="Liberation Sans Narrow"/>
                <a:cs typeface="Liberation Sans Narrow"/>
              </a:rPr>
              <a:t>arts</a:t>
            </a:r>
            <a:r>
              <a:rPr sz="2000" spc="-5" dirty="0">
                <a:latin typeface="Liberation Sans Narrow"/>
                <a:cs typeface="Liberation Sans Narrow"/>
              </a:rPr>
              <a:t>.</a:t>
            </a:r>
            <a:endParaRPr sz="2000">
              <a:latin typeface="Liberation Sans Narrow"/>
              <a:cs typeface="Liberation Sans Narrow"/>
            </a:endParaRPr>
          </a:p>
          <a:p>
            <a:pPr>
              <a:lnSpc>
                <a:spcPct val="100000"/>
              </a:lnSpc>
              <a:spcBef>
                <a:spcPts val="35"/>
              </a:spcBef>
            </a:pPr>
            <a:endParaRPr sz="2550">
              <a:latin typeface="Times New Roman"/>
              <a:cs typeface="Times New Roman"/>
            </a:endParaRPr>
          </a:p>
          <a:p>
            <a:pPr marL="354330" marR="5080" indent="-341630" algn="just">
              <a:lnSpc>
                <a:spcPct val="89800"/>
              </a:lnSpc>
              <a:spcBef>
                <a:spcPts val="5"/>
              </a:spcBef>
              <a:buFont typeface="Wingdings"/>
              <a:buChar char=""/>
              <a:tabLst>
                <a:tab pos="354965" algn="l"/>
              </a:tabLst>
            </a:pPr>
            <a:r>
              <a:rPr sz="2000" dirty="0">
                <a:latin typeface="Liberation Sans Narrow"/>
                <a:cs typeface="Liberation Sans Narrow"/>
              </a:rPr>
              <a:t>Une </a:t>
            </a:r>
            <a:r>
              <a:rPr sz="2000" spc="-5" dirty="0">
                <a:latin typeface="Liberation Sans Narrow"/>
                <a:cs typeface="Liberation Sans Narrow"/>
              </a:rPr>
              <a:t>nouvelle université de </a:t>
            </a:r>
            <a:r>
              <a:rPr sz="2000" b="1" spc="-5" dirty="0">
                <a:latin typeface="Liberation Sans Narrow"/>
                <a:cs typeface="Liberation Sans Narrow"/>
              </a:rPr>
              <a:t>technologie et du design</a:t>
            </a:r>
            <a:r>
              <a:rPr sz="2000" spc="-5" dirty="0">
                <a:latin typeface="Liberation Sans Narrow"/>
                <a:cs typeface="Liberation Sans Narrow"/>
              </a:rPr>
              <a:t>, financée </a:t>
            </a:r>
            <a:r>
              <a:rPr sz="2000" spc="-10" dirty="0">
                <a:latin typeface="Liberation Sans Narrow"/>
                <a:cs typeface="Liberation Sans Narrow"/>
              </a:rPr>
              <a:t>par </a:t>
            </a:r>
            <a:r>
              <a:rPr sz="2000" spc="-5" dirty="0">
                <a:latin typeface="Liberation Sans Narrow"/>
                <a:cs typeface="Liberation Sans Narrow"/>
              </a:rPr>
              <a:t>les deniers </a:t>
            </a:r>
            <a:r>
              <a:rPr sz="2000" spc="-10" dirty="0">
                <a:latin typeface="Liberation Sans Narrow"/>
                <a:cs typeface="Liberation Sans Narrow"/>
              </a:rPr>
              <a:t>publics, </a:t>
            </a:r>
            <a:r>
              <a:rPr sz="2000" dirty="0">
                <a:latin typeface="Liberation Sans Narrow"/>
                <a:cs typeface="Liberation Sans Narrow"/>
              </a:rPr>
              <a:t>a </a:t>
            </a:r>
            <a:r>
              <a:rPr sz="2000" spc="-5" dirty="0">
                <a:latin typeface="Liberation Sans Narrow"/>
                <a:cs typeface="Liberation Sans Narrow"/>
              </a:rPr>
              <a:t>récemment  été ouverte en collaboration avec le </a:t>
            </a:r>
            <a:r>
              <a:rPr sz="2000" b="1" spc="-5" dirty="0">
                <a:latin typeface="Liberation Sans Narrow"/>
                <a:cs typeface="Liberation Sans Narrow"/>
              </a:rPr>
              <a:t>Massachusetts Institute </a:t>
            </a:r>
            <a:r>
              <a:rPr sz="2000" b="1" dirty="0">
                <a:latin typeface="Liberation Sans Narrow"/>
                <a:cs typeface="Liberation Sans Narrow"/>
              </a:rPr>
              <a:t>of </a:t>
            </a:r>
            <a:r>
              <a:rPr sz="2000" b="1" spc="-20" dirty="0">
                <a:latin typeface="Liberation Sans Narrow"/>
                <a:cs typeface="Liberation Sans Narrow"/>
              </a:rPr>
              <a:t>Technology </a:t>
            </a:r>
            <a:r>
              <a:rPr sz="2000" b="1" dirty="0">
                <a:latin typeface="Liberation Sans Narrow"/>
                <a:cs typeface="Liberation Sans Narrow"/>
              </a:rPr>
              <a:t>des </a:t>
            </a:r>
            <a:r>
              <a:rPr sz="2000" b="1" spc="-5" dirty="0">
                <a:latin typeface="Liberation Sans Narrow"/>
                <a:cs typeface="Liberation Sans Narrow"/>
              </a:rPr>
              <a:t>États-Unis et  l'université chinoise </a:t>
            </a:r>
            <a:r>
              <a:rPr sz="2000" b="1" dirty="0">
                <a:latin typeface="Liberation Sans Narrow"/>
                <a:cs typeface="Liberation Sans Narrow"/>
              </a:rPr>
              <a:t>de </a:t>
            </a:r>
            <a:r>
              <a:rPr sz="2000" b="1" spc="-5" dirty="0">
                <a:latin typeface="Liberation Sans Narrow"/>
                <a:cs typeface="Liberation Sans Narrow"/>
              </a:rPr>
              <a:t>Zhejiang</a:t>
            </a:r>
            <a:r>
              <a:rPr sz="2000" spc="-5" dirty="0">
                <a:latin typeface="Liberation Sans Narrow"/>
                <a:cs typeface="Liberation Sans Narrow"/>
              </a:rPr>
              <a:t>. Sa première cohorte d'étudiants </a:t>
            </a:r>
            <a:r>
              <a:rPr sz="2000" dirty="0">
                <a:latin typeface="Liberation Sans Narrow"/>
                <a:cs typeface="Liberation Sans Narrow"/>
              </a:rPr>
              <a:t>a </a:t>
            </a:r>
            <a:r>
              <a:rPr sz="2000" spc="-5" dirty="0">
                <a:latin typeface="Liberation Sans Narrow"/>
                <a:cs typeface="Liberation Sans Narrow"/>
              </a:rPr>
              <a:t>vu le jour en avril</a:t>
            </a:r>
            <a:r>
              <a:rPr sz="2000" spc="-185" dirty="0">
                <a:latin typeface="Liberation Sans Narrow"/>
                <a:cs typeface="Liberation Sans Narrow"/>
              </a:rPr>
              <a:t> </a:t>
            </a:r>
            <a:r>
              <a:rPr sz="2000" spc="-5" dirty="0">
                <a:latin typeface="Liberation Sans Narrow"/>
                <a:cs typeface="Liberation Sans Narrow"/>
              </a:rPr>
              <a:t>2012.</a:t>
            </a:r>
            <a:endParaRPr sz="2000">
              <a:latin typeface="Liberation Sans Narrow"/>
              <a:cs typeface="Liberation Sans Narrow"/>
            </a:endParaRPr>
          </a:p>
        </p:txBody>
      </p:sp>
      <p:sp>
        <p:nvSpPr>
          <p:cNvPr id="4" name="object 4"/>
          <p:cNvSpPr/>
          <p:nvPr/>
        </p:nvSpPr>
        <p:spPr>
          <a:xfrm>
            <a:off x="1152144" y="4803646"/>
            <a:ext cx="3960876" cy="266090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228588" y="4806696"/>
            <a:ext cx="3814571" cy="258622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9" name="object 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0" name="object 10"/>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1" name="object 11"/>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439623" y="6998843"/>
            <a:ext cx="309245" cy="304800"/>
          </a:xfrm>
          <a:prstGeom prst="rect">
            <a:avLst/>
          </a:prstGeom>
        </p:spPr>
        <p:txBody>
          <a:bodyPr vert="horz" wrap="square" lIns="0" tIns="0" rIns="0" bIns="0" rtlCol="0">
            <a:spAutoFit/>
          </a:bodyPr>
          <a:lstStyle/>
          <a:p>
            <a:pPr marL="12700">
              <a:lnSpc>
                <a:spcPts val="2185"/>
              </a:lnSpc>
            </a:pPr>
            <a:r>
              <a:rPr sz="2200" b="1" spc="-180" dirty="0">
                <a:latin typeface="Trebuchet MS"/>
                <a:cs typeface="Trebuchet MS"/>
              </a:rPr>
              <a:t>14</a:t>
            </a:r>
            <a:endParaRPr sz="22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30097" y="1681099"/>
            <a:ext cx="9559290" cy="5170170"/>
          </a:xfrm>
          <a:prstGeom prst="rect">
            <a:avLst/>
          </a:prstGeom>
        </p:spPr>
        <p:txBody>
          <a:bodyPr vert="horz" wrap="square" lIns="0" tIns="12700" rIns="0" bIns="0" rtlCol="0">
            <a:spAutoFit/>
          </a:bodyPr>
          <a:lstStyle/>
          <a:p>
            <a:pPr marL="350520" indent="-337820">
              <a:lnSpc>
                <a:spcPct val="100000"/>
              </a:lnSpc>
              <a:spcBef>
                <a:spcPts val="100"/>
              </a:spcBef>
              <a:buFont typeface="Arial"/>
              <a:buChar char="•"/>
              <a:tabLst>
                <a:tab pos="350520" algn="l"/>
                <a:tab pos="351155" algn="l"/>
              </a:tabLst>
            </a:pPr>
            <a:r>
              <a:rPr sz="2400" b="1" spc="-235" dirty="0">
                <a:solidFill>
                  <a:srgbClr val="FF0000"/>
                </a:solidFill>
                <a:latin typeface="Arial"/>
                <a:cs typeface="Arial"/>
              </a:rPr>
              <a:t>L’école </a:t>
            </a:r>
            <a:r>
              <a:rPr sz="2400" b="1" dirty="0">
                <a:solidFill>
                  <a:srgbClr val="FF0000"/>
                </a:solidFill>
                <a:latin typeface="Liberation Sans Narrow"/>
                <a:cs typeface="Liberation Sans Narrow"/>
              </a:rPr>
              <a:t>= Facteur </a:t>
            </a:r>
            <a:r>
              <a:rPr sz="2400" b="1" spc="-5" dirty="0">
                <a:solidFill>
                  <a:srgbClr val="FF0000"/>
                </a:solidFill>
                <a:latin typeface="Liberation Sans Narrow"/>
                <a:cs typeface="Liberation Sans Narrow"/>
              </a:rPr>
              <a:t>de croissance économique et du développement</a:t>
            </a:r>
            <a:r>
              <a:rPr sz="2400" b="1" spc="190" dirty="0">
                <a:solidFill>
                  <a:srgbClr val="FF0000"/>
                </a:solidFill>
                <a:latin typeface="Liberation Sans Narrow"/>
                <a:cs typeface="Liberation Sans Narrow"/>
              </a:rPr>
              <a:t> </a:t>
            </a:r>
            <a:r>
              <a:rPr sz="2400" b="1" spc="-434" dirty="0">
                <a:solidFill>
                  <a:srgbClr val="FF0000"/>
                </a:solidFill>
                <a:latin typeface="Arial"/>
                <a:cs typeface="Arial"/>
              </a:rPr>
              <a:t>…</a:t>
            </a:r>
            <a:endParaRPr sz="2400">
              <a:latin typeface="Arial"/>
              <a:cs typeface="Arial"/>
            </a:endParaRPr>
          </a:p>
          <a:p>
            <a:pPr>
              <a:lnSpc>
                <a:spcPct val="100000"/>
              </a:lnSpc>
              <a:spcBef>
                <a:spcPts val="25"/>
              </a:spcBef>
            </a:pPr>
            <a:endParaRPr sz="3450">
              <a:latin typeface="Times New Roman"/>
              <a:cs typeface="Times New Roman"/>
            </a:endParaRPr>
          </a:p>
          <a:p>
            <a:pPr marL="353695" marR="5080" indent="-340995">
              <a:lnSpc>
                <a:spcPts val="2870"/>
              </a:lnSpc>
              <a:buFont typeface="Wingdings"/>
              <a:buChar char=""/>
              <a:tabLst>
                <a:tab pos="354330" algn="l"/>
              </a:tabLst>
            </a:pPr>
            <a:r>
              <a:rPr sz="2400" spc="-5" dirty="0">
                <a:latin typeface="Liberation Sans Narrow"/>
                <a:cs typeface="Liberation Sans Narrow"/>
              </a:rPr>
              <a:t>L'importance qu'accordent les Singapouriens </a:t>
            </a:r>
            <a:r>
              <a:rPr sz="2400" dirty="0">
                <a:latin typeface="Liberation Sans Narrow"/>
                <a:cs typeface="Liberation Sans Narrow"/>
              </a:rPr>
              <a:t>à </a:t>
            </a:r>
            <a:r>
              <a:rPr sz="2400" spc="-5" dirty="0">
                <a:latin typeface="Liberation Sans Narrow"/>
                <a:cs typeface="Liberation Sans Narrow"/>
              </a:rPr>
              <a:t>l'éducation reflète </a:t>
            </a:r>
            <a:r>
              <a:rPr sz="2400" dirty="0">
                <a:latin typeface="Liberation Sans Narrow"/>
                <a:cs typeface="Liberation Sans Narrow"/>
              </a:rPr>
              <a:t>le </a:t>
            </a:r>
            <a:r>
              <a:rPr sz="2400" spc="-5" dirty="0">
                <a:latin typeface="Liberation Sans Narrow"/>
                <a:cs typeface="Liberation Sans Narrow"/>
              </a:rPr>
              <a:t>vaste </a:t>
            </a:r>
            <a:r>
              <a:rPr sz="2400" dirty="0">
                <a:latin typeface="Liberation Sans Narrow"/>
                <a:cs typeface="Liberation Sans Narrow"/>
              </a:rPr>
              <a:t>rôle </a:t>
            </a:r>
            <a:r>
              <a:rPr sz="2400" spc="5" dirty="0">
                <a:latin typeface="Liberation Sans Narrow"/>
                <a:cs typeface="Liberation Sans Narrow"/>
              </a:rPr>
              <a:t>que  </a:t>
            </a:r>
            <a:r>
              <a:rPr sz="2400" spc="-5" dirty="0">
                <a:latin typeface="Liberation Sans Narrow"/>
                <a:cs typeface="Liberation Sans Narrow"/>
              </a:rPr>
              <a:t>joue </a:t>
            </a:r>
            <a:r>
              <a:rPr sz="2400" spc="-10" dirty="0">
                <a:latin typeface="Liberation Sans Narrow"/>
                <a:cs typeface="Liberation Sans Narrow"/>
              </a:rPr>
              <a:t>l'éducation </a:t>
            </a:r>
            <a:r>
              <a:rPr sz="2400" spc="-5" dirty="0">
                <a:latin typeface="Liberation Sans Narrow"/>
                <a:cs typeface="Liberation Sans Narrow"/>
              </a:rPr>
              <a:t>dans le développement économique et social du</a:t>
            </a:r>
            <a:r>
              <a:rPr sz="2400" spc="270" dirty="0">
                <a:latin typeface="Liberation Sans Narrow"/>
                <a:cs typeface="Liberation Sans Narrow"/>
              </a:rPr>
              <a:t> </a:t>
            </a:r>
            <a:r>
              <a:rPr sz="2400" spc="-20" dirty="0">
                <a:latin typeface="Liberation Sans Narrow"/>
                <a:cs typeface="Liberation Sans Narrow"/>
              </a:rPr>
              <a:t>Singapour.</a:t>
            </a:r>
            <a:endParaRPr sz="2400">
              <a:latin typeface="Liberation Sans Narrow"/>
              <a:cs typeface="Liberation Sans Narrow"/>
            </a:endParaRPr>
          </a:p>
          <a:p>
            <a:pPr marL="353695" indent="-340995">
              <a:lnSpc>
                <a:spcPts val="2875"/>
              </a:lnSpc>
              <a:spcBef>
                <a:spcPts val="2350"/>
              </a:spcBef>
              <a:buFont typeface="Wingdings"/>
              <a:buChar char=""/>
              <a:tabLst>
                <a:tab pos="354330" algn="l"/>
                <a:tab pos="821690" algn="l"/>
                <a:tab pos="1149350" algn="l"/>
                <a:tab pos="2370455" algn="l"/>
                <a:tab pos="3674745" algn="l"/>
                <a:tab pos="4629150" algn="l"/>
                <a:tab pos="5040630" algn="l"/>
                <a:tab pos="5703570" algn="l"/>
                <a:tab pos="7745730" algn="l"/>
                <a:tab pos="8018780" algn="l"/>
                <a:tab pos="8346440" algn="l"/>
              </a:tabLst>
            </a:pPr>
            <a:r>
              <a:rPr sz="2400" dirty="0">
                <a:latin typeface="Liberation Sans Narrow"/>
                <a:cs typeface="Liberation Sans Narrow"/>
              </a:rPr>
              <a:t>On	</a:t>
            </a:r>
            <a:r>
              <a:rPr sz="2400" spc="-5" dirty="0">
                <a:latin typeface="Liberation Sans Narrow"/>
                <a:cs typeface="Liberation Sans Narrow"/>
              </a:rPr>
              <a:t>la	considère	également	comme	un	pilier	essentiel:Soutien	</a:t>
            </a:r>
            <a:r>
              <a:rPr sz="2400" dirty="0">
                <a:latin typeface="Liberation Sans Narrow"/>
                <a:cs typeface="Liberation Sans Narrow"/>
              </a:rPr>
              <a:t>à	</a:t>
            </a:r>
            <a:r>
              <a:rPr sz="2400" spc="-5" dirty="0">
                <a:latin typeface="Liberation Sans Narrow"/>
                <a:cs typeface="Liberation Sans Narrow"/>
              </a:rPr>
              <a:t>la	croissance</a:t>
            </a:r>
            <a:endParaRPr sz="2400">
              <a:latin typeface="Liberation Sans Narrow"/>
              <a:cs typeface="Liberation Sans Narrow"/>
            </a:endParaRPr>
          </a:p>
          <a:p>
            <a:pPr marL="353695">
              <a:lnSpc>
                <a:spcPts val="2875"/>
              </a:lnSpc>
            </a:pPr>
            <a:r>
              <a:rPr sz="2400" spc="-5" dirty="0">
                <a:latin typeface="Liberation Sans Narrow"/>
                <a:cs typeface="Liberation Sans Narrow"/>
              </a:rPr>
              <a:t>économique et </a:t>
            </a:r>
            <a:r>
              <a:rPr sz="2400" dirty="0">
                <a:latin typeface="Liberation Sans Narrow"/>
                <a:cs typeface="Liberation Sans Narrow"/>
              </a:rPr>
              <a:t>à </a:t>
            </a:r>
            <a:r>
              <a:rPr sz="2400" spc="-5" dirty="0">
                <a:latin typeface="Liberation Sans Narrow"/>
                <a:cs typeface="Liberation Sans Narrow"/>
              </a:rPr>
              <a:t>la création d'une nation</a:t>
            </a:r>
            <a:r>
              <a:rPr sz="2400" spc="145" dirty="0">
                <a:latin typeface="Liberation Sans Narrow"/>
                <a:cs typeface="Liberation Sans Narrow"/>
              </a:rPr>
              <a:t> </a:t>
            </a:r>
            <a:r>
              <a:rPr sz="2400" spc="-5" dirty="0">
                <a:latin typeface="Liberation Sans Narrow"/>
                <a:cs typeface="Liberation Sans Narrow"/>
              </a:rPr>
              <a:t>forte.</a:t>
            </a:r>
            <a:endParaRPr sz="2400">
              <a:latin typeface="Liberation Sans Narrow"/>
              <a:cs typeface="Liberation Sans Narrow"/>
            </a:endParaRPr>
          </a:p>
          <a:p>
            <a:pPr>
              <a:lnSpc>
                <a:spcPct val="100000"/>
              </a:lnSpc>
              <a:spcBef>
                <a:spcPts val="35"/>
              </a:spcBef>
            </a:pPr>
            <a:endParaRPr sz="2100">
              <a:latin typeface="Times New Roman"/>
              <a:cs typeface="Times New Roman"/>
            </a:endParaRPr>
          </a:p>
          <a:p>
            <a:pPr marL="353695" marR="5715" indent="-340995" algn="just">
              <a:lnSpc>
                <a:spcPct val="100000"/>
              </a:lnSpc>
              <a:buFont typeface="Wingdings"/>
              <a:buChar char=""/>
              <a:tabLst>
                <a:tab pos="354330" algn="l"/>
              </a:tabLst>
            </a:pPr>
            <a:r>
              <a:rPr sz="2400" spc="-5" dirty="0">
                <a:latin typeface="Liberation Sans Narrow"/>
                <a:cs typeface="Liberation Sans Narrow"/>
              </a:rPr>
              <a:t>En tant </a:t>
            </a:r>
            <a:r>
              <a:rPr sz="2400" dirty="0">
                <a:latin typeface="Liberation Sans Narrow"/>
                <a:cs typeface="Liberation Sans Narrow"/>
              </a:rPr>
              <a:t>que </a:t>
            </a:r>
            <a:r>
              <a:rPr sz="2400" spc="-5" dirty="0">
                <a:latin typeface="Liberation Sans Narrow"/>
                <a:cs typeface="Liberation Sans Narrow"/>
              </a:rPr>
              <a:t>cité-État intégrée </a:t>
            </a:r>
            <a:r>
              <a:rPr sz="2400" dirty="0">
                <a:latin typeface="Liberation Sans Narrow"/>
                <a:cs typeface="Liberation Sans Narrow"/>
              </a:rPr>
              <a:t>à une </a:t>
            </a:r>
            <a:r>
              <a:rPr sz="2400" spc="-5" dirty="0">
                <a:latin typeface="Liberation Sans Narrow"/>
                <a:cs typeface="Liberation Sans Narrow"/>
              </a:rPr>
              <a:t>économie mondiale, </a:t>
            </a:r>
            <a:r>
              <a:rPr sz="2400" spc="-175" dirty="0">
                <a:latin typeface="Arial"/>
                <a:cs typeface="Arial"/>
              </a:rPr>
              <a:t>l’obligation </a:t>
            </a:r>
            <a:r>
              <a:rPr sz="2400" spc="-5" dirty="0">
                <a:latin typeface="Liberation Sans Narrow"/>
                <a:cs typeface="Liberation Sans Narrow"/>
              </a:rPr>
              <a:t>consiste </a:t>
            </a:r>
            <a:r>
              <a:rPr sz="2400" dirty="0">
                <a:latin typeface="Liberation Sans Narrow"/>
                <a:cs typeface="Liberation Sans Narrow"/>
              </a:rPr>
              <a:t>à  </a:t>
            </a:r>
            <a:r>
              <a:rPr sz="2400" spc="-5" dirty="0">
                <a:latin typeface="Liberation Sans Narrow"/>
                <a:cs typeface="Liberation Sans Narrow"/>
              </a:rPr>
              <a:t>constamment innover de façon </a:t>
            </a:r>
            <a:r>
              <a:rPr sz="2400" dirty="0">
                <a:latin typeface="Liberation Sans Narrow"/>
                <a:cs typeface="Liberation Sans Narrow"/>
              </a:rPr>
              <a:t>à </a:t>
            </a:r>
            <a:r>
              <a:rPr sz="2400" spc="-5" dirty="0">
                <a:latin typeface="Liberation Sans Narrow"/>
                <a:cs typeface="Liberation Sans Narrow"/>
              </a:rPr>
              <a:t>demeurer concurrentiel, tout </a:t>
            </a:r>
            <a:r>
              <a:rPr sz="2400" dirty="0">
                <a:latin typeface="Liberation Sans Narrow"/>
                <a:cs typeface="Liberation Sans Narrow"/>
              </a:rPr>
              <a:t>en </a:t>
            </a:r>
            <a:r>
              <a:rPr sz="2400" spc="-5" dirty="0">
                <a:latin typeface="Liberation Sans Narrow"/>
                <a:cs typeface="Liberation Sans Narrow"/>
              </a:rPr>
              <a:t>bâtissant une </a:t>
            </a:r>
            <a:r>
              <a:rPr sz="2400" spc="535" dirty="0">
                <a:latin typeface="Liberation Sans Narrow"/>
                <a:cs typeface="Liberation Sans Narrow"/>
              </a:rPr>
              <a:t> </a:t>
            </a:r>
            <a:r>
              <a:rPr sz="2400" spc="-5" dirty="0">
                <a:latin typeface="Liberation Sans Narrow"/>
                <a:cs typeface="Liberation Sans Narrow"/>
              </a:rPr>
              <a:t>identité </a:t>
            </a:r>
            <a:r>
              <a:rPr sz="2400" spc="-10" dirty="0">
                <a:latin typeface="Liberation Sans Narrow"/>
                <a:cs typeface="Liberation Sans Narrow"/>
              </a:rPr>
              <a:t>nationale</a:t>
            </a:r>
            <a:r>
              <a:rPr sz="2400" spc="75" dirty="0">
                <a:latin typeface="Liberation Sans Narrow"/>
                <a:cs typeface="Liberation Sans Narrow"/>
              </a:rPr>
              <a:t> </a:t>
            </a:r>
            <a:r>
              <a:rPr sz="2400" spc="-5" dirty="0">
                <a:latin typeface="Liberation Sans Narrow"/>
                <a:cs typeface="Liberation Sans Narrow"/>
              </a:rPr>
              <a:t>forte.</a:t>
            </a:r>
            <a:endParaRPr sz="2400">
              <a:latin typeface="Liberation Sans Narrow"/>
              <a:cs typeface="Liberation Sans Narrow"/>
            </a:endParaRPr>
          </a:p>
          <a:p>
            <a:pPr>
              <a:lnSpc>
                <a:spcPct val="100000"/>
              </a:lnSpc>
              <a:spcBef>
                <a:spcPts val="25"/>
              </a:spcBef>
              <a:buFont typeface="Wingdings"/>
              <a:buChar char=""/>
            </a:pPr>
            <a:endParaRPr sz="2100">
              <a:latin typeface="Times New Roman"/>
              <a:cs typeface="Times New Roman"/>
            </a:endParaRPr>
          </a:p>
          <a:p>
            <a:pPr marL="353695" indent="-340995">
              <a:lnSpc>
                <a:spcPct val="100000"/>
              </a:lnSpc>
              <a:buFont typeface="Wingdings"/>
              <a:buChar char=""/>
              <a:tabLst>
                <a:tab pos="354330" algn="l"/>
              </a:tabLst>
            </a:pPr>
            <a:r>
              <a:rPr sz="2400" spc="-10" dirty="0">
                <a:latin typeface="Liberation Sans Narrow"/>
                <a:cs typeface="Liberation Sans Narrow"/>
              </a:rPr>
              <a:t>L'enseignement </a:t>
            </a:r>
            <a:r>
              <a:rPr sz="2400" spc="-5" dirty="0">
                <a:latin typeface="Liberation Sans Narrow"/>
                <a:cs typeface="Liberation Sans Narrow"/>
              </a:rPr>
              <a:t>se donne dans au moins quatre </a:t>
            </a:r>
            <a:r>
              <a:rPr sz="2400" spc="-10" dirty="0">
                <a:latin typeface="Liberation Sans Narrow"/>
                <a:cs typeface="Liberation Sans Narrow"/>
              </a:rPr>
              <a:t>langues différentes</a:t>
            </a:r>
            <a:r>
              <a:rPr sz="2400" spc="295"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922019">
              <a:lnSpc>
                <a:spcPct val="100000"/>
              </a:lnSpc>
              <a:spcBef>
                <a:spcPts val="505"/>
              </a:spcBef>
            </a:pPr>
            <a:r>
              <a:rPr sz="2400" dirty="0">
                <a:latin typeface="Liberation Sans Narrow"/>
                <a:cs typeface="Liberation Sans Narrow"/>
              </a:rPr>
              <a:t>{ </a:t>
            </a:r>
            <a:r>
              <a:rPr sz="2400" spc="-10" dirty="0">
                <a:latin typeface="Liberation Sans Narrow"/>
                <a:cs typeface="Liberation Sans Narrow"/>
              </a:rPr>
              <a:t>l'</a:t>
            </a:r>
            <a:r>
              <a:rPr sz="2400" b="1" spc="-10" dirty="0">
                <a:latin typeface="Liberation Sans Narrow"/>
                <a:cs typeface="Liberation Sans Narrow"/>
              </a:rPr>
              <a:t>anglais</a:t>
            </a:r>
            <a:r>
              <a:rPr sz="2400" spc="-10" dirty="0">
                <a:latin typeface="Liberation Sans Narrow"/>
                <a:cs typeface="Liberation Sans Narrow"/>
              </a:rPr>
              <a:t>, </a:t>
            </a:r>
            <a:r>
              <a:rPr sz="2400" spc="-5" dirty="0">
                <a:latin typeface="Liberation Sans Narrow"/>
                <a:cs typeface="Liberation Sans Narrow"/>
              </a:rPr>
              <a:t>le </a:t>
            </a:r>
            <a:r>
              <a:rPr sz="2400" spc="-10" dirty="0">
                <a:latin typeface="Liberation Sans Narrow"/>
                <a:cs typeface="Liberation Sans Narrow"/>
              </a:rPr>
              <a:t>chinois </a:t>
            </a:r>
            <a:r>
              <a:rPr sz="2400" spc="-5" dirty="0">
                <a:latin typeface="Liberation Sans Narrow"/>
                <a:cs typeface="Liberation Sans Narrow"/>
              </a:rPr>
              <a:t>(</a:t>
            </a:r>
            <a:r>
              <a:rPr sz="2400" b="1" spc="-5" dirty="0">
                <a:latin typeface="Liberation Sans Narrow"/>
                <a:cs typeface="Liberation Sans Narrow"/>
              </a:rPr>
              <a:t>mandarin</a:t>
            </a:r>
            <a:r>
              <a:rPr sz="2400" spc="-5" dirty="0">
                <a:latin typeface="Liberation Sans Narrow"/>
                <a:cs typeface="Liberation Sans Narrow"/>
              </a:rPr>
              <a:t>), le </a:t>
            </a:r>
            <a:r>
              <a:rPr sz="2400" b="1" dirty="0">
                <a:latin typeface="Liberation Sans Narrow"/>
                <a:cs typeface="Liberation Sans Narrow"/>
              </a:rPr>
              <a:t>malais </a:t>
            </a:r>
            <a:r>
              <a:rPr sz="2400" spc="-5" dirty="0">
                <a:latin typeface="Liberation Sans Narrow"/>
                <a:cs typeface="Liberation Sans Narrow"/>
              </a:rPr>
              <a:t>et le </a:t>
            </a:r>
            <a:r>
              <a:rPr sz="2400" b="1" dirty="0">
                <a:latin typeface="Liberation Sans Narrow"/>
                <a:cs typeface="Liberation Sans Narrow"/>
              </a:rPr>
              <a:t>tamoul</a:t>
            </a:r>
            <a:r>
              <a:rPr sz="2400" b="1" spc="114"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528319" y="1299464"/>
            <a:ext cx="2457450" cy="391160"/>
          </a:xfrm>
          <a:prstGeom prst="rect">
            <a:avLst/>
          </a:prstGeom>
        </p:spPr>
        <p:txBody>
          <a:bodyPr vert="horz" wrap="square" lIns="0" tIns="12700" rIns="0" bIns="0" rtlCol="0">
            <a:spAutoFit/>
          </a:bodyPr>
          <a:lstStyle/>
          <a:p>
            <a:pPr marL="12700">
              <a:lnSpc>
                <a:spcPct val="100000"/>
              </a:lnSpc>
              <a:spcBef>
                <a:spcPts val="100"/>
              </a:spcBef>
            </a:pPr>
            <a:r>
              <a:rPr spc="-5" dirty="0"/>
              <a:t>2.2- Forces et</a:t>
            </a:r>
            <a:r>
              <a:rPr spc="-35" dirty="0"/>
              <a:t> </a:t>
            </a:r>
            <a:r>
              <a:rPr spc="-5" dirty="0"/>
              <a:t>atouts</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1568" y="1210767"/>
            <a:ext cx="5473065" cy="391795"/>
          </a:xfrm>
          <a:prstGeom prst="rect">
            <a:avLst/>
          </a:prstGeom>
        </p:spPr>
        <p:txBody>
          <a:bodyPr vert="horz" wrap="square" lIns="0" tIns="12700" rIns="0" bIns="0" rtlCol="0">
            <a:spAutoFit/>
          </a:bodyPr>
          <a:lstStyle/>
          <a:p>
            <a:pPr marL="12700">
              <a:lnSpc>
                <a:spcPct val="100000"/>
              </a:lnSpc>
              <a:spcBef>
                <a:spcPts val="100"/>
              </a:spcBef>
              <a:tabLst>
                <a:tab pos="5209540" algn="l"/>
              </a:tabLst>
            </a:pPr>
            <a:r>
              <a:rPr spc="-10" dirty="0">
                <a:solidFill>
                  <a:srgbClr val="FF0000"/>
                </a:solidFill>
              </a:rPr>
              <a:t>U</a:t>
            </a:r>
            <a:r>
              <a:rPr dirty="0">
                <a:solidFill>
                  <a:srgbClr val="FF0000"/>
                </a:solidFill>
              </a:rPr>
              <a:t>n </a:t>
            </a:r>
            <a:r>
              <a:rPr spc="-5" dirty="0">
                <a:solidFill>
                  <a:srgbClr val="FF0000"/>
                </a:solidFill>
              </a:rPr>
              <a:t>sy</a:t>
            </a:r>
            <a:r>
              <a:rPr spc="-10" dirty="0">
                <a:solidFill>
                  <a:srgbClr val="FF0000"/>
                </a:solidFill>
              </a:rPr>
              <a:t>s</a:t>
            </a:r>
            <a:r>
              <a:rPr dirty="0">
                <a:solidFill>
                  <a:srgbClr val="FF0000"/>
                </a:solidFill>
              </a:rPr>
              <a:t>tème</a:t>
            </a:r>
            <a:r>
              <a:rPr spc="20" dirty="0">
                <a:solidFill>
                  <a:srgbClr val="FF0000"/>
                </a:solidFill>
              </a:rPr>
              <a:t> </a:t>
            </a:r>
            <a:r>
              <a:rPr spc="-5" dirty="0">
                <a:solidFill>
                  <a:srgbClr val="FF0000"/>
                </a:solidFill>
              </a:rPr>
              <a:t>sc</a:t>
            </a:r>
            <a:r>
              <a:rPr spc="-10" dirty="0">
                <a:solidFill>
                  <a:srgbClr val="FF0000"/>
                </a:solidFill>
              </a:rPr>
              <a:t>o</a:t>
            </a:r>
            <a:r>
              <a:rPr spc="-5" dirty="0">
                <a:solidFill>
                  <a:srgbClr val="FF0000"/>
                </a:solidFill>
              </a:rPr>
              <a:t>lair</a:t>
            </a:r>
            <a:r>
              <a:rPr dirty="0">
                <a:solidFill>
                  <a:srgbClr val="FF0000"/>
                </a:solidFill>
              </a:rPr>
              <a:t>e</a:t>
            </a:r>
            <a:r>
              <a:rPr spc="20" dirty="0">
                <a:solidFill>
                  <a:srgbClr val="FF0000"/>
                </a:solidFill>
              </a:rPr>
              <a:t> </a:t>
            </a:r>
            <a:r>
              <a:rPr spc="-5" dirty="0">
                <a:solidFill>
                  <a:srgbClr val="FF0000"/>
                </a:solidFill>
              </a:rPr>
              <a:t>év</a:t>
            </a:r>
            <a:r>
              <a:rPr spc="-10" dirty="0">
                <a:solidFill>
                  <a:srgbClr val="FF0000"/>
                </a:solidFill>
              </a:rPr>
              <a:t>o</a:t>
            </a:r>
            <a:r>
              <a:rPr spc="-5" dirty="0">
                <a:solidFill>
                  <a:srgbClr val="FF0000"/>
                </a:solidFill>
              </a:rPr>
              <a:t>lut</a:t>
            </a:r>
            <a:r>
              <a:rPr spc="5" dirty="0">
                <a:solidFill>
                  <a:srgbClr val="FF0000"/>
                </a:solidFill>
              </a:rPr>
              <a:t>i</a:t>
            </a:r>
            <a:r>
              <a:rPr dirty="0">
                <a:solidFill>
                  <a:srgbClr val="FF0000"/>
                </a:solidFill>
              </a:rPr>
              <a:t>f</a:t>
            </a:r>
            <a:r>
              <a:rPr spc="-15" dirty="0">
                <a:solidFill>
                  <a:srgbClr val="FF0000"/>
                </a:solidFill>
              </a:rPr>
              <a:t> </a:t>
            </a:r>
            <a:r>
              <a:rPr spc="-5" dirty="0">
                <a:solidFill>
                  <a:srgbClr val="FF0000"/>
                </a:solidFill>
              </a:rPr>
              <a:t>e</a:t>
            </a:r>
            <a:r>
              <a:rPr dirty="0">
                <a:solidFill>
                  <a:srgbClr val="FF0000"/>
                </a:solidFill>
              </a:rPr>
              <a:t>t</a:t>
            </a:r>
            <a:r>
              <a:rPr spc="5" dirty="0">
                <a:solidFill>
                  <a:srgbClr val="FF0000"/>
                </a:solidFill>
              </a:rPr>
              <a:t> </a:t>
            </a:r>
            <a:r>
              <a:rPr dirty="0">
                <a:solidFill>
                  <a:srgbClr val="FF0000"/>
                </a:solidFill>
              </a:rPr>
              <a:t>performa</a:t>
            </a:r>
            <a:r>
              <a:rPr spc="-10" dirty="0">
                <a:solidFill>
                  <a:srgbClr val="FF0000"/>
                </a:solidFill>
              </a:rPr>
              <a:t>n</a:t>
            </a:r>
            <a:r>
              <a:rPr dirty="0">
                <a:solidFill>
                  <a:srgbClr val="FF0000"/>
                </a:solidFill>
              </a:rPr>
              <a:t>t	</a:t>
            </a:r>
            <a:r>
              <a:rPr spc="-434" dirty="0">
                <a:solidFill>
                  <a:srgbClr val="FF0000"/>
                </a:solidFill>
                <a:latin typeface="Arial"/>
                <a:cs typeface="Arial"/>
              </a:rPr>
              <a:t>…</a:t>
            </a:r>
          </a:p>
        </p:txBody>
      </p:sp>
      <p:sp>
        <p:nvSpPr>
          <p:cNvPr id="3" name="object 3"/>
          <p:cNvSpPr txBox="1"/>
          <p:nvPr/>
        </p:nvSpPr>
        <p:spPr>
          <a:xfrm>
            <a:off x="461568" y="2083054"/>
            <a:ext cx="9864090" cy="4734560"/>
          </a:xfrm>
          <a:prstGeom prst="rect">
            <a:avLst/>
          </a:prstGeom>
        </p:spPr>
        <p:txBody>
          <a:bodyPr vert="horz" wrap="square" lIns="0" tIns="26034" rIns="0" bIns="0" rtlCol="0">
            <a:spAutoFit/>
          </a:bodyPr>
          <a:lstStyle/>
          <a:p>
            <a:pPr marL="12700" marR="5080">
              <a:lnSpc>
                <a:spcPts val="2870"/>
              </a:lnSpc>
              <a:spcBef>
                <a:spcPts val="204"/>
              </a:spcBef>
            </a:pPr>
            <a:r>
              <a:rPr sz="2400" spc="-5" dirty="0">
                <a:latin typeface="Liberation Sans Narrow"/>
                <a:cs typeface="Liberation Sans Narrow"/>
              </a:rPr>
              <a:t>Le système éducatif </a:t>
            </a:r>
            <a:r>
              <a:rPr sz="2400" dirty="0">
                <a:latin typeface="Liberation Sans Narrow"/>
                <a:cs typeface="Liberation Sans Narrow"/>
              </a:rPr>
              <a:t>du </a:t>
            </a:r>
            <a:r>
              <a:rPr sz="2400" spc="-5" dirty="0">
                <a:latin typeface="Liberation Sans Narrow"/>
                <a:cs typeface="Liberation Sans Narrow"/>
              </a:rPr>
              <a:t>Singapour </a:t>
            </a:r>
            <a:r>
              <a:rPr sz="2400" dirty="0">
                <a:latin typeface="Liberation Sans Narrow"/>
                <a:cs typeface="Liberation Sans Narrow"/>
              </a:rPr>
              <a:t>a </a:t>
            </a:r>
            <a:r>
              <a:rPr sz="2400" spc="-5" dirty="0">
                <a:latin typeface="Liberation Sans Narrow"/>
                <a:cs typeface="Liberation Sans Narrow"/>
              </a:rPr>
              <a:t>évolué considérablement </a:t>
            </a:r>
            <a:r>
              <a:rPr sz="2400" dirty="0">
                <a:latin typeface="Liberation Sans Narrow"/>
                <a:cs typeface="Liberation Sans Narrow"/>
              </a:rPr>
              <a:t>depuis </a:t>
            </a:r>
            <a:r>
              <a:rPr sz="2400" spc="-5" dirty="0">
                <a:latin typeface="Liberation Sans Narrow"/>
                <a:cs typeface="Liberation Sans Narrow"/>
              </a:rPr>
              <a:t>l'établissement du  ministère de l'Éducation il </a:t>
            </a:r>
            <a:r>
              <a:rPr sz="2400" dirty="0">
                <a:latin typeface="Liberation Sans Narrow"/>
                <a:cs typeface="Liberation Sans Narrow"/>
              </a:rPr>
              <a:t>y a </a:t>
            </a:r>
            <a:r>
              <a:rPr sz="2400" spc="-5" dirty="0">
                <a:latin typeface="Liberation Sans Narrow"/>
                <a:cs typeface="Liberation Sans Narrow"/>
              </a:rPr>
              <a:t>une cinquantaine</a:t>
            </a:r>
            <a:r>
              <a:rPr sz="2400" spc="165" dirty="0">
                <a:latin typeface="Liberation Sans Narrow"/>
                <a:cs typeface="Liberation Sans Narrow"/>
              </a:rPr>
              <a:t> </a:t>
            </a:r>
            <a:r>
              <a:rPr sz="2400" spc="-10" dirty="0">
                <a:latin typeface="Liberation Sans Narrow"/>
                <a:cs typeface="Liberation Sans Narrow"/>
              </a:rPr>
              <a:t>d'années.</a:t>
            </a:r>
            <a:endParaRPr sz="2400">
              <a:latin typeface="Liberation Sans Narrow"/>
              <a:cs typeface="Liberation Sans Narrow"/>
            </a:endParaRPr>
          </a:p>
          <a:p>
            <a:pPr>
              <a:lnSpc>
                <a:spcPct val="100000"/>
              </a:lnSpc>
              <a:spcBef>
                <a:spcPts val="15"/>
              </a:spcBef>
            </a:pPr>
            <a:endParaRPr sz="3450">
              <a:latin typeface="Times New Roman"/>
              <a:cs typeface="Times New Roman"/>
            </a:endParaRPr>
          </a:p>
          <a:p>
            <a:pPr marL="12700">
              <a:lnSpc>
                <a:spcPct val="100000"/>
              </a:lnSpc>
            </a:pPr>
            <a:r>
              <a:rPr sz="2400" dirty="0">
                <a:latin typeface="Liberation Sans Narrow"/>
                <a:cs typeface="Liberation Sans Narrow"/>
              </a:rPr>
              <a:t>On </a:t>
            </a:r>
            <a:r>
              <a:rPr sz="2400" spc="-5" dirty="0">
                <a:latin typeface="Liberation Sans Narrow"/>
                <a:cs typeface="Liberation Sans Narrow"/>
              </a:rPr>
              <a:t>peut caractériser au sens large ces changements par trois phases</a:t>
            </a:r>
            <a:r>
              <a:rPr sz="2400" spc="204"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a:lnSpc>
                <a:spcPct val="100000"/>
              </a:lnSpc>
              <a:spcBef>
                <a:spcPts val="45"/>
              </a:spcBef>
            </a:pPr>
            <a:endParaRPr sz="2100">
              <a:latin typeface="Times New Roman"/>
              <a:cs typeface="Times New Roman"/>
            </a:endParaRPr>
          </a:p>
          <a:p>
            <a:pPr marL="367665">
              <a:lnSpc>
                <a:spcPts val="1775"/>
              </a:lnSpc>
            </a:pPr>
            <a:r>
              <a:rPr sz="1600" b="1" spc="-10" dirty="0">
                <a:latin typeface="Liberation Sans Narrow"/>
                <a:cs typeface="Liberation Sans Narrow"/>
              </a:rPr>
              <a:t>ère</a:t>
            </a:r>
            <a:endParaRPr sz="1600">
              <a:latin typeface="Liberation Sans Narrow"/>
              <a:cs typeface="Liberation Sans Narrow"/>
            </a:endParaRPr>
          </a:p>
          <a:p>
            <a:pPr marL="687705" indent="-459105">
              <a:lnSpc>
                <a:spcPts val="2735"/>
              </a:lnSpc>
              <a:buAutoNum type="arabicPlain"/>
              <a:tabLst>
                <a:tab pos="687705" algn="l"/>
                <a:tab pos="688340" algn="l"/>
                <a:tab pos="4965700" algn="l"/>
              </a:tabLst>
            </a:pPr>
            <a:r>
              <a:rPr sz="2400" b="1" u="heavy" dirty="0">
                <a:uFill>
                  <a:solidFill>
                    <a:srgbClr val="000000"/>
                  </a:solidFill>
                </a:uFill>
                <a:latin typeface="Liberation Sans Narrow"/>
                <a:cs typeface="Liberation Sans Narrow"/>
              </a:rPr>
              <a:t>	</a:t>
            </a:r>
            <a:r>
              <a:rPr sz="2400" b="1" u="heavy" spc="-5" dirty="0">
                <a:uFill>
                  <a:solidFill>
                    <a:srgbClr val="000000"/>
                  </a:solidFill>
                </a:uFill>
                <a:latin typeface="Liberation Sans Narrow"/>
                <a:cs typeface="Liberation Sans Narrow"/>
              </a:rPr>
              <a:t>Phase</a:t>
            </a:r>
            <a:r>
              <a:rPr sz="2400" b="1" spc="-5" dirty="0">
                <a:latin typeface="Liberation Sans Narrow"/>
                <a:cs typeface="Liberation Sans Narrow"/>
              </a:rPr>
              <a:t> </a:t>
            </a:r>
            <a:r>
              <a:rPr sz="2400" dirty="0">
                <a:latin typeface="Liberation Sans Narrow"/>
                <a:cs typeface="Liberation Sans Narrow"/>
              </a:rPr>
              <a:t>: </a:t>
            </a:r>
            <a:r>
              <a:rPr sz="2400" spc="-5" dirty="0">
                <a:latin typeface="Liberation Sans Narrow"/>
                <a:cs typeface="Liberation Sans Narrow"/>
              </a:rPr>
              <a:t>Juste après</a:t>
            </a:r>
            <a:r>
              <a:rPr sz="2400" spc="80" dirty="0">
                <a:latin typeface="Liberation Sans Narrow"/>
                <a:cs typeface="Liberation Sans Narrow"/>
              </a:rPr>
              <a:t> </a:t>
            </a:r>
            <a:r>
              <a:rPr sz="2400" spc="-215" dirty="0">
                <a:latin typeface="Arial"/>
                <a:cs typeface="Arial"/>
              </a:rPr>
              <a:t>l’indépendance</a:t>
            </a:r>
            <a:r>
              <a:rPr sz="2400" spc="-45" dirty="0">
                <a:latin typeface="Arial"/>
                <a:cs typeface="Arial"/>
              </a:rPr>
              <a:t> </a:t>
            </a:r>
            <a:r>
              <a:rPr sz="2400" dirty="0">
                <a:latin typeface="Liberation Sans Narrow"/>
                <a:cs typeface="Liberation Sans Narrow"/>
              </a:rPr>
              <a:t>:	</a:t>
            </a:r>
            <a:r>
              <a:rPr sz="2400" spc="-220" dirty="0">
                <a:latin typeface="Arial"/>
                <a:cs typeface="Arial"/>
              </a:rPr>
              <a:t>L’éducation </a:t>
            </a:r>
            <a:r>
              <a:rPr sz="2400" spc="-5" dirty="0">
                <a:latin typeface="Liberation Sans Narrow"/>
                <a:cs typeface="Liberation Sans Narrow"/>
              </a:rPr>
              <a:t>est axée sur </a:t>
            </a:r>
            <a:r>
              <a:rPr sz="2400" b="1" dirty="0">
                <a:latin typeface="Liberation Sans Narrow"/>
                <a:cs typeface="Liberation Sans Narrow"/>
              </a:rPr>
              <a:t>la </a:t>
            </a:r>
            <a:r>
              <a:rPr sz="2400" b="1" spc="-5" dirty="0">
                <a:latin typeface="Liberation Sans Narrow"/>
                <a:cs typeface="Liberation Sans Narrow"/>
              </a:rPr>
              <a:t>survie</a:t>
            </a:r>
            <a:r>
              <a:rPr sz="2400" b="1" spc="-250"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1841500">
              <a:lnSpc>
                <a:spcPct val="100000"/>
              </a:lnSpc>
              <a:spcBef>
                <a:spcPts val="600"/>
              </a:spcBef>
            </a:pPr>
            <a:r>
              <a:rPr sz="2400" spc="-5" dirty="0">
                <a:latin typeface="Liberation Sans Narrow"/>
                <a:cs typeface="Liberation Sans Narrow"/>
              </a:rPr>
              <a:t>(1959-1978),</a:t>
            </a:r>
            <a:endParaRPr sz="2400">
              <a:latin typeface="Liberation Sans Narrow"/>
              <a:cs typeface="Liberation Sans Narrow"/>
            </a:endParaRPr>
          </a:p>
          <a:p>
            <a:pPr>
              <a:lnSpc>
                <a:spcPct val="100000"/>
              </a:lnSpc>
              <a:spcBef>
                <a:spcPts val="40"/>
              </a:spcBef>
            </a:pPr>
            <a:endParaRPr sz="2100">
              <a:latin typeface="Times New Roman"/>
              <a:cs typeface="Times New Roman"/>
            </a:endParaRPr>
          </a:p>
          <a:p>
            <a:pPr marL="367665">
              <a:lnSpc>
                <a:spcPts val="1775"/>
              </a:lnSpc>
            </a:pPr>
            <a:r>
              <a:rPr sz="1600" b="1" spc="-10" dirty="0">
                <a:latin typeface="Liberation Sans Narrow"/>
                <a:cs typeface="Liberation Sans Narrow"/>
              </a:rPr>
              <a:t>ème</a:t>
            </a:r>
            <a:endParaRPr sz="1600">
              <a:latin typeface="Liberation Sans Narrow"/>
              <a:cs typeface="Liberation Sans Narrow"/>
            </a:endParaRPr>
          </a:p>
          <a:p>
            <a:pPr marL="769620" indent="-541020">
              <a:lnSpc>
                <a:spcPts val="2735"/>
              </a:lnSpc>
              <a:buAutoNum type="arabicPlain" startAt="2"/>
              <a:tabLst>
                <a:tab pos="769620" algn="l"/>
                <a:tab pos="770255" algn="l"/>
              </a:tabLst>
            </a:pPr>
            <a:r>
              <a:rPr sz="2400" b="1" u="heavy" dirty="0">
                <a:uFill>
                  <a:solidFill>
                    <a:srgbClr val="000000"/>
                  </a:solidFill>
                </a:uFill>
                <a:latin typeface="Liberation Sans Narrow"/>
                <a:cs typeface="Liberation Sans Narrow"/>
              </a:rPr>
              <a:t>	</a:t>
            </a:r>
            <a:r>
              <a:rPr sz="2400" b="1" u="heavy" spc="-5" dirty="0">
                <a:uFill>
                  <a:solidFill>
                    <a:srgbClr val="000000"/>
                  </a:solidFill>
                </a:uFill>
                <a:latin typeface="Liberation Sans Narrow"/>
                <a:cs typeface="Liberation Sans Narrow"/>
              </a:rPr>
              <a:t>Phase</a:t>
            </a:r>
            <a:r>
              <a:rPr sz="2400" b="1" spc="-5" dirty="0">
                <a:latin typeface="Liberation Sans Narrow"/>
                <a:cs typeface="Liberation Sans Narrow"/>
              </a:rPr>
              <a:t> </a:t>
            </a:r>
            <a:r>
              <a:rPr sz="2400" dirty="0">
                <a:latin typeface="Liberation Sans Narrow"/>
                <a:cs typeface="Liberation Sans Narrow"/>
              </a:rPr>
              <a:t>: </a:t>
            </a:r>
            <a:r>
              <a:rPr sz="2400" spc="-220" dirty="0">
                <a:latin typeface="Arial"/>
                <a:cs typeface="Arial"/>
              </a:rPr>
              <a:t>L’éducation </a:t>
            </a:r>
            <a:r>
              <a:rPr sz="2400" spc="-5" dirty="0">
                <a:latin typeface="Liberation Sans Narrow"/>
                <a:cs typeface="Liberation Sans Narrow"/>
              </a:rPr>
              <a:t>est axée sur </a:t>
            </a:r>
            <a:r>
              <a:rPr sz="2400" b="1" spc="-5" dirty="0">
                <a:latin typeface="Liberation Sans Narrow"/>
                <a:cs typeface="Liberation Sans Narrow"/>
              </a:rPr>
              <a:t>l'efficacité </a:t>
            </a:r>
            <a:r>
              <a:rPr sz="2400" dirty="0">
                <a:latin typeface="Liberation Sans Narrow"/>
                <a:cs typeface="Liberation Sans Narrow"/>
              </a:rPr>
              <a:t>» </a:t>
            </a:r>
            <a:r>
              <a:rPr sz="2400" spc="-5" dirty="0">
                <a:latin typeface="Liberation Sans Narrow"/>
                <a:cs typeface="Liberation Sans Narrow"/>
              </a:rPr>
              <a:t>(1978-1997)</a:t>
            </a:r>
            <a:r>
              <a:rPr sz="2400" spc="-195" dirty="0">
                <a:latin typeface="Liberation Sans Narrow"/>
                <a:cs typeface="Liberation Sans Narrow"/>
              </a:rPr>
              <a:t> </a:t>
            </a:r>
            <a:r>
              <a:rPr sz="2400" spc="-5" dirty="0">
                <a:latin typeface="Liberation Sans Narrow"/>
                <a:cs typeface="Liberation Sans Narrow"/>
              </a:rPr>
              <a:t>et</a:t>
            </a:r>
            <a:endParaRPr sz="2400">
              <a:latin typeface="Liberation Sans Narrow"/>
              <a:cs typeface="Liberation Sans Narrow"/>
            </a:endParaRPr>
          </a:p>
          <a:p>
            <a:pPr>
              <a:lnSpc>
                <a:spcPct val="100000"/>
              </a:lnSpc>
              <a:spcBef>
                <a:spcPts val="40"/>
              </a:spcBef>
              <a:buAutoNum type="arabicPlain" startAt="2"/>
            </a:pPr>
            <a:endParaRPr sz="2100">
              <a:latin typeface="Times New Roman"/>
              <a:cs typeface="Times New Roman"/>
            </a:endParaRPr>
          </a:p>
          <a:p>
            <a:pPr marL="367665">
              <a:lnSpc>
                <a:spcPts val="1770"/>
              </a:lnSpc>
            </a:pPr>
            <a:r>
              <a:rPr sz="1600" b="1" spc="-10" dirty="0">
                <a:latin typeface="Liberation Sans Narrow"/>
                <a:cs typeface="Liberation Sans Narrow"/>
              </a:rPr>
              <a:t>ème</a:t>
            </a:r>
            <a:endParaRPr sz="1600">
              <a:latin typeface="Liberation Sans Narrow"/>
              <a:cs typeface="Liberation Sans Narrow"/>
            </a:endParaRPr>
          </a:p>
          <a:p>
            <a:pPr marL="769620" indent="-541020">
              <a:lnSpc>
                <a:spcPts val="2730"/>
              </a:lnSpc>
              <a:buAutoNum type="arabicPlain" startAt="3"/>
              <a:tabLst>
                <a:tab pos="769620" algn="l"/>
                <a:tab pos="770255" algn="l"/>
              </a:tabLst>
            </a:pPr>
            <a:r>
              <a:rPr sz="2400" b="1" u="heavy" dirty="0">
                <a:uFill>
                  <a:solidFill>
                    <a:srgbClr val="000000"/>
                  </a:solidFill>
                </a:uFill>
                <a:latin typeface="Liberation Sans Narrow"/>
                <a:cs typeface="Liberation Sans Narrow"/>
              </a:rPr>
              <a:t>	</a:t>
            </a:r>
            <a:r>
              <a:rPr sz="2400" b="1" u="heavy" spc="-5" dirty="0">
                <a:uFill>
                  <a:solidFill>
                    <a:srgbClr val="000000"/>
                  </a:solidFill>
                </a:uFill>
                <a:latin typeface="Liberation Sans Narrow"/>
                <a:cs typeface="Liberation Sans Narrow"/>
              </a:rPr>
              <a:t>Phase</a:t>
            </a:r>
            <a:r>
              <a:rPr sz="2400" b="1" spc="-5" dirty="0">
                <a:latin typeface="Liberation Sans Narrow"/>
                <a:cs typeface="Liberation Sans Narrow"/>
              </a:rPr>
              <a:t> </a:t>
            </a:r>
            <a:r>
              <a:rPr sz="2400" dirty="0">
                <a:latin typeface="Liberation Sans Narrow"/>
                <a:cs typeface="Liberation Sans Narrow"/>
              </a:rPr>
              <a:t>:« </a:t>
            </a:r>
            <a:r>
              <a:rPr sz="2400" spc="-5" dirty="0">
                <a:latin typeface="Liberation Sans Narrow"/>
                <a:cs typeface="Liberation Sans Narrow"/>
              </a:rPr>
              <a:t>éducation axée sur </a:t>
            </a:r>
            <a:r>
              <a:rPr sz="2400" b="1" dirty="0">
                <a:latin typeface="Liberation Sans Narrow"/>
                <a:cs typeface="Liberation Sans Narrow"/>
              </a:rPr>
              <a:t>la </a:t>
            </a:r>
            <a:r>
              <a:rPr sz="2400" b="1" spc="-5" dirty="0">
                <a:latin typeface="Liberation Sans Narrow"/>
                <a:cs typeface="Liberation Sans Narrow"/>
              </a:rPr>
              <a:t>capacité </a:t>
            </a:r>
            <a:r>
              <a:rPr sz="2400" dirty="0">
                <a:latin typeface="Liberation Sans Narrow"/>
                <a:cs typeface="Liberation Sans Narrow"/>
              </a:rPr>
              <a:t>» </a:t>
            </a:r>
            <a:r>
              <a:rPr sz="2400" spc="-5" dirty="0">
                <a:latin typeface="Liberation Sans Narrow"/>
                <a:cs typeface="Liberation Sans Narrow"/>
              </a:rPr>
              <a:t>(1997- </a:t>
            </a:r>
            <a:r>
              <a:rPr sz="2400" dirty="0">
                <a:latin typeface="Liberation Sans Narrow"/>
                <a:cs typeface="Liberation Sans Narrow"/>
              </a:rPr>
              <a:t>à </a:t>
            </a:r>
            <a:r>
              <a:rPr sz="2400" spc="-5" dirty="0">
                <a:latin typeface="Liberation Sans Narrow"/>
                <a:cs typeface="Liberation Sans Narrow"/>
              </a:rPr>
              <a:t>ce</a:t>
            </a:r>
            <a:r>
              <a:rPr sz="2400" spc="140" dirty="0">
                <a:latin typeface="Liberation Sans Narrow"/>
                <a:cs typeface="Liberation Sans Narrow"/>
              </a:rPr>
              <a:t> </a:t>
            </a:r>
            <a:r>
              <a:rPr sz="2400" spc="-5" dirty="0">
                <a:latin typeface="Liberation Sans Narrow"/>
                <a:cs typeface="Liberation Sans Narrow"/>
              </a:rPr>
              <a:t>jour).</a:t>
            </a:r>
            <a:endParaRPr sz="2400">
              <a:latin typeface="Liberation Sans Narrow"/>
              <a:cs typeface="Liberation Sans Narrow"/>
            </a:endParaRPr>
          </a:p>
        </p:txBody>
      </p:sp>
      <p:sp>
        <p:nvSpPr>
          <p:cNvPr id="4" name="object 4"/>
          <p:cNvSpPr/>
          <p:nvPr/>
        </p:nvSpPr>
        <p:spPr>
          <a:xfrm>
            <a:off x="8136635" y="4608576"/>
            <a:ext cx="2194560" cy="21579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5959" y="45796"/>
            <a:ext cx="1094105" cy="391795"/>
          </a:xfrm>
          <a:prstGeom prst="rect">
            <a:avLst/>
          </a:prstGeom>
        </p:spPr>
        <p:txBody>
          <a:bodyPr vert="horz" wrap="square" lIns="0" tIns="12700" rIns="0" bIns="0" rtlCol="0">
            <a:spAutoFit/>
          </a:bodyPr>
          <a:lstStyle/>
          <a:p>
            <a:pPr marL="12700">
              <a:lnSpc>
                <a:spcPct val="100000"/>
              </a:lnSpc>
              <a:spcBef>
                <a:spcPts val="100"/>
              </a:spcBef>
            </a:pPr>
            <a:r>
              <a:rPr spc="-150" dirty="0">
                <a:latin typeface="Trebuchet MS"/>
                <a:cs typeface="Trebuchet MS"/>
              </a:rPr>
              <a:t>Contenu</a:t>
            </a:r>
          </a:p>
        </p:txBody>
      </p:sp>
      <p:sp>
        <p:nvSpPr>
          <p:cNvPr id="3" name="object 3"/>
          <p:cNvSpPr txBox="1"/>
          <p:nvPr/>
        </p:nvSpPr>
        <p:spPr>
          <a:xfrm>
            <a:off x="561238" y="352171"/>
            <a:ext cx="6197600" cy="7159625"/>
          </a:xfrm>
          <a:prstGeom prst="rect">
            <a:avLst/>
          </a:prstGeom>
        </p:spPr>
        <p:txBody>
          <a:bodyPr vert="horz" wrap="square" lIns="0" tIns="12700" rIns="0" bIns="0" rtlCol="0">
            <a:spAutoFit/>
          </a:bodyPr>
          <a:lstStyle/>
          <a:p>
            <a:pPr marL="230504" indent="-217804">
              <a:lnSpc>
                <a:spcPct val="100000"/>
              </a:lnSpc>
              <a:spcBef>
                <a:spcPts val="100"/>
              </a:spcBef>
              <a:buAutoNum type="arabicPlain"/>
              <a:tabLst>
                <a:tab pos="231140" algn="l"/>
              </a:tabLst>
            </a:pPr>
            <a:r>
              <a:rPr sz="1800" b="1" spc="-5" dirty="0">
                <a:solidFill>
                  <a:srgbClr val="0000FF"/>
                </a:solidFill>
                <a:latin typeface="Liberation Sans Narrow"/>
                <a:cs typeface="Liberation Sans Narrow"/>
              </a:rPr>
              <a:t>Introduction</a:t>
            </a:r>
            <a:endParaRPr sz="1800">
              <a:latin typeface="Liberation Sans Narrow"/>
              <a:cs typeface="Liberation Sans Narrow"/>
            </a:endParaRPr>
          </a:p>
          <a:p>
            <a:pPr marL="926465" marR="2448560">
              <a:lnSpc>
                <a:spcPct val="100000"/>
              </a:lnSpc>
            </a:pPr>
            <a:r>
              <a:rPr sz="1800" spc="-5" dirty="0">
                <a:solidFill>
                  <a:srgbClr val="0000FF"/>
                </a:solidFill>
                <a:latin typeface="Liberation Sans Narrow"/>
                <a:cs typeface="Liberation Sans Narrow"/>
              </a:rPr>
              <a:t>1.1- Présentation du </a:t>
            </a:r>
            <a:r>
              <a:rPr sz="1800" spc="-15" dirty="0">
                <a:solidFill>
                  <a:srgbClr val="0000FF"/>
                </a:solidFill>
                <a:latin typeface="Liberation Sans Narrow"/>
                <a:cs typeface="Liberation Sans Narrow"/>
              </a:rPr>
              <a:t>conférencier.  </a:t>
            </a:r>
            <a:r>
              <a:rPr sz="1800" spc="-5" dirty="0">
                <a:solidFill>
                  <a:srgbClr val="0000FF"/>
                </a:solidFill>
                <a:latin typeface="Liberation Sans Narrow"/>
                <a:cs typeface="Liberation Sans Narrow"/>
              </a:rPr>
              <a:t>1.2- Contexte de la</a:t>
            </a:r>
            <a:r>
              <a:rPr sz="1800" spc="30" dirty="0">
                <a:solidFill>
                  <a:srgbClr val="0000FF"/>
                </a:solidFill>
                <a:latin typeface="Liberation Sans Narrow"/>
                <a:cs typeface="Liberation Sans Narrow"/>
              </a:rPr>
              <a:t> </a:t>
            </a:r>
            <a:r>
              <a:rPr sz="1800" spc="-10" dirty="0">
                <a:solidFill>
                  <a:srgbClr val="0000FF"/>
                </a:solidFill>
                <a:latin typeface="Liberation Sans Narrow"/>
                <a:cs typeface="Liberation Sans Narrow"/>
              </a:rPr>
              <a:t>présentation.</a:t>
            </a:r>
            <a:endParaRPr sz="1800">
              <a:latin typeface="Liberation Sans Narrow"/>
              <a:cs typeface="Liberation Sans Narrow"/>
            </a:endParaRPr>
          </a:p>
          <a:p>
            <a:pPr marL="926465">
              <a:lnSpc>
                <a:spcPct val="100000"/>
              </a:lnSpc>
            </a:pPr>
            <a:r>
              <a:rPr sz="1800" spc="-5" dirty="0">
                <a:solidFill>
                  <a:srgbClr val="0000FF"/>
                </a:solidFill>
                <a:latin typeface="Liberation Sans Narrow"/>
                <a:cs typeface="Liberation Sans Narrow"/>
              </a:rPr>
              <a:t>1.3- Le Singapour: bref descriptif du</a:t>
            </a:r>
            <a:r>
              <a:rPr sz="1800" spc="100" dirty="0">
                <a:solidFill>
                  <a:srgbClr val="0000FF"/>
                </a:solidFill>
                <a:latin typeface="Liberation Sans Narrow"/>
                <a:cs typeface="Liberation Sans Narrow"/>
              </a:rPr>
              <a:t> </a:t>
            </a:r>
            <a:r>
              <a:rPr sz="1800" spc="-5" dirty="0">
                <a:solidFill>
                  <a:srgbClr val="0000FF"/>
                </a:solidFill>
                <a:latin typeface="Liberation Sans Narrow"/>
                <a:cs typeface="Liberation Sans Narrow"/>
              </a:rPr>
              <a:t>pays.</a:t>
            </a:r>
            <a:endParaRPr sz="1800">
              <a:latin typeface="Liberation Sans Narrow"/>
              <a:cs typeface="Liberation Sans Narrow"/>
            </a:endParaRPr>
          </a:p>
          <a:p>
            <a:pPr>
              <a:lnSpc>
                <a:spcPct val="100000"/>
              </a:lnSpc>
              <a:spcBef>
                <a:spcPts val="30"/>
              </a:spcBef>
            </a:pPr>
            <a:endParaRPr sz="1850">
              <a:latin typeface="Times New Roman"/>
              <a:cs typeface="Times New Roman"/>
            </a:endParaRPr>
          </a:p>
          <a:p>
            <a:pPr marL="230504" indent="-217804">
              <a:lnSpc>
                <a:spcPct val="100000"/>
              </a:lnSpc>
              <a:spcBef>
                <a:spcPts val="5"/>
              </a:spcBef>
              <a:buAutoNum type="arabicPlain" startAt="2"/>
              <a:tabLst>
                <a:tab pos="231140" algn="l"/>
              </a:tabLst>
            </a:pPr>
            <a:r>
              <a:rPr sz="1800" b="1" spc="-5" dirty="0">
                <a:solidFill>
                  <a:srgbClr val="0000FF"/>
                </a:solidFill>
                <a:latin typeface="Liberation Sans Narrow"/>
                <a:cs typeface="Liberation Sans Narrow"/>
              </a:rPr>
              <a:t>Présentation globale </a:t>
            </a:r>
            <a:r>
              <a:rPr sz="1800" b="1" dirty="0">
                <a:solidFill>
                  <a:srgbClr val="0000FF"/>
                </a:solidFill>
                <a:latin typeface="Liberation Sans Narrow"/>
                <a:cs typeface="Liberation Sans Narrow"/>
              </a:rPr>
              <a:t>du </a:t>
            </a:r>
            <a:r>
              <a:rPr sz="1800" b="1" spc="-5" dirty="0">
                <a:solidFill>
                  <a:srgbClr val="0000FF"/>
                </a:solidFill>
                <a:latin typeface="Liberation Sans Narrow"/>
                <a:cs typeface="Liberation Sans Narrow"/>
              </a:rPr>
              <a:t>système scolaire </a:t>
            </a:r>
            <a:r>
              <a:rPr sz="1800" b="1" dirty="0">
                <a:solidFill>
                  <a:srgbClr val="0000FF"/>
                </a:solidFill>
                <a:latin typeface="Liberation Sans Narrow"/>
                <a:cs typeface="Liberation Sans Narrow"/>
              </a:rPr>
              <a:t>du</a:t>
            </a:r>
            <a:r>
              <a:rPr sz="1800" b="1" spc="80" dirty="0">
                <a:solidFill>
                  <a:srgbClr val="0000FF"/>
                </a:solidFill>
                <a:latin typeface="Liberation Sans Narrow"/>
                <a:cs typeface="Liberation Sans Narrow"/>
              </a:rPr>
              <a:t> </a:t>
            </a:r>
            <a:r>
              <a:rPr sz="1800" b="1" spc="-5" dirty="0">
                <a:solidFill>
                  <a:srgbClr val="0000FF"/>
                </a:solidFill>
                <a:latin typeface="Liberation Sans Narrow"/>
                <a:cs typeface="Liberation Sans Narrow"/>
              </a:rPr>
              <a:t>Singapour</a:t>
            </a:r>
            <a:endParaRPr sz="1800">
              <a:latin typeface="Liberation Sans Narrow"/>
              <a:cs typeface="Liberation Sans Narrow"/>
            </a:endParaRPr>
          </a:p>
          <a:p>
            <a:pPr marL="926465" marR="3491229">
              <a:lnSpc>
                <a:spcPct val="100000"/>
              </a:lnSpc>
            </a:pPr>
            <a:r>
              <a:rPr sz="1800" spc="-5" dirty="0">
                <a:solidFill>
                  <a:srgbClr val="0000FF"/>
                </a:solidFill>
                <a:latin typeface="Liberation Sans Narrow"/>
                <a:cs typeface="Liberation Sans Narrow"/>
              </a:rPr>
              <a:t>2.1- </a:t>
            </a:r>
            <a:r>
              <a:rPr sz="1800" spc="-10" dirty="0">
                <a:solidFill>
                  <a:srgbClr val="0000FF"/>
                </a:solidFill>
                <a:latin typeface="Liberation Sans Narrow"/>
                <a:cs typeface="Liberation Sans Narrow"/>
              </a:rPr>
              <a:t>Organisation.  </a:t>
            </a:r>
            <a:r>
              <a:rPr sz="1800" spc="-5" dirty="0">
                <a:solidFill>
                  <a:srgbClr val="0000FF"/>
                </a:solidFill>
                <a:latin typeface="Liberation Sans Narrow"/>
                <a:cs typeface="Liberation Sans Narrow"/>
              </a:rPr>
              <a:t>2.2- Forces et</a:t>
            </a:r>
            <a:r>
              <a:rPr sz="1800" spc="-45" dirty="0">
                <a:solidFill>
                  <a:srgbClr val="0000FF"/>
                </a:solidFill>
                <a:latin typeface="Liberation Sans Narrow"/>
                <a:cs typeface="Liberation Sans Narrow"/>
              </a:rPr>
              <a:t> </a:t>
            </a:r>
            <a:r>
              <a:rPr sz="1800" spc="-5" dirty="0">
                <a:solidFill>
                  <a:srgbClr val="0000FF"/>
                </a:solidFill>
                <a:latin typeface="Liberation Sans Narrow"/>
                <a:cs typeface="Liberation Sans Narrow"/>
              </a:rPr>
              <a:t>atouts.</a:t>
            </a:r>
            <a:endParaRPr sz="1800">
              <a:latin typeface="Liberation Sans Narrow"/>
              <a:cs typeface="Liberation Sans Narrow"/>
            </a:endParaRPr>
          </a:p>
          <a:p>
            <a:pPr marL="926465">
              <a:lnSpc>
                <a:spcPct val="100000"/>
              </a:lnSpc>
            </a:pPr>
            <a:r>
              <a:rPr sz="1800" spc="-5" dirty="0">
                <a:solidFill>
                  <a:srgbClr val="0000FF"/>
                </a:solidFill>
                <a:latin typeface="Liberation Sans Narrow"/>
                <a:cs typeface="Liberation Sans Narrow"/>
              </a:rPr>
              <a:t>2.3- Leviers</a:t>
            </a:r>
            <a:r>
              <a:rPr sz="1800" spc="20" dirty="0">
                <a:solidFill>
                  <a:srgbClr val="0000FF"/>
                </a:solidFill>
                <a:latin typeface="Liberation Sans Narrow"/>
                <a:cs typeface="Liberation Sans Narrow"/>
              </a:rPr>
              <a:t> </a:t>
            </a:r>
            <a:r>
              <a:rPr sz="1800" spc="-5" dirty="0">
                <a:solidFill>
                  <a:srgbClr val="0000FF"/>
                </a:solidFill>
                <a:latin typeface="Liberation Sans Narrow"/>
                <a:cs typeface="Liberation Sans Narrow"/>
              </a:rPr>
              <a:t>transférables.</a:t>
            </a:r>
            <a:endParaRPr sz="1800">
              <a:latin typeface="Liberation Sans Narrow"/>
              <a:cs typeface="Liberation Sans Narrow"/>
            </a:endParaRPr>
          </a:p>
          <a:p>
            <a:pPr marL="926465">
              <a:lnSpc>
                <a:spcPct val="100000"/>
              </a:lnSpc>
            </a:pPr>
            <a:r>
              <a:rPr sz="1800" spc="-5" dirty="0">
                <a:solidFill>
                  <a:srgbClr val="0000FF"/>
                </a:solidFill>
                <a:latin typeface="Liberation Sans Narrow"/>
                <a:cs typeface="Liberation Sans Narrow"/>
              </a:rPr>
              <a:t>2.4- Diagramme structurel du système</a:t>
            </a:r>
            <a:r>
              <a:rPr sz="1800" spc="35" dirty="0">
                <a:solidFill>
                  <a:srgbClr val="0000FF"/>
                </a:solidFill>
                <a:latin typeface="Liberation Sans Narrow"/>
                <a:cs typeface="Liberation Sans Narrow"/>
              </a:rPr>
              <a:t> </a:t>
            </a:r>
            <a:r>
              <a:rPr sz="1800" spc="-10" dirty="0">
                <a:solidFill>
                  <a:srgbClr val="0000FF"/>
                </a:solidFill>
                <a:latin typeface="Liberation Sans Narrow"/>
                <a:cs typeface="Liberation Sans Narrow"/>
              </a:rPr>
              <a:t>éducatif.</a:t>
            </a:r>
            <a:endParaRPr sz="1800">
              <a:latin typeface="Liberation Sans Narrow"/>
              <a:cs typeface="Liberation Sans Narrow"/>
            </a:endParaRPr>
          </a:p>
          <a:p>
            <a:pPr>
              <a:lnSpc>
                <a:spcPct val="100000"/>
              </a:lnSpc>
              <a:spcBef>
                <a:spcPts val="35"/>
              </a:spcBef>
            </a:pPr>
            <a:endParaRPr sz="1850">
              <a:latin typeface="Times New Roman"/>
              <a:cs typeface="Times New Roman"/>
            </a:endParaRPr>
          </a:p>
          <a:p>
            <a:pPr marL="230504" indent="-217804">
              <a:lnSpc>
                <a:spcPct val="100000"/>
              </a:lnSpc>
              <a:buAutoNum type="arabicPlain" startAt="3"/>
              <a:tabLst>
                <a:tab pos="231140" algn="l"/>
              </a:tabLst>
            </a:pPr>
            <a:r>
              <a:rPr sz="1800" b="1" spc="-20" dirty="0">
                <a:solidFill>
                  <a:srgbClr val="0000FF"/>
                </a:solidFill>
                <a:latin typeface="Liberation Sans Narrow"/>
                <a:cs typeface="Liberation Sans Narrow"/>
              </a:rPr>
              <a:t>Valeurs </a:t>
            </a:r>
            <a:r>
              <a:rPr sz="1800" b="1" spc="-10" dirty="0">
                <a:solidFill>
                  <a:srgbClr val="0000FF"/>
                </a:solidFill>
                <a:latin typeface="Liberation Sans Narrow"/>
                <a:cs typeface="Liberation Sans Narrow"/>
              </a:rPr>
              <a:t>visées </a:t>
            </a:r>
            <a:r>
              <a:rPr sz="1800" b="1" spc="-5" dirty="0">
                <a:solidFill>
                  <a:srgbClr val="0000FF"/>
                </a:solidFill>
                <a:latin typeface="Liberation Sans Narrow"/>
                <a:cs typeface="Liberation Sans Narrow"/>
              </a:rPr>
              <a:t>par l'école </a:t>
            </a:r>
            <a:r>
              <a:rPr sz="1800" b="1" dirty="0">
                <a:solidFill>
                  <a:srgbClr val="0000FF"/>
                </a:solidFill>
                <a:latin typeface="Liberation Sans Narrow"/>
                <a:cs typeface="Liberation Sans Narrow"/>
              </a:rPr>
              <a:t>du</a:t>
            </a:r>
            <a:r>
              <a:rPr sz="1800" b="1" spc="110" dirty="0">
                <a:solidFill>
                  <a:srgbClr val="0000FF"/>
                </a:solidFill>
                <a:latin typeface="Liberation Sans Narrow"/>
                <a:cs typeface="Liberation Sans Narrow"/>
              </a:rPr>
              <a:t> </a:t>
            </a:r>
            <a:r>
              <a:rPr sz="1800" b="1" spc="-5" dirty="0">
                <a:solidFill>
                  <a:srgbClr val="0000FF"/>
                </a:solidFill>
                <a:latin typeface="Liberation Sans Narrow"/>
                <a:cs typeface="Liberation Sans Narrow"/>
              </a:rPr>
              <a:t>Singapour</a:t>
            </a:r>
            <a:endParaRPr sz="1800">
              <a:latin typeface="Liberation Sans Narrow"/>
              <a:cs typeface="Liberation Sans Narrow"/>
            </a:endParaRPr>
          </a:p>
          <a:p>
            <a:pPr>
              <a:lnSpc>
                <a:spcPct val="100000"/>
              </a:lnSpc>
              <a:spcBef>
                <a:spcPts val="30"/>
              </a:spcBef>
              <a:buClr>
                <a:srgbClr val="0000FF"/>
              </a:buClr>
              <a:buFont typeface="Liberation Sans Narrow"/>
              <a:buAutoNum type="arabicPlain" startAt="3"/>
            </a:pPr>
            <a:endParaRPr sz="1850">
              <a:latin typeface="Times New Roman"/>
              <a:cs typeface="Times New Roman"/>
            </a:endParaRPr>
          </a:p>
          <a:p>
            <a:pPr marL="230504" indent="-217804">
              <a:lnSpc>
                <a:spcPct val="100000"/>
              </a:lnSpc>
              <a:buAutoNum type="arabicPlain" startAt="3"/>
              <a:tabLst>
                <a:tab pos="231140" algn="l"/>
              </a:tabLst>
            </a:pPr>
            <a:r>
              <a:rPr sz="1800" b="1" spc="-5" dirty="0">
                <a:solidFill>
                  <a:srgbClr val="0000FF"/>
                </a:solidFill>
                <a:latin typeface="Liberation Sans Narrow"/>
                <a:cs typeface="Liberation Sans Narrow"/>
              </a:rPr>
              <a:t>Références</a:t>
            </a:r>
            <a:endParaRPr sz="1800">
              <a:latin typeface="Liberation Sans Narrow"/>
              <a:cs typeface="Liberation Sans Narrow"/>
            </a:endParaRPr>
          </a:p>
          <a:p>
            <a:pPr>
              <a:lnSpc>
                <a:spcPct val="100000"/>
              </a:lnSpc>
              <a:spcBef>
                <a:spcPts val="35"/>
              </a:spcBef>
              <a:buClr>
                <a:srgbClr val="0000FF"/>
              </a:buClr>
              <a:buFont typeface="Liberation Sans Narrow"/>
              <a:buAutoNum type="arabicPlain" startAt="3"/>
            </a:pPr>
            <a:endParaRPr sz="1850">
              <a:latin typeface="Times New Roman"/>
              <a:cs typeface="Times New Roman"/>
            </a:endParaRPr>
          </a:p>
          <a:p>
            <a:pPr marL="230504" indent="-217804">
              <a:lnSpc>
                <a:spcPct val="100000"/>
              </a:lnSpc>
              <a:buAutoNum type="arabicPlain" startAt="3"/>
              <a:tabLst>
                <a:tab pos="231140" algn="l"/>
              </a:tabLst>
            </a:pPr>
            <a:r>
              <a:rPr sz="1800" b="1" spc="-5" dirty="0">
                <a:solidFill>
                  <a:srgbClr val="0000FF"/>
                </a:solidFill>
                <a:latin typeface="Liberation Sans Narrow"/>
                <a:cs typeface="Liberation Sans Narrow"/>
              </a:rPr>
              <a:t>Demain, </a:t>
            </a:r>
            <a:r>
              <a:rPr sz="1800" b="1" dirty="0">
                <a:solidFill>
                  <a:srgbClr val="0000FF"/>
                </a:solidFill>
                <a:latin typeface="Liberation Sans Narrow"/>
                <a:cs typeface="Liberation Sans Narrow"/>
              </a:rPr>
              <a:t>notre </a:t>
            </a:r>
            <a:r>
              <a:rPr sz="1800" b="1" spc="-5" dirty="0">
                <a:solidFill>
                  <a:srgbClr val="0000FF"/>
                </a:solidFill>
                <a:latin typeface="Liberation Sans Narrow"/>
                <a:cs typeface="Liberation Sans Narrow"/>
              </a:rPr>
              <a:t>école en</a:t>
            </a:r>
            <a:r>
              <a:rPr sz="1800" b="1" spc="25" dirty="0">
                <a:solidFill>
                  <a:srgbClr val="0000FF"/>
                </a:solidFill>
                <a:latin typeface="Liberation Sans Narrow"/>
                <a:cs typeface="Liberation Sans Narrow"/>
              </a:rPr>
              <a:t> </a:t>
            </a:r>
            <a:r>
              <a:rPr sz="1800" b="1" spc="-5" dirty="0">
                <a:solidFill>
                  <a:srgbClr val="0000FF"/>
                </a:solidFill>
                <a:latin typeface="Liberation Sans Narrow"/>
                <a:cs typeface="Liberation Sans Narrow"/>
              </a:rPr>
              <a:t>Kabylie</a:t>
            </a:r>
            <a:endParaRPr sz="1800">
              <a:latin typeface="Liberation Sans Narrow"/>
              <a:cs typeface="Liberation Sans Narrow"/>
            </a:endParaRPr>
          </a:p>
          <a:p>
            <a:pPr marL="926465">
              <a:lnSpc>
                <a:spcPct val="100000"/>
              </a:lnSpc>
            </a:pPr>
            <a:r>
              <a:rPr sz="1800" spc="-5" dirty="0">
                <a:solidFill>
                  <a:srgbClr val="0000FF"/>
                </a:solidFill>
                <a:latin typeface="Liberation Sans Narrow"/>
                <a:cs typeface="Liberation Sans Narrow"/>
              </a:rPr>
              <a:t>5.1- Conclusion et vision pour le cas de la</a:t>
            </a:r>
            <a:r>
              <a:rPr sz="1800" spc="50" dirty="0">
                <a:solidFill>
                  <a:srgbClr val="0000FF"/>
                </a:solidFill>
                <a:latin typeface="Liberation Sans Narrow"/>
                <a:cs typeface="Liberation Sans Narrow"/>
              </a:rPr>
              <a:t> </a:t>
            </a:r>
            <a:r>
              <a:rPr sz="1800" spc="-10" dirty="0">
                <a:solidFill>
                  <a:srgbClr val="0000FF"/>
                </a:solidFill>
                <a:latin typeface="Liberation Sans Narrow"/>
                <a:cs typeface="Liberation Sans Narrow"/>
              </a:rPr>
              <a:t>Kabylie.</a:t>
            </a:r>
            <a:endParaRPr sz="1800">
              <a:latin typeface="Liberation Sans Narrow"/>
              <a:cs typeface="Liberation Sans Narrow"/>
            </a:endParaRPr>
          </a:p>
          <a:p>
            <a:pPr marL="926465">
              <a:lnSpc>
                <a:spcPct val="100000"/>
              </a:lnSpc>
            </a:pPr>
            <a:r>
              <a:rPr sz="1800" spc="-5" dirty="0">
                <a:solidFill>
                  <a:srgbClr val="0000FF"/>
                </a:solidFill>
                <a:latin typeface="Liberation Sans Narrow"/>
                <a:cs typeface="Liberation Sans Narrow"/>
              </a:rPr>
              <a:t>5.2- Principes et </a:t>
            </a:r>
            <a:r>
              <a:rPr sz="1800" spc="-10" dirty="0">
                <a:solidFill>
                  <a:srgbClr val="0000FF"/>
                </a:solidFill>
                <a:latin typeface="Liberation Sans Narrow"/>
                <a:cs typeface="Liberation Sans Narrow"/>
              </a:rPr>
              <a:t>fondements </a:t>
            </a:r>
            <a:r>
              <a:rPr sz="1800" spc="-5" dirty="0">
                <a:solidFill>
                  <a:srgbClr val="0000FF"/>
                </a:solidFill>
                <a:latin typeface="Liberation Sans Narrow"/>
                <a:cs typeface="Liberation Sans Narrow"/>
              </a:rPr>
              <a:t>de l'école </a:t>
            </a:r>
            <a:r>
              <a:rPr sz="1800" dirty="0">
                <a:solidFill>
                  <a:srgbClr val="0000FF"/>
                </a:solidFill>
                <a:latin typeface="Liberation Sans Narrow"/>
                <a:cs typeface="Liberation Sans Narrow"/>
              </a:rPr>
              <a:t>Kabyle </a:t>
            </a:r>
            <a:r>
              <a:rPr sz="1800" spc="-5" dirty="0">
                <a:solidFill>
                  <a:srgbClr val="0000FF"/>
                </a:solidFill>
                <a:latin typeface="Liberation Sans Narrow"/>
                <a:cs typeface="Liberation Sans Narrow"/>
              </a:rPr>
              <a:t>de</a:t>
            </a:r>
            <a:r>
              <a:rPr sz="1800" spc="120" dirty="0">
                <a:solidFill>
                  <a:srgbClr val="0000FF"/>
                </a:solidFill>
                <a:latin typeface="Liberation Sans Narrow"/>
                <a:cs typeface="Liberation Sans Narrow"/>
              </a:rPr>
              <a:t> </a:t>
            </a:r>
            <a:r>
              <a:rPr sz="1800" spc="-10" dirty="0">
                <a:solidFill>
                  <a:srgbClr val="0000FF"/>
                </a:solidFill>
                <a:latin typeface="Liberation Sans Narrow"/>
                <a:cs typeface="Liberation Sans Narrow"/>
              </a:rPr>
              <a:t>demain.</a:t>
            </a:r>
            <a:endParaRPr sz="1800">
              <a:latin typeface="Liberation Sans Narrow"/>
              <a:cs typeface="Liberation Sans Narrow"/>
            </a:endParaRPr>
          </a:p>
          <a:p>
            <a:pPr marL="926465" marR="1874520">
              <a:lnSpc>
                <a:spcPct val="100000"/>
              </a:lnSpc>
            </a:pPr>
            <a:r>
              <a:rPr sz="1800" spc="-5" dirty="0">
                <a:solidFill>
                  <a:srgbClr val="0000FF"/>
                </a:solidFill>
                <a:latin typeface="Liberation Sans Narrow"/>
                <a:cs typeface="Liberation Sans Narrow"/>
              </a:rPr>
              <a:t>5.3- Leviers </a:t>
            </a:r>
            <a:r>
              <a:rPr sz="1800" spc="-10" dirty="0">
                <a:solidFill>
                  <a:srgbClr val="0000FF"/>
                </a:solidFill>
                <a:latin typeface="Liberation Sans Narrow"/>
                <a:cs typeface="Liberation Sans Narrow"/>
              </a:rPr>
              <a:t>organisationnels internes.  </a:t>
            </a:r>
            <a:r>
              <a:rPr sz="1800" spc="-5" dirty="0">
                <a:solidFill>
                  <a:srgbClr val="0000FF"/>
                </a:solidFill>
                <a:latin typeface="Liberation Sans Narrow"/>
                <a:cs typeface="Liberation Sans Narrow"/>
              </a:rPr>
              <a:t>5.4- Leviers </a:t>
            </a:r>
            <a:r>
              <a:rPr sz="1800" spc="-10" dirty="0">
                <a:solidFill>
                  <a:srgbClr val="0000FF"/>
                </a:solidFill>
                <a:latin typeface="Liberation Sans Narrow"/>
                <a:cs typeface="Liberation Sans Narrow"/>
              </a:rPr>
              <a:t>organisationnels </a:t>
            </a:r>
            <a:r>
              <a:rPr sz="1800" spc="-5" dirty="0">
                <a:solidFill>
                  <a:srgbClr val="0000FF"/>
                </a:solidFill>
                <a:latin typeface="Liberation Sans Narrow"/>
                <a:cs typeface="Liberation Sans Narrow"/>
              </a:rPr>
              <a:t>externes.  5.5- Plan stratégique pour une transition.  5.6- Comment réussir la</a:t>
            </a:r>
            <a:r>
              <a:rPr sz="1800" spc="5" dirty="0">
                <a:solidFill>
                  <a:srgbClr val="0000FF"/>
                </a:solidFill>
                <a:latin typeface="Liberation Sans Narrow"/>
                <a:cs typeface="Liberation Sans Narrow"/>
              </a:rPr>
              <a:t> </a:t>
            </a:r>
            <a:r>
              <a:rPr sz="1800" spc="-5" dirty="0">
                <a:solidFill>
                  <a:srgbClr val="0000FF"/>
                </a:solidFill>
                <a:latin typeface="Liberation Sans Narrow"/>
                <a:cs typeface="Liberation Sans Narrow"/>
              </a:rPr>
              <a:t>transition.</a:t>
            </a:r>
            <a:endParaRPr sz="1800">
              <a:latin typeface="Liberation Sans Narrow"/>
              <a:cs typeface="Liberation Sans Narrow"/>
            </a:endParaRPr>
          </a:p>
          <a:p>
            <a:pPr>
              <a:lnSpc>
                <a:spcPct val="100000"/>
              </a:lnSpc>
              <a:spcBef>
                <a:spcPts val="35"/>
              </a:spcBef>
            </a:pPr>
            <a:endParaRPr sz="1850">
              <a:latin typeface="Times New Roman"/>
              <a:cs typeface="Times New Roman"/>
            </a:endParaRPr>
          </a:p>
          <a:p>
            <a:pPr marL="230504" indent="-217804">
              <a:lnSpc>
                <a:spcPct val="100000"/>
              </a:lnSpc>
              <a:buAutoNum type="arabicPlain" startAt="6"/>
              <a:tabLst>
                <a:tab pos="231140" algn="l"/>
              </a:tabLst>
            </a:pPr>
            <a:r>
              <a:rPr sz="1800" b="1" spc="-5" dirty="0">
                <a:solidFill>
                  <a:srgbClr val="0000FF"/>
                </a:solidFill>
                <a:latin typeface="Liberation Sans Narrow"/>
                <a:cs typeface="Liberation Sans Narrow"/>
              </a:rPr>
              <a:t>Conclusion</a:t>
            </a:r>
            <a:endParaRPr sz="1800">
              <a:latin typeface="Liberation Sans Narrow"/>
              <a:cs typeface="Liberation Sans Narrow"/>
            </a:endParaRPr>
          </a:p>
          <a:p>
            <a:pPr>
              <a:lnSpc>
                <a:spcPct val="100000"/>
              </a:lnSpc>
              <a:spcBef>
                <a:spcPts val="35"/>
              </a:spcBef>
              <a:buClr>
                <a:srgbClr val="0000FF"/>
              </a:buClr>
              <a:buFont typeface="Liberation Sans Narrow"/>
              <a:buAutoNum type="arabicPlain" startAt="6"/>
            </a:pPr>
            <a:endParaRPr sz="1850">
              <a:latin typeface="Times New Roman"/>
              <a:cs typeface="Times New Roman"/>
            </a:endParaRPr>
          </a:p>
          <a:p>
            <a:pPr marL="230504" indent="-217804">
              <a:lnSpc>
                <a:spcPct val="100000"/>
              </a:lnSpc>
              <a:buAutoNum type="arabicPlain" startAt="6"/>
              <a:tabLst>
                <a:tab pos="231140" algn="l"/>
              </a:tabLst>
            </a:pPr>
            <a:r>
              <a:rPr sz="1800" b="1" spc="-5" dirty="0">
                <a:solidFill>
                  <a:srgbClr val="0000FF"/>
                </a:solidFill>
                <a:latin typeface="Liberation Sans Narrow"/>
                <a:cs typeface="Liberation Sans Narrow"/>
              </a:rPr>
              <a:t>Quelques recommandations </a:t>
            </a:r>
            <a:r>
              <a:rPr sz="1800" b="1" dirty="0">
                <a:solidFill>
                  <a:srgbClr val="0000FF"/>
                </a:solidFill>
                <a:latin typeface="Liberation Sans Narrow"/>
                <a:cs typeface="Liberation Sans Narrow"/>
              </a:rPr>
              <a:t>de </a:t>
            </a:r>
            <a:r>
              <a:rPr sz="1800" b="1" spc="-5" dirty="0">
                <a:solidFill>
                  <a:srgbClr val="0000FF"/>
                </a:solidFill>
                <a:latin typeface="Liberation Sans Narrow"/>
                <a:cs typeface="Liberation Sans Narrow"/>
              </a:rPr>
              <a:t>l'assistance [Atelier </a:t>
            </a:r>
            <a:r>
              <a:rPr sz="1800" b="1" dirty="0">
                <a:solidFill>
                  <a:srgbClr val="0000FF"/>
                </a:solidFill>
                <a:latin typeface="Liberation Sans Narrow"/>
                <a:cs typeface="Liberation Sans Narrow"/>
              </a:rPr>
              <a:t>de </a:t>
            </a:r>
            <a:r>
              <a:rPr sz="1800" b="1" spc="-5" dirty="0">
                <a:solidFill>
                  <a:srgbClr val="0000FF"/>
                </a:solidFill>
                <a:latin typeface="Liberation Sans Narrow"/>
                <a:cs typeface="Liberation Sans Narrow"/>
              </a:rPr>
              <a:t>travail</a:t>
            </a:r>
            <a:r>
              <a:rPr sz="1800" b="1" spc="125" dirty="0">
                <a:solidFill>
                  <a:srgbClr val="0000FF"/>
                </a:solidFill>
                <a:latin typeface="Liberation Sans Narrow"/>
                <a:cs typeface="Liberation Sans Narrow"/>
              </a:rPr>
              <a:t> </a:t>
            </a:r>
            <a:r>
              <a:rPr sz="1800" b="1" spc="-10" dirty="0">
                <a:solidFill>
                  <a:srgbClr val="0000FF"/>
                </a:solidFill>
                <a:latin typeface="Liberation Sans Narrow"/>
                <a:cs typeface="Liberation Sans Narrow"/>
              </a:rPr>
              <a:t>#02].</a:t>
            </a:r>
            <a:endParaRPr sz="1800">
              <a:latin typeface="Liberation Sans Narrow"/>
              <a:cs typeface="Liberation Sans Narrow"/>
            </a:endParaRPr>
          </a:p>
        </p:txBody>
      </p:sp>
      <p:sp>
        <p:nvSpPr>
          <p:cNvPr id="4" name="object 4"/>
          <p:cNvSpPr/>
          <p:nvPr/>
        </p:nvSpPr>
        <p:spPr>
          <a:xfrm>
            <a:off x="7767828" y="2289048"/>
            <a:ext cx="2552700" cy="14401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05343" y="202655"/>
            <a:ext cx="2763162" cy="15149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3080" y="1228090"/>
            <a:ext cx="4985385" cy="391160"/>
          </a:xfrm>
          <a:prstGeom prst="rect">
            <a:avLst/>
          </a:prstGeom>
        </p:spPr>
        <p:txBody>
          <a:bodyPr vert="horz" wrap="square" lIns="0" tIns="12700" rIns="0" bIns="0" rtlCol="0">
            <a:spAutoFit/>
          </a:bodyPr>
          <a:lstStyle/>
          <a:p>
            <a:pPr marL="12700">
              <a:lnSpc>
                <a:spcPct val="100000"/>
              </a:lnSpc>
              <a:spcBef>
                <a:spcPts val="100"/>
              </a:spcBef>
            </a:pPr>
            <a:r>
              <a:rPr spc="-265" dirty="0">
                <a:solidFill>
                  <a:srgbClr val="FF0000"/>
                </a:solidFill>
                <a:latin typeface="Arial"/>
                <a:cs typeface="Arial"/>
              </a:rPr>
              <a:t>Des </a:t>
            </a:r>
            <a:r>
              <a:rPr spc="-190" dirty="0">
                <a:solidFill>
                  <a:srgbClr val="FF0000"/>
                </a:solidFill>
                <a:latin typeface="Arial"/>
                <a:cs typeface="Arial"/>
              </a:rPr>
              <a:t>effectifs </a:t>
            </a:r>
            <a:r>
              <a:rPr spc="-225" dirty="0">
                <a:solidFill>
                  <a:srgbClr val="FF0000"/>
                </a:solidFill>
                <a:latin typeface="Arial"/>
                <a:cs typeface="Arial"/>
              </a:rPr>
              <a:t>mobilisés </a:t>
            </a:r>
            <a:r>
              <a:rPr spc="-240" dirty="0">
                <a:solidFill>
                  <a:srgbClr val="FF0000"/>
                </a:solidFill>
                <a:latin typeface="Arial"/>
                <a:cs typeface="Arial"/>
              </a:rPr>
              <a:t>pour </a:t>
            </a:r>
            <a:r>
              <a:rPr spc="-185" dirty="0">
                <a:solidFill>
                  <a:srgbClr val="FF0000"/>
                </a:solidFill>
                <a:latin typeface="Arial"/>
                <a:cs typeface="Arial"/>
              </a:rPr>
              <a:t>la </a:t>
            </a:r>
            <a:r>
              <a:rPr spc="-434" dirty="0">
                <a:solidFill>
                  <a:srgbClr val="FF0000"/>
                </a:solidFill>
                <a:latin typeface="Arial"/>
                <a:cs typeface="Arial"/>
              </a:rPr>
              <a:t>… </a:t>
            </a:r>
            <a:r>
              <a:rPr spc="-200" dirty="0">
                <a:solidFill>
                  <a:srgbClr val="FF0000"/>
                </a:solidFill>
                <a:latin typeface="Arial"/>
                <a:cs typeface="Arial"/>
              </a:rPr>
              <a:t>qualité</a:t>
            </a:r>
            <a:r>
              <a:rPr spc="5" dirty="0">
                <a:solidFill>
                  <a:srgbClr val="FF0000"/>
                </a:solidFill>
                <a:latin typeface="Arial"/>
                <a:cs typeface="Arial"/>
              </a:rPr>
              <a:t> </a:t>
            </a:r>
            <a:r>
              <a:rPr spc="-145" dirty="0">
                <a:solidFill>
                  <a:srgbClr val="FF0000"/>
                </a:solidFill>
                <a:latin typeface="Arial"/>
                <a:cs typeface="Arial"/>
              </a:rPr>
              <a:t>!</a:t>
            </a:r>
          </a:p>
        </p:txBody>
      </p:sp>
      <p:sp>
        <p:nvSpPr>
          <p:cNvPr id="3" name="object 3"/>
          <p:cNvSpPr txBox="1"/>
          <p:nvPr/>
        </p:nvSpPr>
        <p:spPr>
          <a:xfrm>
            <a:off x="513080" y="2062099"/>
            <a:ext cx="9654540" cy="1121410"/>
          </a:xfrm>
          <a:prstGeom prst="rect">
            <a:avLst/>
          </a:prstGeom>
        </p:spPr>
        <p:txBody>
          <a:bodyPr vert="horz" wrap="square" lIns="0" tIns="13335" rIns="0" bIns="0" rtlCol="0">
            <a:spAutoFit/>
          </a:bodyPr>
          <a:lstStyle/>
          <a:p>
            <a:pPr marL="12700" marR="5080" indent="69850">
              <a:lnSpc>
                <a:spcPct val="99800"/>
              </a:lnSpc>
              <a:spcBef>
                <a:spcPts val="105"/>
              </a:spcBef>
            </a:pPr>
            <a:r>
              <a:rPr sz="2400" spc="-5" dirty="0">
                <a:latin typeface="Liberation Sans Narrow"/>
                <a:cs typeface="Liberation Sans Narrow"/>
              </a:rPr>
              <a:t>Nous sommes passés de </a:t>
            </a:r>
            <a:r>
              <a:rPr sz="2400" b="1" spc="-5" dirty="0">
                <a:latin typeface="Liberation Sans Narrow"/>
                <a:cs typeface="Liberation Sans Narrow"/>
              </a:rPr>
              <a:t>l'importance d'accroître la participation et les effectifs, </a:t>
            </a:r>
            <a:r>
              <a:rPr sz="2400" b="1" u="heavy" dirty="0">
                <a:uFill>
                  <a:solidFill>
                    <a:srgbClr val="000000"/>
                  </a:solidFill>
                </a:uFill>
                <a:latin typeface="Liberation Sans Narrow"/>
                <a:cs typeface="Liberation Sans Narrow"/>
              </a:rPr>
              <a:t>à </a:t>
            </a:r>
            <a:r>
              <a:rPr sz="2400" b="1" dirty="0">
                <a:latin typeface="Liberation Sans Narrow"/>
                <a:cs typeface="Liberation Sans Narrow"/>
              </a:rPr>
              <a:t> </a:t>
            </a:r>
            <a:r>
              <a:rPr sz="2400" b="1" u="heavy" spc="-5" dirty="0">
                <a:uFill>
                  <a:solidFill>
                    <a:srgbClr val="000000"/>
                  </a:solidFill>
                </a:uFill>
                <a:latin typeface="Liberation Sans Narrow"/>
                <a:cs typeface="Liberation Sans Narrow"/>
              </a:rPr>
              <a:t>l'importance d'assurer la </a:t>
            </a:r>
            <a:r>
              <a:rPr sz="2400" b="1" u="heavy" dirty="0">
                <a:uFill>
                  <a:solidFill>
                    <a:srgbClr val="000000"/>
                  </a:solidFill>
                </a:uFill>
                <a:latin typeface="Liberation Sans Narrow"/>
                <a:cs typeface="Liberation Sans Narrow"/>
              </a:rPr>
              <a:t>qualité de </a:t>
            </a:r>
            <a:r>
              <a:rPr sz="2400" b="1" u="heavy" spc="-5" dirty="0">
                <a:uFill>
                  <a:solidFill>
                    <a:srgbClr val="000000"/>
                  </a:solidFill>
                </a:uFill>
                <a:latin typeface="Liberation Sans Narrow"/>
                <a:cs typeface="Liberation Sans Narrow"/>
              </a:rPr>
              <a:t>l'enseignement, </a:t>
            </a:r>
            <a:r>
              <a:rPr sz="2400" b="1" u="heavy" dirty="0">
                <a:uFill>
                  <a:solidFill>
                    <a:srgbClr val="000000"/>
                  </a:solidFill>
                </a:uFill>
                <a:latin typeface="Liberation Sans Narrow"/>
                <a:cs typeface="Liberation Sans Narrow"/>
              </a:rPr>
              <a:t>puis à </a:t>
            </a:r>
            <a:r>
              <a:rPr sz="2400" b="1" u="heavy" spc="-5" dirty="0">
                <a:uFill>
                  <a:solidFill>
                    <a:srgbClr val="000000"/>
                  </a:solidFill>
                </a:uFill>
                <a:latin typeface="Liberation Sans Narrow"/>
                <a:cs typeface="Liberation Sans Narrow"/>
              </a:rPr>
              <a:t>l'aide apportée aux </a:t>
            </a:r>
            <a:r>
              <a:rPr sz="2400" b="1" spc="-5" dirty="0">
                <a:latin typeface="Liberation Sans Narrow"/>
                <a:cs typeface="Liberation Sans Narrow"/>
              </a:rPr>
              <a:t> </a:t>
            </a:r>
            <a:r>
              <a:rPr sz="2400" b="1" u="heavy" spc="-5" dirty="0">
                <a:uFill>
                  <a:solidFill>
                    <a:srgbClr val="000000"/>
                  </a:solidFill>
                </a:uFill>
                <a:latin typeface="Liberation Sans Narrow"/>
                <a:cs typeface="Liberation Sans Narrow"/>
              </a:rPr>
              <a:t>enfants afin </a:t>
            </a:r>
            <a:r>
              <a:rPr sz="2400" b="1" u="heavy" dirty="0">
                <a:uFill>
                  <a:solidFill>
                    <a:srgbClr val="000000"/>
                  </a:solidFill>
                </a:uFill>
                <a:latin typeface="Liberation Sans Narrow"/>
                <a:cs typeface="Liberation Sans Narrow"/>
              </a:rPr>
              <a:t>qu'ils </a:t>
            </a:r>
            <a:r>
              <a:rPr sz="2400" b="1" u="heavy" spc="-5" dirty="0">
                <a:uFill>
                  <a:solidFill>
                    <a:srgbClr val="000000"/>
                  </a:solidFill>
                </a:uFill>
                <a:latin typeface="Liberation Sans Narrow"/>
                <a:cs typeface="Liberation Sans Narrow"/>
              </a:rPr>
              <a:t>atteignent leur plein</a:t>
            </a:r>
            <a:r>
              <a:rPr sz="2400" b="1" u="heavy" spc="-30" dirty="0">
                <a:uFill>
                  <a:solidFill>
                    <a:srgbClr val="000000"/>
                  </a:solidFill>
                </a:uFill>
                <a:latin typeface="Liberation Sans Narrow"/>
                <a:cs typeface="Liberation Sans Narrow"/>
              </a:rPr>
              <a:t> </a:t>
            </a:r>
            <a:r>
              <a:rPr sz="2400" b="1" u="heavy" dirty="0">
                <a:uFill>
                  <a:solidFill>
                    <a:srgbClr val="000000"/>
                  </a:solidFill>
                </a:uFill>
                <a:latin typeface="Liberation Sans Narrow"/>
                <a:cs typeface="Liberation Sans Narrow"/>
              </a:rPr>
              <a:t>potentiel</a:t>
            </a:r>
            <a:r>
              <a:rPr sz="2400" dirty="0">
                <a:latin typeface="Liberation Sans Narrow"/>
                <a:cs typeface="Liberation Sans Narrow"/>
              </a:rPr>
              <a:t>.</a:t>
            </a:r>
            <a:endParaRPr sz="2400">
              <a:latin typeface="Liberation Sans Narrow"/>
              <a:cs typeface="Liberation Sans Narrow"/>
            </a:endParaRPr>
          </a:p>
        </p:txBody>
      </p:sp>
      <p:sp>
        <p:nvSpPr>
          <p:cNvPr id="4" name="object 4"/>
          <p:cNvSpPr/>
          <p:nvPr/>
        </p:nvSpPr>
        <p:spPr>
          <a:xfrm>
            <a:off x="2785872" y="4037076"/>
            <a:ext cx="5117591" cy="24536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292" y="1233678"/>
            <a:ext cx="6946900" cy="391160"/>
          </a:xfrm>
          <a:prstGeom prst="rect">
            <a:avLst/>
          </a:prstGeom>
        </p:spPr>
        <p:txBody>
          <a:bodyPr vert="horz" wrap="square" lIns="0" tIns="12700" rIns="0" bIns="0" rtlCol="0">
            <a:spAutoFit/>
          </a:bodyPr>
          <a:lstStyle/>
          <a:p>
            <a:pPr marL="12700">
              <a:lnSpc>
                <a:spcPct val="100000"/>
              </a:lnSpc>
              <a:spcBef>
                <a:spcPts val="100"/>
              </a:spcBef>
            </a:pPr>
            <a:r>
              <a:rPr spc="-290" dirty="0">
                <a:solidFill>
                  <a:srgbClr val="FF0000"/>
                </a:solidFill>
                <a:latin typeface="Arial"/>
                <a:cs typeface="Arial"/>
              </a:rPr>
              <a:t>Un </a:t>
            </a:r>
            <a:r>
              <a:rPr spc="-175" dirty="0">
                <a:solidFill>
                  <a:srgbClr val="FF0000"/>
                </a:solidFill>
                <a:latin typeface="Arial"/>
                <a:cs typeface="Arial"/>
              </a:rPr>
              <a:t>trio </a:t>
            </a:r>
            <a:r>
              <a:rPr spc="-155" dirty="0">
                <a:solidFill>
                  <a:srgbClr val="FF0000"/>
                </a:solidFill>
                <a:latin typeface="Arial"/>
                <a:cs typeface="Arial"/>
              </a:rPr>
              <a:t>s’il </a:t>
            </a:r>
            <a:r>
              <a:rPr spc="-260" dirty="0">
                <a:solidFill>
                  <a:srgbClr val="FF0000"/>
                </a:solidFill>
                <a:latin typeface="Arial"/>
                <a:cs typeface="Arial"/>
              </a:rPr>
              <a:t>vous </a:t>
            </a:r>
            <a:r>
              <a:rPr spc="-180" dirty="0">
                <a:solidFill>
                  <a:srgbClr val="FF0000"/>
                </a:solidFill>
                <a:latin typeface="Arial"/>
                <a:cs typeface="Arial"/>
              </a:rPr>
              <a:t>plaît </a:t>
            </a:r>
            <a:r>
              <a:rPr spc="-434" dirty="0">
                <a:solidFill>
                  <a:srgbClr val="FF0000"/>
                </a:solidFill>
                <a:latin typeface="Arial"/>
                <a:cs typeface="Arial"/>
              </a:rPr>
              <a:t>… </a:t>
            </a:r>
            <a:r>
              <a:rPr spc="-145" dirty="0">
                <a:solidFill>
                  <a:srgbClr val="FF0000"/>
                </a:solidFill>
                <a:latin typeface="Arial"/>
                <a:cs typeface="Arial"/>
              </a:rPr>
              <a:t>! </a:t>
            </a:r>
            <a:r>
              <a:rPr u="heavy" spc="-5" dirty="0">
                <a:solidFill>
                  <a:srgbClr val="FF0000"/>
                </a:solidFill>
                <a:uFill>
                  <a:solidFill>
                    <a:srgbClr val="FF0000"/>
                  </a:solidFill>
                </a:uFill>
              </a:rPr>
              <a:t>École</a:t>
            </a:r>
            <a:r>
              <a:rPr spc="-5" dirty="0">
                <a:solidFill>
                  <a:srgbClr val="FF0000"/>
                </a:solidFill>
              </a:rPr>
              <a:t>, </a:t>
            </a:r>
            <a:r>
              <a:rPr u="heavy" spc="-200" dirty="0">
                <a:solidFill>
                  <a:srgbClr val="FF0000"/>
                </a:solidFill>
                <a:uFill>
                  <a:solidFill>
                    <a:srgbClr val="FF0000"/>
                  </a:solidFill>
                </a:uFill>
                <a:latin typeface="Arial"/>
                <a:cs typeface="Arial"/>
              </a:rPr>
              <a:t>l’entreprise</a:t>
            </a:r>
            <a:r>
              <a:rPr spc="-200" dirty="0">
                <a:solidFill>
                  <a:srgbClr val="FF0000"/>
                </a:solidFill>
                <a:latin typeface="Arial"/>
                <a:cs typeface="Arial"/>
              </a:rPr>
              <a:t> </a:t>
            </a:r>
            <a:r>
              <a:rPr spc="-5" dirty="0">
                <a:solidFill>
                  <a:srgbClr val="FF0000"/>
                </a:solidFill>
              </a:rPr>
              <a:t>et</a:t>
            </a:r>
            <a:r>
              <a:rPr spc="-360" dirty="0">
                <a:solidFill>
                  <a:srgbClr val="FF0000"/>
                </a:solidFill>
              </a:rPr>
              <a:t> </a:t>
            </a:r>
            <a:r>
              <a:rPr u="heavy" spc="-204" dirty="0">
                <a:solidFill>
                  <a:srgbClr val="FF0000"/>
                </a:solidFill>
                <a:uFill>
                  <a:solidFill>
                    <a:srgbClr val="FF0000"/>
                  </a:solidFill>
                </a:uFill>
                <a:latin typeface="Arial"/>
                <a:cs typeface="Arial"/>
              </a:rPr>
              <a:t>l’innovation</a:t>
            </a:r>
          </a:p>
        </p:txBody>
      </p:sp>
      <p:sp>
        <p:nvSpPr>
          <p:cNvPr id="3" name="object 3"/>
          <p:cNvSpPr txBox="1"/>
          <p:nvPr/>
        </p:nvSpPr>
        <p:spPr>
          <a:xfrm>
            <a:off x="539292" y="1999308"/>
            <a:ext cx="6884034" cy="1981200"/>
          </a:xfrm>
          <a:prstGeom prst="rect">
            <a:avLst/>
          </a:prstGeom>
        </p:spPr>
        <p:txBody>
          <a:bodyPr vert="horz" wrap="square" lIns="0" tIns="12065" rIns="0" bIns="0" rtlCol="0">
            <a:spAutoFit/>
          </a:bodyPr>
          <a:lstStyle/>
          <a:p>
            <a:pPr marL="12700" marR="5080">
              <a:lnSpc>
                <a:spcPct val="106700"/>
              </a:lnSpc>
              <a:spcBef>
                <a:spcPts val="95"/>
              </a:spcBef>
              <a:tabLst>
                <a:tab pos="475615" algn="l"/>
                <a:tab pos="1261745" algn="l"/>
                <a:tab pos="1616075" algn="l"/>
                <a:tab pos="2787650" algn="l"/>
                <a:tab pos="3223895" algn="l"/>
                <a:tab pos="4599940" algn="l"/>
                <a:tab pos="5264785" algn="l"/>
                <a:tab pos="6523990" algn="l"/>
              </a:tabLst>
            </a:pPr>
            <a:r>
              <a:rPr sz="2400" spc="-5" dirty="0">
                <a:latin typeface="Liberation Sans Narrow"/>
                <a:cs typeface="Liberation Sans Narrow"/>
              </a:rPr>
              <a:t>E</a:t>
            </a:r>
            <a:r>
              <a:rPr sz="2400" dirty="0">
                <a:latin typeface="Liberation Sans Narrow"/>
                <a:cs typeface="Liberation Sans Narrow"/>
              </a:rPr>
              <a:t>n	</a:t>
            </a:r>
            <a:r>
              <a:rPr sz="2400" spc="5" dirty="0">
                <a:latin typeface="Liberation Sans Narrow"/>
                <a:cs typeface="Liberation Sans Narrow"/>
              </a:rPr>
              <a:t>2</a:t>
            </a:r>
            <a:r>
              <a:rPr sz="2400" spc="-5" dirty="0">
                <a:latin typeface="Liberation Sans Narrow"/>
                <a:cs typeface="Liberation Sans Narrow"/>
              </a:rPr>
              <a:t>0</a:t>
            </a:r>
            <a:r>
              <a:rPr sz="2400" dirty="0">
                <a:latin typeface="Liberation Sans Narrow"/>
                <a:cs typeface="Liberation Sans Narrow"/>
              </a:rPr>
              <a:t>03,	</a:t>
            </a:r>
            <a:r>
              <a:rPr sz="2400" spc="-10" dirty="0">
                <a:latin typeface="Liberation Sans Narrow"/>
                <a:cs typeface="Liberation Sans Narrow"/>
              </a:rPr>
              <a:t>l</a:t>
            </a:r>
            <a:r>
              <a:rPr sz="2400" dirty="0">
                <a:latin typeface="Liberation Sans Narrow"/>
                <a:cs typeface="Liberation Sans Narrow"/>
              </a:rPr>
              <a:t>e	</a:t>
            </a:r>
            <a:r>
              <a:rPr sz="2400" spc="-5" dirty="0">
                <a:latin typeface="Liberation Sans Narrow"/>
                <a:cs typeface="Liberation Sans Narrow"/>
              </a:rPr>
              <a:t>min</a:t>
            </a:r>
            <a:r>
              <a:rPr sz="2400" spc="-10" dirty="0">
                <a:latin typeface="Liberation Sans Narrow"/>
                <a:cs typeface="Liberation Sans Narrow"/>
              </a:rPr>
              <a:t>i</a:t>
            </a:r>
            <a:r>
              <a:rPr sz="2400" spc="-5" dirty="0">
                <a:latin typeface="Liberation Sans Narrow"/>
                <a:cs typeface="Liberation Sans Narrow"/>
              </a:rPr>
              <a:t>stè</a:t>
            </a:r>
            <a:r>
              <a:rPr sz="2400" dirty="0">
                <a:latin typeface="Liberation Sans Narrow"/>
                <a:cs typeface="Liberation Sans Narrow"/>
              </a:rPr>
              <a:t>re	</a:t>
            </a:r>
            <a:r>
              <a:rPr sz="2400" spc="-5" dirty="0">
                <a:latin typeface="Liberation Sans Narrow"/>
                <a:cs typeface="Liberation Sans Narrow"/>
              </a:rPr>
              <a:t>d</a:t>
            </a:r>
            <a:r>
              <a:rPr sz="2400" dirty="0">
                <a:latin typeface="Liberation Sans Narrow"/>
                <a:cs typeface="Liberation Sans Narrow"/>
              </a:rPr>
              <a:t>e	</a:t>
            </a:r>
            <a:r>
              <a:rPr sz="2400" spc="-5" dirty="0">
                <a:latin typeface="Liberation Sans Narrow"/>
                <a:cs typeface="Liberation Sans Narrow"/>
              </a:rPr>
              <a:t>l</a:t>
            </a:r>
            <a:r>
              <a:rPr sz="2400" spc="-10" dirty="0">
                <a:latin typeface="Liberation Sans Narrow"/>
                <a:cs typeface="Liberation Sans Narrow"/>
              </a:rPr>
              <a:t>'</a:t>
            </a:r>
            <a:r>
              <a:rPr sz="2400" dirty="0">
                <a:latin typeface="Liberation Sans Narrow"/>
                <a:cs typeface="Liberation Sans Narrow"/>
              </a:rPr>
              <a:t>Édu</a:t>
            </a:r>
            <a:r>
              <a:rPr sz="2400" spc="10" dirty="0">
                <a:latin typeface="Liberation Sans Narrow"/>
                <a:cs typeface="Liberation Sans Narrow"/>
              </a:rPr>
              <a:t>c</a:t>
            </a:r>
            <a:r>
              <a:rPr sz="2400" spc="-5" dirty="0">
                <a:latin typeface="Liberation Sans Narrow"/>
                <a:cs typeface="Liberation Sans Narrow"/>
              </a:rPr>
              <a:t>at</a:t>
            </a:r>
            <a:r>
              <a:rPr sz="2400" spc="5" dirty="0">
                <a:latin typeface="Liberation Sans Narrow"/>
                <a:cs typeface="Liberation Sans Narrow"/>
              </a:rPr>
              <a:t>i</a:t>
            </a:r>
            <a:r>
              <a:rPr sz="2400" spc="-5" dirty="0">
                <a:latin typeface="Liberation Sans Narrow"/>
                <a:cs typeface="Liberation Sans Narrow"/>
              </a:rPr>
              <a:t>o</a:t>
            </a:r>
            <a:r>
              <a:rPr sz="2400" dirty="0">
                <a:latin typeface="Liberation Sans Narrow"/>
                <a:cs typeface="Liberation Sans Narrow"/>
              </a:rPr>
              <a:t>n	</a:t>
            </a:r>
            <a:r>
              <a:rPr sz="2400" spc="-5" dirty="0">
                <a:latin typeface="Liberation Sans Narrow"/>
                <a:cs typeface="Liberation Sans Narrow"/>
              </a:rPr>
              <a:t>s'</a:t>
            </a:r>
            <a:r>
              <a:rPr sz="2400" spc="-10" dirty="0">
                <a:latin typeface="Liberation Sans Narrow"/>
                <a:cs typeface="Liberation Sans Narrow"/>
              </a:rPr>
              <a:t>e</a:t>
            </a:r>
            <a:r>
              <a:rPr sz="2400" spc="-5" dirty="0">
                <a:latin typeface="Liberation Sans Narrow"/>
                <a:cs typeface="Liberation Sans Narrow"/>
              </a:rPr>
              <a:t>s</a:t>
            </a:r>
            <a:r>
              <a:rPr sz="2400" dirty="0">
                <a:latin typeface="Liberation Sans Narrow"/>
                <a:cs typeface="Liberation Sans Narrow"/>
              </a:rPr>
              <a:t>t	</a:t>
            </a:r>
            <a:r>
              <a:rPr sz="2400" spc="-5" dirty="0">
                <a:latin typeface="Liberation Sans Narrow"/>
                <a:cs typeface="Liberation Sans Narrow"/>
              </a:rPr>
              <a:t>con</a:t>
            </a:r>
            <a:r>
              <a:rPr sz="2400" dirty="0">
                <a:latin typeface="Liberation Sans Narrow"/>
                <a:cs typeface="Liberation Sans Narrow"/>
              </a:rPr>
              <a:t>c</a:t>
            </a:r>
            <a:r>
              <a:rPr sz="2400" spc="5" dirty="0">
                <a:latin typeface="Liberation Sans Narrow"/>
                <a:cs typeface="Liberation Sans Narrow"/>
              </a:rPr>
              <a:t>e</a:t>
            </a:r>
            <a:r>
              <a:rPr sz="2400" spc="-5" dirty="0">
                <a:latin typeface="Liberation Sans Narrow"/>
                <a:cs typeface="Liberation Sans Narrow"/>
              </a:rPr>
              <a:t>nt</a:t>
            </a:r>
            <a:r>
              <a:rPr sz="2400" dirty="0">
                <a:latin typeface="Liberation Sans Narrow"/>
                <a:cs typeface="Liberation Sans Narrow"/>
              </a:rPr>
              <a:t>ré	</a:t>
            </a:r>
            <a:r>
              <a:rPr sz="2400" spc="-5" dirty="0">
                <a:latin typeface="Liberation Sans Narrow"/>
                <a:cs typeface="Liberation Sans Narrow"/>
              </a:rPr>
              <a:t>sur  l'esprit </a:t>
            </a:r>
            <a:r>
              <a:rPr sz="2400" spc="-10" dirty="0">
                <a:latin typeface="Liberation Sans Narrow"/>
                <a:cs typeface="Liberation Sans Narrow"/>
              </a:rPr>
              <a:t>d'innovation </a:t>
            </a:r>
            <a:r>
              <a:rPr sz="2400" spc="-5" dirty="0">
                <a:latin typeface="Liberation Sans Narrow"/>
                <a:cs typeface="Liberation Sans Narrow"/>
              </a:rPr>
              <a:t>et</a:t>
            </a:r>
            <a:r>
              <a:rPr sz="2400" spc="90" dirty="0">
                <a:latin typeface="Liberation Sans Narrow"/>
                <a:cs typeface="Liberation Sans Narrow"/>
              </a:rPr>
              <a:t> </a:t>
            </a:r>
            <a:r>
              <a:rPr sz="2400" spc="-5" dirty="0">
                <a:latin typeface="Liberation Sans Narrow"/>
                <a:cs typeface="Liberation Sans Narrow"/>
              </a:rPr>
              <a:t>d'entreprise.</a:t>
            </a:r>
            <a:endParaRPr sz="2400">
              <a:latin typeface="Liberation Sans Narrow"/>
              <a:cs typeface="Liberation Sans Narrow"/>
            </a:endParaRPr>
          </a:p>
          <a:p>
            <a:pPr>
              <a:lnSpc>
                <a:spcPct val="100000"/>
              </a:lnSpc>
              <a:spcBef>
                <a:spcPts val="35"/>
              </a:spcBef>
            </a:pPr>
            <a:endParaRPr sz="2650">
              <a:latin typeface="Times New Roman"/>
              <a:cs typeface="Times New Roman"/>
            </a:endParaRPr>
          </a:p>
          <a:p>
            <a:pPr marL="12700" marR="5715">
              <a:lnSpc>
                <a:spcPct val="107100"/>
              </a:lnSpc>
              <a:spcBef>
                <a:spcPts val="5"/>
              </a:spcBef>
              <a:tabLst>
                <a:tab pos="972185" algn="l"/>
                <a:tab pos="2463165" algn="l"/>
                <a:tab pos="2833370" algn="l"/>
                <a:tab pos="4293870" algn="l"/>
                <a:tab pos="4900295" algn="l"/>
                <a:tab pos="6403340" algn="l"/>
              </a:tabLst>
            </a:pPr>
            <a:r>
              <a:rPr sz="2400" spc="-5" dirty="0">
                <a:latin typeface="Liberation Sans Narrow"/>
                <a:cs typeface="Liberation Sans Narrow"/>
              </a:rPr>
              <a:t>L</a:t>
            </a:r>
            <a:r>
              <a:rPr sz="2400" spc="-10" dirty="0">
                <a:latin typeface="Liberation Sans Narrow"/>
                <a:cs typeface="Liberation Sans Narrow"/>
              </a:rPr>
              <a:t>'</a:t>
            </a:r>
            <a:r>
              <a:rPr sz="2400" spc="5" dirty="0">
                <a:latin typeface="Liberation Sans Narrow"/>
                <a:cs typeface="Liberation Sans Narrow"/>
              </a:rPr>
              <a:t>e</a:t>
            </a:r>
            <a:r>
              <a:rPr sz="2400" spc="-5" dirty="0">
                <a:latin typeface="Liberation Sans Narrow"/>
                <a:cs typeface="Liberation Sans Narrow"/>
              </a:rPr>
              <a:t>spri</a:t>
            </a:r>
            <a:r>
              <a:rPr sz="2400" dirty="0">
                <a:latin typeface="Liberation Sans Narrow"/>
                <a:cs typeface="Liberation Sans Narrow"/>
              </a:rPr>
              <a:t>t	</a:t>
            </a:r>
            <a:r>
              <a:rPr sz="2400" spc="-5" dirty="0">
                <a:latin typeface="Liberation Sans Narrow"/>
                <a:cs typeface="Liberation Sans Narrow"/>
              </a:rPr>
              <a:t>d</a:t>
            </a:r>
            <a:r>
              <a:rPr sz="2400" spc="-10" dirty="0">
                <a:latin typeface="Liberation Sans Narrow"/>
                <a:cs typeface="Liberation Sans Narrow"/>
              </a:rPr>
              <a:t>'</a:t>
            </a:r>
            <a:r>
              <a:rPr sz="2400" spc="-5" dirty="0">
                <a:latin typeface="Liberation Sans Narrow"/>
                <a:cs typeface="Liberation Sans Narrow"/>
              </a:rPr>
              <a:t>in</a:t>
            </a:r>
            <a:r>
              <a:rPr sz="2400" spc="10" dirty="0">
                <a:latin typeface="Liberation Sans Narrow"/>
                <a:cs typeface="Liberation Sans Narrow"/>
              </a:rPr>
              <a:t>n</a:t>
            </a:r>
            <a:r>
              <a:rPr sz="2400" spc="-5" dirty="0">
                <a:latin typeface="Liberation Sans Narrow"/>
                <a:cs typeface="Liberation Sans Narrow"/>
              </a:rPr>
              <a:t>ovat</a:t>
            </a:r>
            <a:r>
              <a:rPr sz="2400" dirty="0">
                <a:latin typeface="Liberation Sans Narrow"/>
                <a:cs typeface="Liberation Sans Narrow"/>
              </a:rPr>
              <a:t>i</a:t>
            </a:r>
            <a:r>
              <a:rPr sz="2400" spc="5" dirty="0">
                <a:latin typeface="Liberation Sans Narrow"/>
                <a:cs typeface="Liberation Sans Narrow"/>
              </a:rPr>
              <a:t>o</a:t>
            </a:r>
            <a:r>
              <a:rPr sz="2400" dirty="0">
                <a:latin typeface="Liberation Sans Narrow"/>
                <a:cs typeface="Liberation Sans Narrow"/>
              </a:rPr>
              <a:t>n	</a:t>
            </a:r>
            <a:r>
              <a:rPr sz="2400" spc="-5" dirty="0">
                <a:latin typeface="Liberation Sans Narrow"/>
                <a:cs typeface="Liberation Sans Narrow"/>
              </a:rPr>
              <a:t>e</a:t>
            </a:r>
            <a:r>
              <a:rPr sz="2400" dirty="0">
                <a:latin typeface="Liberation Sans Narrow"/>
                <a:cs typeface="Liberation Sans Narrow"/>
              </a:rPr>
              <a:t>t	</a:t>
            </a:r>
            <a:r>
              <a:rPr sz="2400" spc="-5" dirty="0">
                <a:latin typeface="Liberation Sans Narrow"/>
                <a:cs typeface="Liberation Sans Narrow"/>
              </a:rPr>
              <a:t>d'ent</a:t>
            </a:r>
            <a:r>
              <a:rPr sz="2400" spc="5" dirty="0">
                <a:latin typeface="Liberation Sans Narrow"/>
                <a:cs typeface="Liberation Sans Narrow"/>
              </a:rPr>
              <a:t>r</a:t>
            </a:r>
            <a:r>
              <a:rPr sz="2400" spc="-5" dirty="0">
                <a:latin typeface="Liberation Sans Narrow"/>
                <a:cs typeface="Liberation Sans Narrow"/>
              </a:rPr>
              <a:t>epris</a:t>
            </a:r>
            <a:r>
              <a:rPr sz="2400" dirty="0">
                <a:latin typeface="Liberation Sans Narrow"/>
                <a:cs typeface="Liberation Sans Narrow"/>
              </a:rPr>
              <a:t>e	</a:t>
            </a:r>
            <a:r>
              <a:rPr sz="2400" spc="-5" dirty="0">
                <a:latin typeface="Liberation Sans Narrow"/>
                <a:cs typeface="Liberation Sans Narrow"/>
              </a:rPr>
              <a:t>v</a:t>
            </a:r>
            <a:r>
              <a:rPr sz="2400" dirty="0">
                <a:latin typeface="Liberation Sans Narrow"/>
                <a:cs typeface="Liberation Sans Narrow"/>
              </a:rPr>
              <a:t>i</a:t>
            </a:r>
            <a:r>
              <a:rPr sz="2400" spc="-5" dirty="0">
                <a:latin typeface="Liberation Sans Narrow"/>
                <a:cs typeface="Liberation Sans Narrow"/>
              </a:rPr>
              <a:t>s</a:t>
            </a:r>
            <a:r>
              <a:rPr sz="2400" dirty="0">
                <a:latin typeface="Liberation Sans Narrow"/>
                <a:cs typeface="Liberation Sans Narrow"/>
              </a:rPr>
              <a:t>e	</a:t>
            </a:r>
            <a:r>
              <a:rPr sz="2400" spc="-5" dirty="0">
                <a:latin typeface="Liberation Sans Narrow"/>
                <a:cs typeface="Liberation Sans Narrow"/>
              </a:rPr>
              <a:t>l</a:t>
            </a:r>
            <a:r>
              <a:rPr sz="2400" spc="-10" dirty="0">
                <a:latin typeface="Liberation Sans Narrow"/>
                <a:cs typeface="Liberation Sans Narrow"/>
              </a:rPr>
              <a:t>'</a:t>
            </a:r>
            <a:r>
              <a:rPr sz="2400" spc="5" dirty="0">
                <a:latin typeface="Liberation Sans Narrow"/>
                <a:cs typeface="Liberation Sans Narrow"/>
              </a:rPr>
              <a:t>é</a:t>
            </a:r>
            <a:r>
              <a:rPr sz="2400" spc="-5" dirty="0">
                <a:latin typeface="Liberation Sans Narrow"/>
                <a:cs typeface="Liberation Sans Narrow"/>
              </a:rPr>
              <a:t>labora</a:t>
            </a:r>
            <a:r>
              <a:rPr sz="2400" dirty="0">
                <a:latin typeface="Liberation Sans Narrow"/>
                <a:cs typeface="Liberation Sans Narrow"/>
              </a:rPr>
              <a:t>ti</a:t>
            </a:r>
            <a:r>
              <a:rPr sz="2400" spc="-5" dirty="0">
                <a:latin typeface="Liberation Sans Narrow"/>
                <a:cs typeface="Liberation Sans Narrow"/>
              </a:rPr>
              <a:t>o</a:t>
            </a:r>
            <a:r>
              <a:rPr sz="2400" dirty="0">
                <a:latin typeface="Liberation Sans Narrow"/>
                <a:cs typeface="Liberation Sans Narrow"/>
              </a:rPr>
              <a:t>n	</a:t>
            </a:r>
            <a:r>
              <a:rPr sz="2400" spc="-5" dirty="0">
                <a:latin typeface="Liberation Sans Narrow"/>
                <a:cs typeface="Liberation Sans Narrow"/>
              </a:rPr>
              <a:t>d'</a:t>
            </a:r>
            <a:r>
              <a:rPr sz="2400" spc="10" dirty="0">
                <a:latin typeface="Liberation Sans Narrow"/>
                <a:cs typeface="Liberation Sans Narrow"/>
              </a:rPr>
              <a:t>u</a:t>
            </a:r>
            <a:r>
              <a:rPr sz="2400" dirty="0">
                <a:latin typeface="Liberation Sans Narrow"/>
                <a:cs typeface="Liberation Sans Narrow"/>
              </a:rPr>
              <a:t>n  </a:t>
            </a:r>
            <a:r>
              <a:rPr sz="2400" spc="-5" dirty="0">
                <a:latin typeface="Liberation Sans Narrow"/>
                <a:cs typeface="Liberation Sans Narrow"/>
              </a:rPr>
              <a:t>ensemble </a:t>
            </a:r>
            <a:r>
              <a:rPr sz="2400" spc="-10" dirty="0">
                <a:latin typeface="Liberation Sans Narrow"/>
                <a:cs typeface="Liberation Sans Narrow"/>
              </a:rPr>
              <a:t>d'habiletés </a:t>
            </a:r>
            <a:r>
              <a:rPr sz="2400" spc="-5" dirty="0">
                <a:latin typeface="Liberation Sans Narrow"/>
                <a:cs typeface="Liberation Sans Narrow"/>
              </a:rPr>
              <a:t>et</a:t>
            </a:r>
            <a:r>
              <a:rPr sz="2400" spc="105" dirty="0">
                <a:latin typeface="Liberation Sans Narrow"/>
                <a:cs typeface="Liberation Sans Narrow"/>
              </a:rPr>
              <a:t> </a:t>
            </a:r>
            <a:r>
              <a:rPr sz="2400" spc="-5" dirty="0">
                <a:latin typeface="Liberation Sans Narrow"/>
                <a:cs typeface="Liberation Sans Narrow"/>
              </a:rPr>
              <a:t>d'attitudes.</a:t>
            </a:r>
            <a:endParaRPr sz="2400">
              <a:latin typeface="Liberation Sans Narrow"/>
              <a:cs typeface="Liberation Sans Narrow"/>
            </a:endParaRPr>
          </a:p>
        </p:txBody>
      </p:sp>
      <p:sp>
        <p:nvSpPr>
          <p:cNvPr id="4" name="object 4"/>
          <p:cNvSpPr/>
          <p:nvPr/>
        </p:nvSpPr>
        <p:spPr>
          <a:xfrm>
            <a:off x="6571488" y="4108704"/>
            <a:ext cx="3180588" cy="3183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5544" y="1980945"/>
            <a:ext cx="9909175" cy="1183640"/>
          </a:xfrm>
          <a:prstGeom prst="rect">
            <a:avLst/>
          </a:prstGeom>
        </p:spPr>
        <p:txBody>
          <a:bodyPr vert="horz" wrap="square" lIns="0" tIns="12065" rIns="0" bIns="0" rtlCol="0">
            <a:spAutoFit/>
          </a:bodyPr>
          <a:lstStyle/>
          <a:p>
            <a:pPr marL="12700" marR="5080" algn="just">
              <a:lnSpc>
                <a:spcPct val="100000"/>
              </a:lnSpc>
              <a:spcBef>
                <a:spcPts val="95"/>
              </a:spcBef>
            </a:pPr>
            <a:r>
              <a:rPr sz="2400" spc="-5" dirty="0">
                <a:latin typeface="Liberation Sans Narrow"/>
                <a:cs typeface="Liberation Sans Narrow"/>
              </a:rPr>
              <a:t>Le programme </a:t>
            </a:r>
            <a:r>
              <a:rPr sz="2400" b="1" i="1" dirty="0">
                <a:latin typeface="Liberation Sans Narrow"/>
                <a:cs typeface="Liberation Sans Narrow"/>
              </a:rPr>
              <a:t>« </a:t>
            </a:r>
            <a:r>
              <a:rPr sz="2800" b="1" i="1" spc="-5" dirty="0">
                <a:solidFill>
                  <a:srgbClr val="0000FF"/>
                </a:solidFill>
                <a:latin typeface="Liberation Sans Narrow"/>
                <a:cs typeface="Liberation Sans Narrow"/>
              </a:rPr>
              <a:t>Des écoles qui pensent, </a:t>
            </a:r>
            <a:r>
              <a:rPr sz="2800" b="1" i="1" spc="-10" dirty="0">
                <a:solidFill>
                  <a:srgbClr val="0000FF"/>
                </a:solidFill>
                <a:latin typeface="Liberation Sans Narrow"/>
                <a:cs typeface="Liberation Sans Narrow"/>
              </a:rPr>
              <a:t>une </a:t>
            </a:r>
            <a:r>
              <a:rPr sz="2800" b="1" i="1" spc="-5" dirty="0">
                <a:solidFill>
                  <a:srgbClr val="0000FF"/>
                </a:solidFill>
                <a:latin typeface="Liberation Sans Narrow"/>
                <a:cs typeface="Liberation Sans Narrow"/>
              </a:rPr>
              <a:t>nation qui </a:t>
            </a:r>
            <a:r>
              <a:rPr sz="2800" b="1" i="1" spc="-10" dirty="0">
                <a:solidFill>
                  <a:srgbClr val="0000FF"/>
                </a:solidFill>
                <a:latin typeface="Liberation Sans Narrow"/>
                <a:cs typeface="Liberation Sans Narrow"/>
              </a:rPr>
              <a:t>apprend </a:t>
            </a:r>
            <a:r>
              <a:rPr sz="2400" b="1" i="1" dirty="0">
                <a:latin typeface="Liberation Sans Narrow"/>
                <a:cs typeface="Liberation Sans Narrow"/>
              </a:rPr>
              <a:t>» </a:t>
            </a:r>
            <a:r>
              <a:rPr sz="2400" dirty="0">
                <a:latin typeface="Liberation Sans Narrow"/>
                <a:cs typeface="Liberation Sans Narrow"/>
              </a:rPr>
              <a:t>a </a:t>
            </a:r>
            <a:r>
              <a:rPr sz="2400" spc="-5" dirty="0">
                <a:latin typeface="Liberation Sans Narrow"/>
                <a:cs typeface="Liberation Sans Narrow"/>
              </a:rPr>
              <a:t>donné  lieu </a:t>
            </a:r>
            <a:r>
              <a:rPr sz="2400" dirty="0">
                <a:latin typeface="Liberation Sans Narrow"/>
                <a:cs typeface="Liberation Sans Narrow"/>
              </a:rPr>
              <a:t>à </a:t>
            </a:r>
            <a:r>
              <a:rPr sz="2400" spc="-5" dirty="0">
                <a:latin typeface="Liberation Sans Narrow"/>
                <a:cs typeface="Liberation Sans Narrow"/>
              </a:rPr>
              <a:t>l'examen complet </a:t>
            </a:r>
            <a:r>
              <a:rPr sz="2400" dirty="0">
                <a:latin typeface="Liberation Sans Narrow"/>
                <a:cs typeface="Liberation Sans Narrow"/>
              </a:rPr>
              <a:t>du </a:t>
            </a:r>
            <a:r>
              <a:rPr sz="2400" spc="-5" dirty="0">
                <a:latin typeface="Liberation Sans Narrow"/>
                <a:cs typeface="Liberation Sans Narrow"/>
              </a:rPr>
              <a:t>système éducatif </a:t>
            </a:r>
            <a:r>
              <a:rPr sz="2400" dirty="0">
                <a:latin typeface="Liberation Sans Narrow"/>
                <a:cs typeface="Liberation Sans Narrow"/>
              </a:rPr>
              <a:t>à </a:t>
            </a:r>
            <a:r>
              <a:rPr sz="2400" spc="-5" dirty="0">
                <a:latin typeface="Liberation Sans Narrow"/>
                <a:cs typeface="Liberation Sans Narrow"/>
              </a:rPr>
              <a:t>partir du préscolaire jusqu'au curriculum  formel, au curriculum </a:t>
            </a:r>
            <a:r>
              <a:rPr sz="2400" dirty="0">
                <a:latin typeface="Liberation Sans Narrow"/>
                <a:cs typeface="Liberation Sans Narrow"/>
              </a:rPr>
              <a:t>réel </a:t>
            </a:r>
            <a:r>
              <a:rPr sz="2400" spc="-5" dirty="0">
                <a:latin typeface="Liberation Sans Narrow"/>
                <a:cs typeface="Liberation Sans Narrow"/>
              </a:rPr>
              <a:t>et aux critères </a:t>
            </a:r>
            <a:r>
              <a:rPr sz="2400" spc="-10" dirty="0">
                <a:latin typeface="Liberation Sans Narrow"/>
                <a:cs typeface="Liberation Sans Narrow"/>
              </a:rPr>
              <a:t>d'admission </a:t>
            </a:r>
            <a:r>
              <a:rPr sz="2400" dirty="0">
                <a:latin typeface="Liberation Sans Narrow"/>
                <a:cs typeface="Liberation Sans Narrow"/>
              </a:rPr>
              <a:t>à</a:t>
            </a:r>
            <a:r>
              <a:rPr sz="2400" spc="120" dirty="0">
                <a:latin typeface="Liberation Sans Narrow"/>
                <a:cs typeface="Liberation Sans Narrow"/>
              </a:rPr>
              <a:t> </a:t>
            </a:r>
            <a:r>
              <a:rPr sz="2400" spc="-5" dirty="0">
                <a:latin typeface="Liberation Sans Narrow"/>
                <a:cs typeface="Liberation Sans Narrow"/>
              </a:rPr>
              <a:t>l'université.</a:t>
            </a:r>
            <a:endParaRPr sz="2400">
              <a:latin typeface="Liberation Sans Narrow"/>
              <a:cs typeface="Liberation Sans Narrow"/>
            </a:endParaRPr>
          </a:p>
        </p:txBody>
      </p:sp>
      <p:sp>
        <p:nvSpPr>
          <p:cNvPr id="3" name="object 3"/>
          <p:cNvSpPr/>
          <p:nvPr/>
        </p:nvSpPr>
        <p:spPr>
          <a:xfrm>
            <a:off x="7355261" y="3599688"/>
            <a:ext cx="3201796" cy="25176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99568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a:p>
            <a:pPr>
              <a:lnSpc>
                <a:spcPct val="100000"/>
              </a:lnSpc>
              <a:spcBef>
                <a:spcPts val="10"/>
              </a:spcBef>
            </a:pPr>
            <a:endParaRPr sz="2250">
              <a:latin typeface="Times New Roman"/>
              <a:cs typeface="Times New Roman"/>
            </a:endParaRPr>
          </a:p>
          <a:p>
            <a:pPr marL="62230">
              <a:lnSpc>
                <a:spcPct val="100000"/>
              </a:lnSpc>
            </a:pPr>
            <a:r>
              <a:rPr sz="2400" b="1" dirty="0">
                <a:solidFill>
                  <a:srgbClr val="FF0000"/>
                </a:solidFill>
                <a:latin typeface="Liberation Sans Narrow"/>
                <a:cs typeface="Liberation Sans Narrow"/>
              </a:rPr>
              <a:t>Comme </a:t>
            </a:r>
            <a:r>
              <a:rPr sz="2400" b="1" spc="-5" dirty="0">
                <a:solidFill>
                  <a:srgbClr val="FF0000"/>
                </a:solidFill>
                <a:latin typeface="Liberation Sans Narrow"/>
                <a:cs typeface="Liberation Sans Narrow"/>
              </a:rPr>
              <a:t>une chenille </a:t>
            </a:r>
            <a:r>
              <a:rPr sz="2400" b="1" dirty="0">
                <a:solidFill>
                  <a:srgbClr val="FF0000"/>
                </a:solidFill>
                <a:latin typeface="Liberation Sans Narrow"/>
                <a:cs typeface="Liberation Sans Narrow"/>
              </a:rPr>
              <a:t>à </a:t>
            </a:r>
            <a:r>
              <a:rPr sz="2400" b="1" spc="-5" dirty="0">
                <a:solidFill>
                  <a:srgbClr val="FF0000"/>
                </a:solidFill>
                <a:latin typeface="Liberation Sans Narrow"/>
                <a:cs typeface="Liberation Sans Narrow"/>
              </a:rPr>
              <a:t>36 </a:t>
            </a:r>
            <a:r>
              <a:rPr sz="2400" b="1" dirty="0">
                <a:solidFill>
                  <a:srgbClr val="FF0000"/>
                </a:solidFill>
                <a:latin typeface="Liberation Sans Narrow"/>
                <a:cs typeface="Liberation Sans Narrow"/>
              </a:rPr>
              <a:t>pattes ! </a:t>
            </a:r>
            <a:r>
              <a:rPr sz="2400" i="1" dirty="0">
                <a:latin typeface="Liberation Sans Narrow"/>
                <a:cs typeface="Liberation Sans Narrow"/>
              </a:rPr>
              <a:t>(M. </a:t>
            </a:r>
            <a:r>
              <a:rPr sz="2400" i="1" spc="-5" dirty="0">
                <a:latin typeface="Liberation Sans Narrow"/>
                <a:cs typeface="Liberation Sans Narrow"/>
              </a:rPr>
              <a:t>Lim Siong</a:t>
            </a:r>
            <a:r>
              <a:rPr sz="2400" i="1" spc="40" dirty="0">
                <a:latin typeface="Liberation Sans Narrow"/>
                <a:cs typeface="Liberation Sans Narrow"/>
              </a:rPr>
              <a:t> </a:t>
            </a:r>
            <a:r>
              <a:rPr sz="2400" i="1" spc="-5" dirty="0">
                <a:latin typeface="Liberation Sans Narrow"/>
                <a:cs typeface="Liberation Sans Narrow"/>
              </a:rPr>
              <a:t>Guan)</a:t>
            </a:r>
            <a:endParaRPr sz="2400">
              <a:latin typeface="Liberation Sans Narrow"/>
              <a:cs typeface="Liberation Sans Narrow"/>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86257" y="4520310"/>
            <a:ext cx="6584315" cy="148907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Liberation Sans Narrow"/>
                <a:cs typeface="Liberation Sans Narrow"/>
              </a:rPr>
              <a:t>Les responsables scolaires et les enseignants disposent  de </a:t>
            </a:r>
            <a:r>
              <a:rPr sz="2400" b="1" spc="-5" dirty="0">
                <a:latin typeface="Liberation Sans Narrow"/>
                <a:cs typeface="Liberation Sans Narrow"/>
              </a:rPr>
              <a:t>l'autonomie </a:t>
            </a:r>
            <a:r>
              <a:rPr sz="2400" b="1" dirty="0">
                <a:latin typeface="Liberation Sans Narrow"/>
                <a:cs typeface="Liberation Sans Narrow"/>
              </a:rPr>
              <a:t>nécessaire </a:t>
            </a:r>
            <a:r>
              <a:rPr sz="2400" b="1" spc="-5" dirty="0">
                <a:latin typeface="Liberation Sans Narrow"/>
                <a:cs typeface="Liberation Sans Narrow"/>
              </a:rPr>
              <a:t>pour entreprendre des  innovations en milieu scolaire </a:t>
            </a:r>
            <a:r>
              <a:rPr sz="2400" spc="-5" dirty="0">
                <a:latin typeface="Liberation Sans Narrow"/>
                <a:cs typeface="Liberation Sans Narrow"/>
              </a:rPr>
              <a:t>avec l'appui du ministère  de</a:t>
            </a:r>
            <a:r>
              <a:rPr sz="2400" spc="5" dirty="0">
                <a:latin typeface="Liberation Sans Narrow"/>
                <a:cs typeface="Liberation Sans Narrow"/>
              </a:rPr>
              <a:t> </a:t>
            </a:r>
            <a:r>
              <a:rPr sz="2400" spc="-10" dirty="0">
                <a:latin typeface="Liberation Sans Narrow"/>
                <a:cs typeface="Liberation Sans Narrow"/>
              </a:rPr>
              <a:t>l'Éducation.</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322" y="1178433"/>
            <a:ext cx="9961245" cy="756285"/>
          </a:xfrm>
          <a:prstGeom prst="rect">
            <a:avLst/>
          </a:prstGeom>
        </p:spPr>
        <p:txBody>
          <a:bodyPr vert="horz" wrap="square" lIns="0" tIns="12700" rIns="0" bIns="0" rtlCol="0">
            <a:spAutoFit/>
          </a:bodyPr>
          <a:lstStyle/>
          <a:p>
            <a:pPr marL="12700" marR="5080">
              <a:lnSpc>
                <a:spcPct val="100000"/>
              </a:lnSpc>
              <a:spcBef>
                <a:spcPts val="100"/>
              </a:spcBef>
            </a:pPr>
            <a:r>
              <a:rPr spc="-5" dirty="0">
                <a:solidFill>
                  <a:srgbClr val="FF0000"/>
                </a:solidFill>
              </a:rPr>
              <a:t>L'objectif du ministère </a:t>
            </a:r>
            <a:r>
              <a:rPr spc="-10" dirty="0">
                <a:solidFill>
                  <a:srgbClr val="FF0000"/>
                </a:solidFill>
              </a:rPr>
              <a:t>de l'Éducation </a:t>
            </a:r>
            <a:r>
              <a:rPr spc="-5" dirty="0">
                <a:solidFill>
                  <a:srgbClr val="FF0000"/>
                </a:solidFill>
              </a:rPr>
              <a:t>consiste </a:t>
            </a:r>
            <a:r>
              <a:rPr dirty="0">
                <a:solidFill>
                  <a:srgbClr val="FF0000"/>
                </a:solidFill>
              </a:rPr>
              <a:t>à </a:t>
            </a:r>
            <a:r>
              <a:rPr spc="-5" dirty="0">
                <a:solidFill>
                  <a:srgbClr val="FF0000"/>
                </a:solidFill>
              </a:rPr>
              <a:t>centrer toutes </a:t>
            </a:r>
            <a:r>
              <a:rPr dirty="0">
                <a:solidFill>
                  <a:srgbClr val="FF0000"/>
                </a:solidFill>
              </a:rPr>
              <a:t>ses </a:t>
            </a:r>
            <a:r>
              <a:rPr spc="-5" dirty="0">
                <a:solidFill>
                  <a:srgbClr val="FF0000"/>
                </a:solidFill>
              </a:rPr>
              <a:t>activités sur  l'enfant</a:t>
            </a:r>
            <a:r>
              <a:rPr b="0" spc="-5" dirty="0">
                <a:solidFill>
                  <a:srgbClr val="000000"/>
                </a:solidFill>
                <a:latin typeface="Liberation Sans Narrow"/>
                <a:cs typeface="Liberation Sans Narrow"/>
              </a:rPr>
              <a:t>.</a:t>
            </a:r>
          </a:p>
        </p:txBody>
      </p:sp>
      <p:sp>
        <p:nvSpPr>
          <p:cNvPr id="3" name="object 3"/>
          <p:cNvSpPr txBox="1"/>
          <p:nvPr/>
        </p:nvSpPr>
        <p:spPr>
          <a:xfrm>
            <a:off x="472846" y="2274570"/>
            <a:ext cx="9961880" cy="2769235"/>
          </a:xfrm>
          <a:prstGeom prst="rect">
            <a:avLst/>
          </a:prstGeom>
        </p:spPr>
        <p:txBody>
          <a:bodyPr vert="horz" wrap="square" lIns="0" tIns="12700" rIns="0" bIns="0" rtlCol="0">
            <a:spAutoFit/>
          </a:bodyPr>
          <a:lstStyle/>
          <a:p>
            <a:pPr marL="353695" marR="6350" indent="-340995" algn="just">
              <a:lnSpc>
                <a:spcPct val="100000"/>
              </a:lnSpc>
              <a:spcBef>
                <a:spcPts val="100"/>
              </a:spcBef>
              <a:buFont typeface="Wingdings"/>
              <a:buChar char=""/>
              <a:tabLst>
                <a:tab pos="354330" algn="l"/>
              </a:tabLst>
            </a:pPr>
            <a:r>
              <a:rPr sz="2400" spc="-5" dirty="0">
                <a:latin typeface="Liberation Sans Narrow"/>
                <a:cs typeface="Liberation Sans Narrow"/>
              </a:rPr>
              <a:t>Les réformes mises en place depuis </a:t>
            </a:r>
            <a:r>
              <a:rPr sz="2400" dirty="0">
                <a:latin typeface="Liberation Sans Narrow"/>
                <a:cs typeface="Liberation Sans Narrow"/>
              </a:rPr>
              <a:t>1990 ont </a:t>
            </a:r>
            <a:r>
              <a:rPr sz="2400" spc="-5" dirty="0">
                <a:latin typeface="Liberation Sans Narrow"/>
                <a:cs typeface="Liberation Sans Narrow"/>
              </a:rPr>
              <a:t>eu </a:t>
            </a:r>
            <a:r>
              <a:rPr sz="2400" dirty="0">
                <a:latin typeface="Liberation Sans Narrow"/>
                <a:cs typeface="Liberation Sans Narrow"/>
              </a:rPr>
              <a:t>pour </a:t>
            </a:r>
            <a:r>
              <a:rPr sz="2400" spc="-5" dirty="0">
                <a:latin typeface="Liberation Sans Narrow"/>
                <a:cs typeface="Liberation Sans Narrow"/>
              </a:rPr>
              <a:t>but non seulement d'atteindre  des moyennes plus </a:t>
            </a:r>
            <a:r>
              <a:rPr sz="2400" dirty="0">
                <a:latin typeface="Liberation Sans Narrow"/>
                <a:cs typeface="Liberation Sans Narrow"/>
              </a:rPr>
              <a:t>élevées, </a:t>
            </a:r>
            <a:r>
              <a:rPr sz="2400" spc="-5" dirty="0">
                <a:latin typeface="Liberation Sans Narrow"/>
                <a:cs typeface="Liberation Sans Narrow"/>
              </a:rPr>
              <a:t>mais également des sommets d'excellence </a:t>
            </a:r>
            <a:r>
              <a:rPr sz="2400" dirty="0">
                <a:latin typeface="Liberation Sans Narrow"/>
                <a:cs typeface="Liberation Sans Narrow"/>
              </a:rPr>
              <a:t>au </a:t>
            </a:r>
            <a:r>
              <a:rPr sz="2400" spc="-5" dirty="0">
                <a:latin typeface="Liberation Sans Narrow"/>
                <a:cs typeface="Liberation Sans Narrow"/>
              </a:rPr>
              <a:t>sein </a:t>
            </a:r>
            <a:r>
              <a:rPr sz="2400" spc="5" dirty="0">
                <a:latin typeface="Liberation Sans Narrow"/>
                <a:cs typeface="Liberation Sans Narrow"/>
              </a:rPr>
              <a:t>du  </a:t>
            </a:r>
            <a:r>
              <a:rPr sz="2400" spc="-5" dirty="0">
                <a:latin typeface="Liberation Sans Narrow"/>
                <a:cs typeface="Liberation Sans Narrow"/>
              </a:rPr>
              <a:t>système.</a:t>
            </a:r>
            <a:endParaRPr sz="2400">
              <a:latin typeface="Liberation Sans Narrow"/>
              <a:cs typeface="Liberation Sans Narrow"/>
            </a:endParaRPr>
          </a:p>
          <a:p>
            <a:pPr marL="353695" marR="5080" indent="-340995" algn="just">
              <a:lnSpc>
                <a:spcPct val="100000"/>
              </a:lnSpc>
              <a:spcBef>
                <a:spcPts val="1440"/>
              </a:spcBef>
              <a:buFont typeface="Wingdings"/>
              <a:buChar char=""/>
              <a:tabLst>
                <a:tab pos="354330" algn="l"/>
              </a:tabLst>
            </a:pPr>
            <a:r>
              <a:rPr sz="2400" spc="-5" dirty="0">
                <a:latin typeface="Liberation Sans Narrow"/>
                <a:cs typeface="Liberation Sans Narrow"/>
              </a:rPr>
              <a:t>Les objectifs visent </a:t>
            </a:r>
            <a:r>
              <a:rPr sz="2400" dirty="0">
                <a:latin typeface="Liberation Sans Narrow"/>
                <a:cs typeface="Liberation Sans Narrow"/>
              </a:rPr>
              <a:t>à </a:t>
            </a:r>
            <a:r>
              <a:rPr sz="2400" spc="5" dirty="0">
                <a:latin typeface="Liberation Sans Narrow"/>
                <a:cs typeface="Liberation Sans Narrow"/>
              </a:rPr>
              <a:t>ce </a:t>
            </a:r>
            <a:r>
              <a:rPr sz="2400" spc="-5" dirty="0">
                <a:latin typeface="Liberation Sans Narrow"/>
                <a:cs typeface="Liberation Sans Narrow"/>
              </a:rPr>
              <a:t>que </a:t>
            </a:r>
            <a:r>
              <a:rPr sz="2400" dirty="0">
                <a:latin typeface="Liberation Sans Narrow"/>
                <a:cs typeface="Liberation Sans Narrow"/>
              </a:rPr>
              <a:t>tous les </a:t>
            </a:r>
            <a:r>
              <a:rPr sz="2400" spc="-5" dirty="0">
                <a:latin typeface="Liberation Sans Narrow"/>
                <a:cs typeface="Liberation Sans Narrow"/>
              </a:rPr>
              <a:t>élèves terminent au moins </a:t>
            </a:r>
            <a:r>
              <a:rPr sz="2400" dirty="0">
                <a:latin typeface="Liberation Sans Narrow"/>
                <a:cs typeface="Liberation Sans Narrow"/>
              </a:rPr>
              <a:t>10 années</a:t>
            </a:r>
            <a:r>
              <a:rPr sz="2400" spc="310" dirty="0">
                <a:latin typeface="Liberation Sans Narrow"/>
                <a:cs typeface="Liberation Sans Narrow"/>
              </a:rPr>
              <a:t> </a:t>
            </a:r>
            <a:r>
              <a:rPr sz="2400" spc="5" dirty="0">
                <a:latin typeface="Liberation Sans Narrow"/>
                <a:cs typeface="Liberation Sans Narrow"/>
              </a:rPr>
              <a:t>de  </a:t>
            </a:r>
            <a:r>
              <a:rPr sz="2400" spc="-5" dirty="0">
                <a:latin typeface="Liberation Sans Narrow"/>
                <a:cs typeface="Liberation Sans Narrow"/>
              </a:rPr>
              <a:t>formation </a:t>
            </a:r>
            <a:r>
              <a:rPr sz="2400" dirty="0">
                <a:latin typeface="Liberation Sans Narrow"/>
                <a:cs typeface="Liberation Sans Narrow"/>
              </a:rPr>
              <a:t>de </a:t>
            </a:r>
            <a:r>
              <a:rPr sz="2400" spc="-5" dirty="0">
                <a:latin typeface="Liberation Sans Narrow"/>
                <a:cs typeface="Liberation Sans Narrow"/>
              </a:rPr>
              <a:t>base, et qu'au moins neuf élèves sur 10 poursuivent des études  postsecondaires afin d'établir des bases solides pour l'employabilité et la participation  communautaire.</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1192" y="2353183"/>
            <a:ext cx="9752965" cy="455422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Liberation Sans Narrow"/>
                <a:cs typeface="Liberation Sans Narrow"/>
              </a:rPr>
              <a:t>Diversifier le </a:t>
            </a:r>
            <a:r>
              <a:rPr sz="2400" b="1" spc="-5" dirty="0">
                <a:solidFill>
                  <a:srgbClr val="FF0000"/>
                </a:solidFill>
                <a:latin typeface="Liberation Sans Narrow"/>
                <a:cs typeface="Liberation Sans Narrow"/>
              </a:rPr>
              <a:t>paysage éducatif </a:t>
            </a:r>
            <a:r>
              <a:rPr sz="2400" b="1" spc="-434" dirty="0">
                <a:solidFill>
                  <a:srgbClr val="FF0000"/>
                </a:solidFill>
                <a:latin typeface="Arial"/>
                <a:cs typeface="Arial"/>
              </a:rPr>
              <a:t>… </a:t>
            </a:r>
            <a:r>
              <a:rPr sz="2400" b="1" spc="-229" dirty="0">
                <a:solidFill>
                  <a:srgbClr val="FF0000"/>
                </a:solidFill>
                <a:latin typeface="Arial"/>
                <a:cs typeface="Arial"/>
              </a:rPr>
              <a:t>S’épanouir </a:t>
            </a:r>
            <a:r>
              <a:rPr sz="2400" b="1" spc="-5" dirty="0">
                <a:solidFill>
                  <a:srgbClr val="FF0000"/>
                </a:solidFill>
                <a:latin typeface="Liberation Sans Narrow"/>
                <a:cs typeface="Liberation Sans Narrow"/>
              </a:rPr>
              <a:t>selon ses</a:t>
            </a:r>
            <a:r>
              <a:rPr sz="2400" b="1" spc="35" dirty="0">
                <a:solidFill>
                  <a:srgbClr val="FF0000"/>
                </a:solidFill>
                <a:latin typeface="Liberation Sans Narrow"/>
                <a:cs typeface="Liberation Sans Narrow"/>
              </a:rPr>
              <a:t> </a:t>
            </a:r>
            <a:r>
              <a:rPr sz="2400" b="1" spc="-5" dirty="0">
                <a:solidFill>
                  <a:srgbClr val="FF0000"/>
                </a:solidFill>
                <a:latin typeface="Liberation Sans Narrow"/>
                <a:cs typeface="Liberation Sans Narrow"/>
              </a:rPr>
              <a:t>aspirations.</a:t>
            </a:r>
            <a:endParaRPr sz="2400">
              <a:latin typeface="Liberation Sans Narrow"/>
              <a:cs typeface="Liberation Sans Narrow"/>
            </a:endParaRPr>
          </a:p>
          <a:p>
            <a:pPr>
              <a:lnSpc>
                <a:spcPct val="100000"/>
              </a:lnSpc>
              <a:spcBef>
                <a:spcPts val="15"/>
              </a:spcBef>
            </a:pPr>
            <a:endParaRPr sz="3450">
              <a:latin typeface="Times New Roman"/>
              <a:cs typeface="Times New Roman"/>
            </a:endParaRPr>
          </a:p>
          <a:p>
            <a:pPr marL="584200" marR="6350" indent="-341630" algn="just">
              <a:lnSpc>
                <a:spcPct val="100000"/>
              </a:lnSpc>
              <a:buFont typeface="Wingdings"/>
              <a:buChar char=""/>
              <a:tabLst>
                <a:tab pos="584200" algn="l"/>
              </a:tabLst>
            </a:pPr>
            <a:r>
              <a:rPr sz="2400" dirty="0">
                <a:latin typeface="Liberation Sans Narrow"/>
                <a:cs typeface="Liberation Sans Narrow"/>
              </a:rPr>
              <a:t>Ces </a:t>
            </a:r>
            <a:r>
              <a:rPr sz="2400" spc="-5" dirty="0">
                <a:latin typeface="Liberation Sans Narrow"/>
                <a:cs typeface="Liberation Sans Narrow"/>
              </a:rPr>
              <a:t>dernières années, l'attention est portée sur l'aide </a:t>
            </a:r>
            <a:r>
              <a:rPr sz="2400" dirty="0">
                <a:latin typeface="Liberation Sans Narrow"/>
                <a:cs typeface="Liberation Sans Narrow"/>
              </a:rPr>
              <a:t>à </a:t>
            </a:r>
            <a:r>
              <a:rPr sz="2400" spc="-5" dirty="0">
                <a:latin typeface="Liberation Sans Narrow"/>
                <a:cs typeface="Liberation Sans Narrow"/>
              </a:rPr>
              <a:t>l'enfant </a:t>
            </a:r>
            <a:r>
              <a:rPr sz="2400" dirty="0">
                <a:latin typeface="Liberation Sans Narrow"/>
                <a:cs typeface="Liberation Sans Narrow"/>
              </a:rPr>
              <a:t>afin </a:t>
            </a:r>
            <a:r>
              <a:rPr sz="2400" spc="-5" dirty="0">
                <a:latin typeface="Liberation Sans Narrow"/>
                <a:cs typeface="Liberation Sans Narrow"/>
              </a:rPr>
              <a:t>qu'il </a:t>
            </a:r>
            <a:r>
              <a:rPr sz="2400" spc="535" dirty="0">
                <a:latin typeface="Liberation Sans Narrow"/>
                <a:cs typeface="Liberation Sans Narrow"/>
              </a:rPr>
              <a:t> </a:t>
            </a:r>
            <a:r>
              <a:rPr sz="2400" spc="-5" dirty="0">
                <a:latin typeface="Liberation Sans Narrow"/>
                <a:cs typeface="Liberation Sans Narrow"/>
              </a:rPr>
              <a:t>s'épanouisse selon ses aspirations au moyen de plusieurs itinéraires, en  reconnaissant un large éventail de talents et</a:t>
            </a:r>
            <a:r>
              <a:rPr sz="2400" spc="165" dirty="0">
                <a:latin typeface="Liberation Sans Narrow"/>
                <a:cs typeface="Liberation Sans Narrow"/>
              </a:rPr>
              <a:t> </a:t>
            </a:r>
            <a:r>
              <a:rPr sz="2400" spc="-5" dirty="0">
                <a:latin typeface="Liberation Sans Narrow"/>
                <a:cs typeface="Liberation Sans Narrow"/>
              </a:rPr>
              <a:t>d'aptitudes.</a:t>
            </a:r>
            <a:endParaRPr sz="2400">
              <a:latin typeface="Liberation Sans Narrow"/>
              <a:cs typeface="Liberation Sans Narrow"/>
            </a:endParaRPr>
          </a:p>
          <a:p>
            <a:pPr marL="584200" marR="5715" indent="-341630" algn="just">
              <a:lnSpc>
                <a:spcPts val="2870"/>
              </a:lnSpc>
              <a:spcBef>
                <a:spcPts val="1545"/>
              </a:spcBef>
              <a:buFont typeface="Wingdings"/>
              <a:buChar char=""/>
              <a:tabLst>
                <a:tab pos="584200" algn="l"/>
              </a:tabLst>
            </a:pPr>
            <a:r>
              <a:rPr sz="2400" dirty="0">
                <a:latin typeface="Liberation Sans Narrow"/>
                <a:cs typeface="Liberation Sans Narrow"/>
              </a:rPr>
              <a:t>Des </a:t>
            </a:r>
            <a:r>
              <a:rPr sz="2400" spc="-5" dirty="0">
                <a:latin typeface="Liberation Sans Narrow"/>
                <a:cs typeface="Liberation Sans Narrow"/>
              </a:rPr>
              <a:t>réformes ont été entreprises dans </a:t>
            </a:r>
            <a:r>
              <a:rPr sz="2400" dirty="0">
                <a:latin typeface="Liberation Sans Narrow"/>
                <a:cs typeface="Liberation Sans Narrow"/>
              </a:rPr>
              <a:t>le </a:t>
            </a:r>
            <a:r>
              <a:rPr sz="2400" spc="-5" dirty="0">
                <a:latin typeface="Liberation Sans Narrow"/>
                <a:cs typeface="Liberation Sans Narrow"/>
              </a:rPr>
              <a:t>but de favoriser encore </a:t>
            </a:r>
            <a:r>
              <a:rPr sz="2400" dirty="0">
                <a:latin typeface="Liberation Sans Narrow"/>
                <a:cs typeface="Liberation Sans Narrow"/>
              </a:rPr>
              <a:t>plus de </a:t>
            </a:r>
            <a:r>
              <a:rPr sz="2400" spc="-5" dirty="0">
                <a:latin typeface="Liberation Sans Narrow"/>
                <a:cs typeface="Liberation Sans Narrow"/>
              </a:rPr>
              <a:t>diversité,  de souplesse et de choix au sein du</a:t>
            </a:r>
            <a:r>
              <a:rPr sz="2400" spc="150" dirty="0">
                <a:latin typeface="Liberation Sans Narrow"/>
                <a:cs typeface="Liberation Sans Narrow"/>
              </a:rPr>
              <a:t> </a:t>
            </a:r>
            <a:r>
              <a:rPr sz="2400" spc="-5" dirty="0">
                <a:latin typeface="Liberation Sans Narrow"/>
                <a:cs typeface="Liberation Sans Narrow"/>
              </a:rPr>
              <a:t>système.</a:t>
            </a:r>
            <a:endParaRPr sz="2400">
              <a:latin typeface="Liberation Sans Narrow"/>
              <a:cs typeface="Liberation Sans Narrow"/>
            </a:endParaRPr>
          </a:p>
          <a:p>
            <a:pPr marL="584200" marR="5080" indent="-341630" algn="just">
              <a:lnSpc>
                <a:spcPct val="99900"/>
              </a:lnSpc>
              <a:spcBef>
                <a:spcPts val="1365"/>
              </a:spcBef>
              <a:buFont typeface="Wingdings"/>
              <a:buChar char=""/>
              <a:tabLst>
                <a:tab pos="584200" algn="l"/>
              </a:tabLst>
            </a:pPr>
            <a:r>
              <a:rPr sz="2400" spc="-5" dirty="0">
                <a:latin typeface="Liberation Sans Narrow"/>
                <a:cs typeface="Liberation Sans Narrow"/>
              </a:rPr>
              <a:t>Au-delà de </a:t>
            </a:r>
            <a:r>
              <a:rPr sz="2400" dirty="0">
                <a:latin typeface="Liberation Sans Narrow"/>
                <a:cs typeface="Liberation Sans Narrow"/>
              </a:rPr>
              <a:t>la </a:t>
            </a:r>
            <a:r>
              <a:rPr sz="2400" spc="-5" dirty="0">
                <a:latin typeface="Liberation Sans Narrow"/>
                <a:cs typeface="Liberation Sans Narrow"/>
              </a:rPr>
              <a:t>personnalisation </a:t>
            </a:r>
            <a:r>
              <a:rPr sz="2400" dirty="0">
                <a:latin typeface="Liberation Sans Narrow"/>
                <a:cs typeface="Liberation Sans Narrow"/>
              </a:rPr>
              <a:t>par </a:t>
            </a:r>
            <a:r>
              <a:rPr sz="2400" spc="-5" dirty="0">
                <a:latin typeface="Liberation Sans Narrow"/>
                <a:cs typeface="Liberation Sans Narrow"/>
              </a:rPr>
              <a:t>regroupements, le curriculum </a:t>
            </a:r>
            <a:r>
              <a:rPr sz="2400" dirty="0">
                <a:latin typeface="Liberation Sans Narrow"/>
                <a:cs typeface="Liberation Sans Narrow"/>
              </a:rPr>
              <a:t>des </a:t>
            </a:r>
            <a:r>
              <a:rPr sz="2400" spc="-5" dirty="0">
                <a:latin typeface="Liberation Sans Narrow"/>
                <a:cs typeface="Liberation Sans Narrow"/>
              </a:rPr>
              <a:t>écoles </a:t>
            </a:r>
            <a:r>
              <a:rPr sz="2400" spc="-10" dirty="0">
                <a:latin typeface="Liberation Sans Narrow"/>
                <a:cs typeface="Liberation Sans Narrow"/>
              </a:rPr>
              <a:t>offre  </a:t>
            </a:r>
            <a:r>
              <a:rPr sz="2400" spc="-5" dirty="0">
                <a:latin typeface="Liberation Sans Narrow"/>
                <a:cs typeface="Liberation Sans Narrow"/>
              </a:rPr>
              <a:t>des plages de temps libre afin de développer des contenus et des programmes  innovateurs et pertinents, taillés davantage </a:t>
            </a:r>
            <a:r>
              <a:rPr sz="2400" dirty="0">
                <a:latin typeface="Liberation Sans Narrow"/>
                <a:cs typeface="Liberation Sans Narrow"/>
              </a:rPr>
              <a:t>sur </a:t>
            </a:r>
            <a:r>
              <a:rPr sz="2400" spc="-5" dirty="0">
                <a:latin typeface="Liberation Sans Narrow"/>
                <a:cs typeface="Liberation Sans Narrow"/>
              </a:rPr>
              <a:t>mesure pour répondre aux besoins  des</a:t>
            </a:r>
            <a:r>
              <a:rPr sz="2400" spc="10" dirty="0">
                <a:latin typeface="Liberation Sans Narrow"/>
                <a:cs typeface="Liberation Sans Narrow"/>
              </a:rPr>
              <a:t> </a:t>
            </a:r>
            <a:r>
              <a:rPr sz="2400" spc="-5" dirty="0">
                <a:latin typeface="Liberation Sans Narrow"/>
                <a:cs typeface="Liberation Sans Narrow"/>
              </a:rPr>
              <a:t>élèves.</a:t>
            </a:r>
            <a:endParaRPr sz="2400">
              <a:latin typeface="Liberation Sans Narrow"/>
              <a:cs typeface="Liberation Sans Narrow"/>
            </a:endParaRPr>
          </a:p>
        </p:txBody>
      </p:sp>
      <p:sp>
        <p:nvSpPr>
          <p:cNvPr id="3" name="object 3"/>
          <p:cNvSpPr/>
          <p:nvPr/>
        </p:nvSpPr>
        <p:spPr>
          <a:xfrm>
            <a:off x="7895843" y="1155192"/>
            <a:ext cx="2468879" cy="11353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680719" y="1451864"/>
            <a:ext cx="3432175" cy="391160"/>
          </a:xfrm>
          <a:prstGeom prst="rect">
            <a:avLst/>
          </a:prstGeom>
        </p:spPr>
        <p:txBody>
          <a:bodyPr vert="horz" wrap="square" lIns="0" tIns="12700" rIns="0" bIns="0" rtlCol="0">
            <a:spAutoFit/>
          </a:bodyPr>
          <a:lstStyle/>
          <a:p>
            <a:pPr marL="12700">
              <a:lnSpc>
                <a:spcPct val="100000"/>
              </a:lnSpc>
              <a:spcBef>
                <a:spcPts val="100"/>
              </a:spcBef>
            </a:pPr>
            <a:r>
              <a:rPr spc="-5" dirty="0"/>
              <a:t>2.3- </a:t>
            </a:r>
            <a:r>
              <a:rPr dirty="0"/>
              <a:t>Leviers </a:t>
            </a:r>
            <a:r>
              <a:rPr spc="-5" dirty="0"/>
              <a:t>transférables</a:t>
            </a:r>
            <a:r>
              <a:rPr spc="-65" dirty="0"/>
              <a:t> </a:t>
            </a:r>
            <a:r>
              <a:rPr dirty="0"/>
              <a:t>(?)</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7489" y="2502154"/>
            <a:ext cx="851535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0000"/>
                </a:solidFill>
              </a:rPr>
              <a:t>Des </a:t>
            </a:r>
            <a:r>
              <a:rPr spc="-5" dirty="0">
                <a:solidFill>
                  <a:srgbClr val="FF0000"/>
                </a:solidFill>
              </a:rPr>
              <a:t>écoles spécialisées en sports, en </a:t>
            </a:r>
            <a:r>
              <a:rPr dirty="0">
                <a:solidFill>
                  <a:srgbClr val="FF0000"/>
                </a:solidFill>
              </a:rPr>
              <a:t>mathématiques </a:t>
            </a:r>
            <a:r>
              <a:rPr spc="-5" dirty="0">
                <a:solidFill>
                  <a:srgbClr val="FF0000"/>
                </a:solidFill>
              </a:rPr>
              <a:t>et en sciences</a:t>
            </a:r>
            <a:r>
              <a:rPr spc="90" dirty="0">
                <a:solidFill>
                  <a:srgbClr val="FF0000"/>
                </a:solidFill>
              </a:rPr>
              <a:t> </a:t>
            </a:r>
            <a:r>
              <a:rPr spc="-434" dirty="0">
                <a:solidFill>
                  <a:srgbClr val="FF0000"/>
                </a:solidFill>
                <a:latin typeface="Arial"/>
                <a:cs typeface="Arial"/>
              </a:rPr>
              <a:t>…</a:t>
            </a:r>
          </a:p>
        </p:txBody>
      </p:sp>
      <p:sp>
        <p:nvSpPr>
          <p:cNvPr id="3" name="object 3"/>
          <p:cNvSpPr/>
          <p:nvPr/>
        </p:nvSpPr>
        <p:spPr>
          <a:xfrm>
            <a:off x="6696456" y="6553200"/>
            <a:ext cx="1766316" cy="8046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74380" y="1155192"/>
            <a:ext cx="1990344" cy="13944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287256" y="6467855"/>
            <a:ext cx="1005840" cy="8900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636" cy="6705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9" name="object 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0" name="object 10"/>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1" name="object 11"/>
          <p:cNvSpPr/>
          <p:nvPr/>
        </p:nvSpPr>
        <p:spPr>
          <a:xfrm>
            <a:off x="9360407" y="429768"/>
            <a:ext cx="1008888" cy="67818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530351" y="464820"/>
            <a:ext cx="758952" cy="499872"/>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437489" y="2944114"/>
            <a:ext cx="9994900" cy="4273550"/>
          </a:xfrm>
          <a:prstGeom prst="rect">
            <a:avLst/>
          </a:prstGeom>
        </p:spPr>
        <p:txBody>
          <a:bodyPr vert="horz" wrap="square" lIns="0" tIns="12700" rIns="0" bIns="0" rtlCol="0">
            <a:spAutoFit/>
          </a:bodyPr>
          <a:lstStyle/>
          <a:p>
            <a:pPr marL="812800" indent="-341630">
              <a:lnSpc>
                <a:spcPct val="100000"/>
              </a:lnSpc>
              <a:spcBef>
                <a:spcPts val="100"/>
              </a:spcBef>
              <a:buFont typeface="Wingdings"/>
              <a:buChar char=""/>
              <a:tabLst>
                <a:tab pos="812800" algn="l"/>
              </a:tabLst>
            </a:pPr>
            <a:r>
              <a:rPr sz="2400" b="1" dirty="0">
                <a:solidFill>
                  <a:srgbClr val="FF0000"/>
                </a:solidFill>
                <a:latin typeface="Liberation Sans Narrow"/>
                <a:cs typeface="Liberation Sans Narrow"/>
              </a:rPr>
              <a:t>Diversifier le </a:t>
            </a:r>
            <a:r>
              <a:rPr sz="2400" b="1" spc="-5" dirty="0">
                <a:solidFill>
                  <a:srgbClr val="FF0000"/>
                </a:solidFill>
                <a:latin typeface="Liberation Sans Narrow"/>
                <a:cs typeface="Liberation Sans Narrow"/>
              </a:rPr>
              <a:t>paysage éducatif </a:t>
            </a:r>
            <a:r>
              <a:rPr sz="2400" b="1" spc="-434" dirty="0">
                <a:solidFill>
                  <a:srgbClr val="FF0000"/>
                </a:solidFill>
                <a:latin typeface="Arial"/>
                <a:cs typeface="Arial"/>
              </a:rPr>
              <a:t>… </a:t>
            </a:r>
            <a:r>
              <a:rPr sz="2400" b="1" spc="-229" dirty="0">
                <a:solidFill>
                  <a:srgbClr val="FF0000"/>
                </a:solidFill>
                <a:latin typeface="Arial"/>
                <a:cs typeface="Arial"/>
              </a:rPr>
              <a:t>S’épanouir </a:t>
            </a:r>
            <a:r>
              <a:rPr sz="2400" b="1" spc="-5" dirty="0">
                <a:solidFill>
                  <a:srgbClr val="FF0000"/>
                </a:solidFill>
                <a:latin typeface="Liberation Sans Narrow"/>
                <a:cs typeface="Liberation Sans Narrow"/>
              </a:rPr>
              <a:t>selon ses</a:t>
            </a:r>
            <a:r>
              <a:rPr sz="2400" b="1" spc="35" dirty="0">
                <a:solidFill>
                  <a:srgbClr val="FF0000"/>
                </a:solidFill>
                <a:latin typeface="Liberation Sans Narrow"/>
                <a:cs typeface="Liberation Sans Narrow"/>
              </a:rPr>
              <a:t> </a:t>
            </a:r>
            <a:r>
              <a:rPr sz="2400" b="1" spc="-5" dirty="0">
                <a:solidFill>
                  <a:srgbClr val="FF0000"/>
                </a:solidFill>
                <a:latin typeface="Liberation Sans Narrow"/>
                <a:cs typeface="Liberation Sans Narrow"/>
              </a:rPr>
              <a:t>aspirations.</a:t>
            </a:r>
            <a:endParaRPr sz="2400">
              <a:latin typeface="Liberation Sans Narrow"/>
              <a:cs typeface="Liberation Sans Narrow"/>
            </a:endParaRPr>
          </a:p>
          <a:p>
            <a:pPr>
              <a:lnSpc>
                <a:spcPct val="100000"/>
              </a:lnSpc>
              <a:spcBef>
                <a:spcPts val="30"/>
              </a:spcBef>
            </a:pPr>
            <a:endParaRPr sz="2100">
              <a:latin typeface="Times New Roman"/>
              <a:cs typeface="Times New Roman"/>
            </a:endParaRPr>
          </a:p>
          <a:p>
            <a:pPr marL="12700">
              <a:lnSpc>
                <a:spcPts val="2875"/>
              </a:lnSpc>
            </a:pPr>
            <a:r>
              <a:rPr sz="2400" spc="-5" dirty="0">
                <a:latin typeface="Liberation Sans Narrow"/>
                <a:cs typeface="Liberation Sans Narrow"/>
              </a:rPr>
              <a:t>Des</a:t>
            </a:r>
            <a:r>
              <a:rPr sz="2400" spc="150" dirty="0">
                <a:latin typeface="Liberation Sans Narrow"/>
                <a:cs typeface="Liberation Sans Narrow"/>
              </a:rPr>
              <a:t> </a:t>
            </a:r>
            <a:r>
              <a:rPr sz="2400" spc="-5" dirty="0">
                <a:latin typeface="Liberation Sans Narrow"/>
                <a:cs typeface="Liberation Sans Narrow"/>
              </a:rPr>
              <a:t>écoles</a:t>
            </a:r>
            <a:r>
              <a:rPr sz="2400" spc="145" dirty="0">
                <a:latin typeface="Liberation Sans Narrow"/>
                <a:cs typeface="Liberation Sans Narrow"/>
              </a:rPr>
              <a:t> </a:t>
            </a:r>
            <a:r>
              <a:rPr sz="2400" spc="-5" dirty="0">
                <a:latin typeface="Liberation Sans Narrow"/>
                <a:cs typeface="Liberation Sans Narrow"/>
              </a:rPr>
              <a:t>spécialisées</a:t>
            </a:r>
            <a:r>
              <a:rPr sz="2400" spc="145" dirty="0">
                <a:latin typeface="Liberation Sans Narrow"/>
                <a:cs typeface="Liberation Sans Narrow"/>
              </a:rPr>
              <a:t> </a:t>
            </a:r>
            <a:r>
              <a:rPr sz="2400" dirty="0">
                <a:latin typeface="Liberation Sans Narrow"/>
                <a:cs typeface="Liberation Sans Narrow"/>
              </a:rPr>
              <a:t>en</a:t>
            </a:r>
            <a:r>
              <a:rPr sz="2400" spc="140" dirty="0">
                <a:latin typeface="Liberation Sans Narrow"/>
                <a:cs typeface="Liberation Sans Narrow"/>
              </a:rPr>
              <a:t> </a:t>
            </a:r>
            <a:r>
              <a:rPr sz="2400" spc="-5" dirty="0">
                <a:latin typeface="Liberation Sans Narrow"/>
                <a:cs typeface="Liberation Sans Narrow"/>
              </a:rPr>
              <a:t>sports,</a:t>
            </a:r>
            <a:r>
              <a:rPr sz="2400" spc="150" dirty="0">
                <a:latin typeface="Liberation Sans Narrow"/>
                <a:cs typeface="Liberation Sans Narrow"/>
              </a:rPr>
              <a:t> </a:t>
            </a:r>
            <a:r>
              <a:rPr sz="2400" spc="-5" dirty="0">
                <a:latin typeface="Liberation Sans Narrow"/>
                <a:cs typeface="Liberation Sans Narrow"/>
              </a:rPr>
              <a:t>en</a:t>
            </a:r>
            <a:r>
              <a:rPr sz="2400" spc="145" dirty="0">
                <a:latin typeface="Liberation Sans Narrow"/>
                <a:cs typeface="Liberation Sans Narrow"/>
              </a:rPr>
              <a:t> </a:t>
            </a:r>
            <a:r>
              <a:rPr sz="2400" spc="-5" dirty="0">
                <a:latin typeface="Liberation Sans Narrow"/>
                <a:cs typeface="Liberation Sans Narrow"/>
              </a:rPr>
              <a:t>mathématiques</a:t>
            </a:r>
            <a:r>
              <a:rPr sz="2400" spc="150" dirty="0">
                <a:latin typeface="Liberation Sans Narrow"/>
                <a:cs typeface="Liberation Sans Narrow"/>
              </a:rPr>
              <a:t> </a:t>
            </a:r>
            <a:r>
              <a:rPr sz="2400" spc="-5" dirty="0">
                <a:latin typeface="Liberation Sans Narrow"/>
                <a:cs typeface="Liberation Sans Narrow"/>
              </a:rPr>
              <a:t>et</a:t>
            </a:r>
            <a:r>
              <a:rPr sz="2400" spc="145" dirty="0">
                <a:latin typeface="Liberation Sans Narrow"/>
                <a:cs typeface="Liberation Sans Narrow"/>
              </a:rPr>
              <a:t> </a:t>
            </a:r>
            <a:r>
              <a:rPr sz="2400" spc="-5" dirty="0">
                <a:latin typeface="Liberation Sans Narrow"/>
                <a:cs typeface="Liberation Sans Narrow"/>
              </a:rPr>
              <a:t>en</a:t>
            </a:r>
            <a:r>
              <a:rPr sz="2400" spc="145" dirty="0">
                <a:latin typeface="Liberation Sans Narrow"/>
                <a:cs typeface="Liberation Sans Narrow"/>
              </a:rPr>
              <a:t> </a:t>
            </a:r>
            <a:r>
              <a:rPr sz="2400" spc="-5" dirty="0">
                <a:latin typeface="Liberation Sans Narrow"/>
                <a:cs typeface="Liberation Sans Narrow"/>
              </a:rPr>
              <a:t>sciences,</a:t>
            </a:r>
            <a:r>
              <a:rPr sz="2400" spc="150" dirty="0">
                <a:latin typeface="Liberation Sans Narrow"/>
                <a:cs typeface="Liberation Sans Narrow"/>
              </a:rPr>
              <a:t> </a:t>
            </a:r>
            <a:r>
              <a:rPr sz="2400" spc="-5" dirty="0">
                <a:latin typeface="Liberation Sans Narrow"/>
                <a:cs typeface="Liberation Sans Narrow"/>
              </a:rPr>
              <a:t>en</a:t>
            </a:r>
            <a:r>
              <a:rPr sz="2400" spc="140" dirty="0">
                <a:latin typeface="Liberation Sans Narrow"/>
                <a:cs typeface="Liberation Sans Narrow"/>
              </a:rPr>
              <a:t> </a:t>
            </a:r>
            <a:r>
              <a:rPr sz="2400" spc="-5" dirty="0">
                <a:latin typeface="Liberation Sans Narrow"/>
                <a:cs typeface="Liberation Sans Narrow"/>
              </a:rPr>
              <a:t>technologie,</a:t>
            </a:r>
            <a:r>
              <a:rPr sz="2400" spc="155" dirty="0">
                <a:latin typeface="Liberation Sans Narrow"/>
                <a:cs typeface="Liberation Sans Narrow"/>
              </a:rPr>
              <a:t> </a:t>
            </a:r>
            <a:r>
              <a:rPr sz="2400" spc="-5" dirty="0">
                <a:latin typeface="Liberation Sans Narrow"/>
                <a:cs typeface="Liberation Sans Narrow"/>
              </a:rPr>
              <a:t>et</a:t>
            </a:r>
            <a:endParaRPr sz="2400">
              <a:latin typeface="Liberation Sans Narrow"/>
              <a:cs typeface="Liberation Sans Narrow"/>
            </a:endParaRPr>
          </a:p>
          <a:p>
            <a:pPr marL="12700">
              <a:lnSpc>
                <a:spcPts val="2875"/>
              </a:lnSpc>
            </a:pPr>
            <a:r>
              <a:rPr sz="2400" spc="-5" dirty="0">
                <a:latin typeface="Liberation Sans Narrow"/>
                <a:cs typeface="Liberation Sans Narrow"/>
              </a:rPr>
              <a:t>en arts ont été</a:t>
            </a:r>
            <a:r>
              <a:rPr sz="2400" spc="50" dirty="0">
                <a:latin typeface="Liberation Sans Narrow"/>
                <a:cs typeface="Liberation Sans Narrow"/>
              </a:rPr>
              <a:t> </a:t>
            </a:r>
            <a:r>
              <a:rPr sz="2400" spc="-5" dirty="0">
                <a:latin typeface="Liberation Sans Narrow"/>
                <a:cs typeface="Liberation Sans Narrow"/>
              </a:rPr>
              <a:t>établies.</a:t>
            </a:r>
            <a:endParaRPr sz="2400">
              <a:latin typeface="Liberation Sans Narrow"/>
              <a:cs typeface="Liberation Sans Narrow"/>
            </a:endParaRPr>
          </a:p>
          <a:p>
            <a:pPr marL="12700" marR="5080" algn="just">
              <a:lnSpc>
                <a:spcPct val="100000"/>
              </a:lnSpc>
              <a:spcBef>
                <a:spcPts val="2245"/>
              </a:spcBef>
            </a:pPr>
            <a:r>
              <a:rPr sz="2400" spc="-15" dirty="0">
                <a:latin typeface="Liberation Sans Narrow"/>
                <a:cs typeface="Liberation Sans Narrow"/>
              </a:rPr>
              <a:t>Trois </a:t>
            </a:r>
            <a:r>
              <a:rPr sz="2400" spc="-5" dirty="0">
                <a:latin typeface="Liberation Sans Narrow"/>
                <a:cs typeface="Liberation Sans Narrow"/>
              </a:rPr>
              <a:t>écoles secondaires financées </a:t>
            </a:r>
            <a:r>
              <a:rPr sz="2400" dirty="0">
                <a:latin typeface="Liberation Sans Narrow"/>
                <a:cs typeface="Liberation Sans Narrow"/>
              </a:rPr>
              <a:t>par </a:t>
            </a:r>
            <a:r>
              <a:rPr sz="2400" spc="-5" dirty="0">
                <a:latin typeface="Liberation Sans Narrow"/>
                <a:cs typeface="Liberation Sans Narrow"/>
              </a:rPr>
              <a:t>des fonds privés et </a:t>
            </a:r>
            <a:r>
              <a:rPr sz="2400" spc="-10" dirty="0">
                <a:latin typeface="Liberation Sans Narrow"/>
                <a:cs typeface="Liberation Sans Narrow"/>
              </a:rPr>
              <a:t>offrant </a:t>
            </a:r>
            <a:r>
              <a:rPr sz="2400" spc="-5" dirty="0">
                <a:latin typeface="Liberation Sans Narrow"/>
                <a:cs typeface="Liberation Sans Narrow"/>
              </a:rPr>
              <a:t>divers curriculums </a:t>
            </a:r>
            <a:r>
              <a:rPr sz="2400" spc="5" dirty="0">
                <a:latin typeface="Liberation Sans Narrow"/>
                <a:cs typeface="Liberation Sans Narrow"/>
              </a:rPr>
              <a:t>et  </a:t>
            </a:r>
            <a:r>
              <a:rPr sz="2400" spc="-5" dirty="0">
                <a:latin typeface="Liberation Sans Narrow"/>
                <a:cs typeface="Liberation Sans Narrow"/>
              </a:rPr>
              <a:t>qualifications (p. ex., le baccalauréat international) ont aussi été mises sur pied afin  </a:t>
            </a:r>
            <a:r>
              <a:rPr sz="2400" spc="-10" dirty="0">
                <a:latin typeface="Liberation Sans Narrow"/>
                <a:cs typeface="Liberation Sans Narrow"/>
              </a:rPr>
              <a:t>d'offrir </a:t>
            </a:r>
            <a:r>
              <a:rPr sz="2400" spc="-5" dirty="0">
                <a:latin typeface="Liberation Sans Narrow"/>
                <a:cs typeface="Liberation Sans Narrow"/>
              </a:rPr>
              <a:t>une plus grande diversité dans </a:t>
            </a:r>
            <a:r>
              <a:rPr sz="2400" dirty="0">
                <a:latin typeface="Liberation Sans Narrow"/>
                <a:cs typeface="Liberation Sans Narrow"/>
              </a:rPr>
              <a:t>le </a:t>
            </a:r>
            <a:r>
              <a:rPr sz="2400" spc="-5" dirty="0">
                <a:latin typeface="Liberation Sans Narrow"/>
                <a:cs typeface="Liberation Sans Narrow"/>
              </a:rPr>
              <a:t>paysage éducatif et </a:t>
            </a:r>
            <a:r>
              <a:rPr sz="2400" dirty="0">
                <a:latin typeface="Liberation Sans Narrow"/>
                <a:cs typeface="Liberation Sans Narrow"/>
              </a:rPr>
              <a:t>un </a:t>
            </a:r>
            <a:r>
              <a:rPr sz="2400" spc="-5" dirty="0">
                <a:latin typeface="Liberation Sans Narrow"/>
                <a:cs typeface="Liberation Sans Narrow"/>
              </a:rPr>
              <a:t>plus grand choix </a:t>
            </a:r>
            <a:r>
              <a:rPr sz="2400" spc="5" dirty="0">
                <a:latin typeface="Liberation Sans Narrow"/>
                <a:cs typeface="Liberation Sans Narrow"/>
              </a:rPr>
              <a:t>aux  </a:t>
            </a:r>
            <a:r>
              <a:rPr sz="2400" spc="-10" dirty="0">
                <a:latin typeface="Liberation Sans Narrow"/>
                <a:cs typeface="Liberation Sans Narrow"/>
              </a:rPr>
              <a:t>élèves.</a:t>
            </a:r>
            <a:endParaRPr sz="2400">
              <a:latin typeface="Liberation Sans Narrow"/>
              <a:cs typeface="Liberation Sans Narrow"/>
            </a:endParaRPr>
          </a:p>
          <a:p>
            <a:pPr>
              <a:lnSpc>
                <a:spcPct val="100000"/>
              </a:lnSpc>
            </a:pPr>
            <a:endParaRPr sz="2700">
              <a:latin typeface="Times New Roman"/>
              <a:cs typeface="Times New Roman"/>
            </a:endParaRPr>
          </a:p>
          <a:p>
            <a:pPr>
              <a:lnSpc>
                <a:spcPct val="100000"/>
              </a:lnSpc>
              <a:spcBef>
                <a:spcPts val="40"/>
              </a:spcBef>
            </a:pPr>
            <a:endParaRPr sz="2450">
              <a:latin typeface="Times New Roman"/>
              <a:cs typeface="Times New Roman"/>
            </a:endParaRPr>
          </a:p>
          <a:p>
            <a:pPr marL="446405">
              <a:lnSpc>
                <a:spcPct val="100000"/>
              </a:lnSpc>
              <a:spcBef>
                <a:spcPts val="5"/>
              </a:spcBef>
            </a:pPr>
            <a:r>
              <a:rPr sz="2200" b="1" spc="-180" dirty="0">
                <a:latin typeface="Trebuchet MS"/>
                <a:cs typeface="Trebuchet MS"/>
              </a:rPr>
              <a:t>22</a:t>
            </a:r>
            <a:endParaRPr sz="22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4169" y="1423543"/>
            <a:ext cx="9776460" cy="885190"/>
          </a:xfrm>
          <a:prstGeom prst="rect">
            <a:avLst/>
          </a:prstGeom>
        </p:spPr>
        <p:txBody>
          <a:bodyPr vert="horz" wrap="square" lIns="0" tIns="76200" rIns="0" bIns="0" rtlCol="0">
            <a:spAutoFit/>
          </a:bodyPr>
          <a:lstStyle/>
          <a:p>
            <a:pPr marL="12700">
              <a:lnSpc>
                <a:spcPct val="100000"/>
              </a:lnSpc>
              <a:spcBef>
                <a:spcPts val="600"/>
              </a:spcBef>
            </a:pPr>
            <a:r>
              <a:rPr dirty="0">
                <a:solidFill>
                  <a:srgbClr val="FF0000"/>
                </a:solidFill>
              </a:rPr>
              <a:t>0,5 % </a:t>
            </a:r>
            <a:r>
              <a:rPr spc="-204" dirty="0">
                <a:solidFill>
                  <a:srgbClr val="FF0000"/>
                </a:solidFill>
                <a:latin typeface="Arial"/>
                <a:cs typeface="Arial"/>
              </a:rPr>
              <a:t>d’élèves, </a:t>
            </a:r>
            <a:r>
              <a:rPr spc="-5" dirty="0">
                <a:solidFill>
                  <a:srgbClr val="FF0000"/>
                </a:solidFill>
              </a:rPr>
              <a:t>ce </a:t>
            </a:r>
            <a:r>
              <a:rPr spc="-204" dirty="0">
                <a:solidFill>
                  <a:srgbClr val="FF0000"/>
                </a:solidFill>
                <a:latin typeface="Arial"/>
                <a:cs typeface="Arial"/>
              </a:rPr>
              <a:t>n’est </a:t>
            </a:r>
            <a:r>
              <a:rPr spc="-5" dirty="0">
                <a:solidFill>
                  <a:srgbClr val="FF0000"/>
                </a:solidFill>
              </a:rPr>
              <a:t>pas </a:t>
            </a:r>
            <a:r>
              <a:rPr dirty="0">
                <a:solidFill>
                  <a:srgbClr val="FF0000"/>
                </a:solidFill>
              </a:rPr>
              <a:t>rien </a:t>
            </a:r>
            <a:r>
              <a:rPr spc="-5" dirty="0">
                <a:solidFill>
                  <a:srgbClr val="FF0000"/>
                </a:solidFill>
              </a:rPr>
              <a:t>pour une </a:t>
            </a:r>
            <a:r>
              <a:rPr dirty="0">
                <a:solidFill>
                  <a:srgbClr val="FF0000"/>
                </a:solidFill>
              </a:rPr>
              <a:t>Nation </a:t>
            </a:r>
            <a:r>
              <a:rPr spc="-5" dirty="0">
                <a:solidFill>
                  <a:srgbClr val="FF0000"/>
                </a:solidFill>
              </a:rPr>
              <a:t>et son </a:t>
            </a:r>
            <a:r>
              <a:rPr dirty="0">
                <a:solidFill>
                  <a:srgbClr val="FF0000"/>
                </a:solidFill>
              </a:rPr>
              <a:t>État</a:t>
            </a:r>
            <a:r>
              <a:rPr spc="225" dirty="0">
                <a:solidFill>
                  <a:srgbClr val="FF0000"/>
                </a:solidFill>
              </a:rPr>
              <a:t> </a:t>
            </a:r>
            <a:r>
              <a:rPr spc="-434" dirty="0">
                <a:solidFill>
                  <a:srgbClr val="FF0000"/>
                </a:solidFill>
                <a:latin typeface="Arial"/>
                <a:cs typeface="Arial"/>
              </a:rPr>
              <a:t>…</a:t>
            </a:r>
          </a:p>
          <a:p>
            <a:pPr marL="12700">
              <a:lnSpc>
                <a:spcPct val="100000"/>
              </a:lnSpc>
              <a:spcBef>
                <a:spcPts val="505"/>
              </a:spcBef>
            </a:pPr>
            <a:r>
              <a:rPr b="0" dirty="0">
                <a:solidFill>
                  <a:srgbClr val="000000"/>
                </a:solidFill>
                <a:latin typeface="Liberation Sans Narrow"/>
                <a:cs typeface="Liberation Sans Narrow"/>
              </a:rPr>
              <a:t>Dans</a:t>
            </a:r>
            <a:r>
              <a:rPr b="0" spc="145" dirty="0">
                <a:solidFill>
                  <a:srgbClr val="000000"/>
                </a:solidFill>
                <a:latin typeface="Liberation Sans Narrow"/>
                <a:cs typeface="Liberation Sans Narrow"/>
              </a:rPr>
              <a:t> </a:t>
            </a:r>
            <a:r>
              <a:rPr b="0" dirty="0">
                <a:solidFill>
                  <a:srgbClr val="000000"/>
                </a:solidFill>
                <a:latin typeface="Liberation Sans Narrow"/>
                <a:cs typeface="Liberation Sans Narrow"/>
              </a:rPr>
              <a:t>le</a:t>
            </a:r>
            <a:r>
              <a:rPr b="0" spc="15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but</a:t>
            </a:r>
            <a:r>
              <a:rPr b="0" spc="155" dirty="0">
                <a:solidFill>
                  <a:srgbClr val="000000"/>
                </a:solidFill>
                <a:latin typeface="Liberation Sans Narrow"/>
                <a:cs typeface="Liberation Sans Narrow"/>
              </a:rPr>
              <a:t> </a:t>
            </a:r>
            <a:r>
              <a:rPr b="0" dirty="0">
                <a:solidFill>
                  <a:srgbClr val="000000"/>
                </a:solidFill>
                <a:latin typeface="Liberation Sans Narrow"/>
                <a:cs typeface="Liberation Sans Narrow"/>
              </a:rPr>
              <a:t>de</a:t>
            </a:r>
            <a:r>
              <a:rPr b="0" spc="15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répondre</a:t>
            </a:r>
            <a:r>
              <a:rPr b="0" spc="155" dirty="0">
                <a:solidFill>
                  <a:srgbClr val="000000"/>
                </a:solidFill>
                <a:latin typeface="Liberation Sans Narrow"/>
                <a:cs typeface="Liberation Sans Narrow"/>
              </a:rPr>
              <a:t> </a:t>
            </a:r>
            <a:r>
              <a:rPr b="0" dirty="0">
                <a:solidFill>
                  <a:srgbClr val="000000"/>
                </a:solidFill>
                <a:latin typeface="Liberation Sans Narrow"/>
                <a:cs typeface="Liberation Sans Narrow"/>
              </a:rPr>
              <a:t>aux</a:t>
            </a:r>
            <a:r>
              <a:rPr b="0" spc="14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besoins</a:t>
            </a:r>
            <a:r>
              <a:rPr b="0" spc="16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d'une</a:t>
            </a:r>
            <a:r>
              <a:rPr b="0" spc="15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très</a:t>
            </a:r>
            <a:r>
              <a:rPr b="0" spc="15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petite</a:t>
            </a:r>
            <a:r>
              <a:rPr b="0" spc="15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proportion</a:t>
            </a:r>
            <a:r>
              <a:rPr b="0" spc="16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d'élèves</a:t>
            </a:r>
            <a:r>
              <a:rPr b="0" spc="155" dirty="0">
                <a:solidFill>
                  <a:srgbClr val="000000"/>
                </a:solidFill>
                <a:latin typeface="Liberation Sans Narrow"/>
                <a:cs typeface="Liberation Sans Narrow"/>
              </a:rPr>
              <a:t> </a:t>
            </a:r>
            <a:r>
              <a:rPr b="0" dirty="0">
                <a:solidFill>
                  <a:srgbClr val="000000"/>
                </a:solidFill>
                <a:latin typeface="Liberation Sans Narrow"/>
                <a:cs typeface="Liberation Sans Narrow"/>
              </a:rPr>
              <a:t>(environ</a:t>
            </a:r>
            <a:r>
              <a:rPr b="0" spc="160"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0,5</a:t>
            </a:r>
          </a:p>
        </p:txBody>
      </p:sp>
      <p:sp>
        <p:nvSpPr>
          <p:cNvPr id="3" name="object 3"/>
          <p:cNvSpPr txBox="1"/>
          <p:nvPr/>
        </p:nvSpPr>
        <p:spPr>
          <a:xfrm>
            <a:off x="544169" y="2216393"/>
            <a:ext cx="9777095" cy="1617980"/>
          </a:xfrm>
          <a:prstGeom prst="rect">
            <a:avLst/>
          </a:prstGeom>
        </p:spPr>
        <p:txBody>
          <a:bodyPr vert="horz" wrap="square" lIns="0" tIns="12065" rIns="0" bIns="0" rtlCol="0">
            <a:spAutoFit/>
          </a:bodyPr>
          <a:lstStyle/>
          <a:p>
            <a:pPr marL="12700" marR="5080">
              <a:lnSpc>
                <a:spcPct val="117900"/>
              </a:lnSpc>
              <a:spcBef>
                <a:spcPts val="95"/>
              </a:spcBef>
            </a:pPr>
            <a:r>
              <a:rPr sz="2400" dirty="0">
                <a:latin typeface="Liberation Sans Narrow"/>
                <a:cs typeface="Liberation Sans Narrow"/>
              </a:rPr>
              <a:t>% </a:t>
            </a:r>
            <a:r>
              <a:rPr sz="2400" spc="-5" dirty="0">
                <a:latin typeface="Liberation Sans Narrow"/>
                <a:cs typeface="Liberation Sans Narrow"/>
              </a:rPr>
              <a:t>de chaque cohorte) qui ne sont pas en mesure </a:t>
            </a:r>
            <a:r>
              <a:rPr sz="2400" spc="-10" dirty="0">
                <a:latin typeface="Liberation Sans Narrow"/>
                <a:cs typeface="Liberation Sans Narrow"/>
              </a:rPr>
              <a:t>d'accéder </a:t>
            </a:r>
            <a:r>
              <a:rPr sz="2400" spc="-5" dirty="0">
                <a:latin typeface="Liberation Sans Narrow"/>
                <a:cs typeface="Liberation Sans Narrow"/>
              </a:rPr>
              <a:t>aux études secondaires  régulières,</a:t>
            </a:r>
            <a:r>
              <a:rPr sz="2400" spc="180" dirty="0">
                <a:latin typeface="Liberation Sans Narrow"/>
                <a:cs typeface="Liberation Sans Narrow"/>
              </a:rPr>
              <a:t> </a:t>
            </a:r>
            <a:r>
              <a:rPr sz="2400" spc="-5" dirty="0">
                <a:latin typeface="Liberation Sans Narrow"/>
                <a:cs typeface="Liberation Sans Narrow"/>
              </a:rPr>
              <a:t>le</a:t>
            </a:r>
            <a:r>
              <a:rPr sz="2400" spc="185" dirty="0">
                <a:latin typeface="Liberation Sans Narrow"/>
                <a:cs typeface="Liberation Sans Narrow"/>
              </a:rPr>
              <a:t> </a:t>
            </a:r>
            <a:r>
              <a:rPr sz="2400" spc="-5" dirty="0">
                <a:latin typeface="Liberation Sans Narrow"/>
                <a:cs typeface="Liberation Sans Narrow"/>
              </a:rPr>
              <a:t>ministère</a:t>
            </a:r>
            <a:r>
              <a:rPr sz="2400" spc="185" dirty="0">
                <a:latin typeface="Liberation Sans Narrow"/>
                <a:cs typeface="Liberation Sans Narrow"/>
              </a:rPr>
              <a:t> </a:t>
            </a:r>
            <a:r>
              <a:rPr sz="2400" dirty="0">
                <a:latin typeface="Liberation Sans Narrow"/>
                <a:cs typeface="Liberation Sans Narrow"/>
              </a:rPr>
              <a:t>de</a:t>
            </a:r>
            <a:r>
              <a:rPr sz="2400" spc="170" dirty="0">
                <a:latin typeface="Liberation Sans Narrow"/>
                <a:cs typeface="Liberation Sans Narrow"/>
              </a:rPr>
              <a:t> </a:t>
            </a:r>
            <a:r>
              <a:rPr sz="2400" spc="-5" dirty="0">
                <a:latin typeface="Liberation Sans Narrow"/>
                <a:cs typeface="Liberation Sans Narrow"/>
              </a:rPr>
              <a:t>l'Éducation</a:t>
            </a:r>
            <a:r>
              <a:rPr sz="2400" spc="185" dirty="0">
                <a:latin typeface="Liberation Sans Narrow"/>
                <a:cs typeface="Liberation Sans Narrow"/>
              </a:rPr>
              <a:t> </a:t>
            </a:r>
            <a:r>
              <a:rPr sz="2400" dirty="0">
                <a:latin typeface="Liberation Sans Narrow"/>
                <a:cs typeface="Liberation Sans Narrow"/>
              </a:rPr>
              <a:t>a</a:t>
            </a:r>
            <a:r>
              <a:rPr sz="2400" spc="185" dirty="0">
                <a:latin typeface="Liberation Sans Narrow"/>
                <a:cs typeface="Liberation Sans Narrow"/>
              </a:rPr>
              <a:t> </a:t>
            </a:r>
            <a:r>
              <a:rPr sz="2400" spc="-5" dirty="0">
                <a:latin typeface="Liberation Sans Narrow"/>
                <a:cs typeface="Liberation Sans Narrow"/>
              </a:rPr>
              <a:t>établi,</a:t>
            </a:r>
            <a:r>
              <a:rPr sz="2400" spc="180" dirty="0">
                <a:latin typeface="Liberation Sans Narrow"/>
                <a:cs typeface="Liberation Sans Narrow"/>
              </a:rPr>
              <a:t> </a:t>
            </a:r>
            <a:r>
              <a:rPr sz="2400" dirty="0">
                <a:latin typeface="Liberation Sans Narrow"/>
                <a:cs typeface="Liberation Sans Narrow"/>
              </a:rPr>
              <a:t>en</a:t>
            </a:r>
            <a:r>
              <a:rPr sz="2400" spc="170" dirty="0">
                <a:latin typeface="Liberation Sans Narrow"/>
                <a:cs typeface="Liberation Sans Narrow"/>
              </a:rPr>
              <a:t> </a:t>
            </a:r>
            <a:r>
              <a:rPr sz="2400" dirty="0">
                <a:latin typeface="Liberation Sans Narrow"/>
                <a:cs typeface="Liberation Sans Narrow"/>
              </a:rPr>
              <a:t>2007,</a:t>
            </a:r>
            <a:r>
              <a:rPr sz="2400" spc="180" dirty="0">
                <a:latin typeface="Liberation Sans Narrow"/>
                <a:cs typeface="Liberation Sans Narrow"/>
              </a:rPr>
              <a:t> </a:t>
            </a:r>
            <a:r>
              <a:rPr sz="2400" spc="-5" dirty="0">
                <a:latin typeface="Liberation Sans Narrow"/>
                <a:cs typeface="Liberation Sans Narrow"/>
              </a:rPr>
              <a:t>les</a:t>
            </a:r>
            <a:r>
              <a:rPr sz="2400" spc="180" dirty="0">
                <a:latin typeface="Liberation Sans Narrow"/>
                <a:cs typeface="Liberation Sans Narrow"/>
              </a:rPr>
              <a:t> </a:t>
            </a:r>
            <a:r>
              <a:rPr sz="2400" spc="-5" dirty="0">
                <a:latin typeface="Liberation Sans Narrow"/>
                <a:cs typeface="Liberation Sans Narrow"/>
              </a:rPr>
              <a:t>écoles</a:t>
            </a:r>
            <a:r>
              <a:rPr sz="2400" spc="195" dirty="0">
                <a:latin typeface="Liberation Sans Narrow"/>
                <a:cs typeface="Liberation Sans Narrow"/>
              </a:rPr>
              <a:t> </a:t>
            </a:r>
            <a:r>
              <a:rPr sz="2400" b="1" spc="-5" dirty="0">
                <a:latin typeface="Liberation Sans Narrow"/>
                <a:cs typeface="Liberation Sans Narrow"/>
              </a:rPr>
              <a:t>Northlight</a:t>
            </a:r>
            <a:r>
              <a:rPr sz="2400" b="1" spc="185" dirty="0">
                <a:latin typeface="Liberation Sans Narrow"/>
                <a:cs typeface="Liberation Sans Narrow"/>
              </a:rPr>
              <a:t> </a:t>
            </a:r>
            <a:r>
              <a:rPr sz="2400" b="1" spc="-10" dirty="0">
                <a:latin typeface="Liberation Sans Narrow"/>
                <a:cs typeface="Liberation Sans Narrow"/>
              </a:rPr>
              <a:t>School</a:t>
            </a:r>
            <a:endParaRPr sz="2400">
              <a:latin typeface="Liberation Sans Narrow"/>
              <a:cs typeface="Liberation Sans Narrow"/>
            </a:endParaRPr>
          </a:p>
          <a:p>
            <a:pPr marL="12700" marR="6350">
              <a:lnSpc>
                <a:spcPts val="2870"/>
              </a:lnSpc>
              <a:spcBef>
                <a:spcPts val="105"/>
              </a:spcBef>
              <a:tabLst>
                <a:tab pos="481965" algn="l"/>
                <a:tab pos="951230" algn="l"/>
                <a:tab pos="1771014" algn="l"/>
                <a:tab pos="3405504" algn="l"/>
                <a:tab pos="5525770" algn="l"/>
                <a:tab pos="6121400" algn="l"/>
                <a:tab pos="6589395" algn="l"/>
                <a:tab pos="7490459" algn="l"/>
                <a:tab pos="7957820" algn="l"/>
                <a:tab pos="9304020" algn="l"/>
              </a:tabLst>
            </a:pPr>
            <a:r>
              <a:rPr sz="2400" spc="-5" dirty="0">
                <a:latin typeface="Liberation Sans Narrow"/>
                <a:cs typeface="Liberation Sans Narrow"/>
              </a:rPr>
              <a:t>et</a:t>
            </a:r>
            <a:r>
              <a:rPr sz="2400" dirty="0">
                <a:latin typeface="Liberation Sans Narrow"/>
                <a:cs typeface="Liberation Sans Narrow"/>
              </a:rPr>
              <a:t>,	</a:t>
            </a:r>
            <a:r>
              <a:rPr sz="2400" spc="-5" dirty="0">
                <a:latin typeface="Liberation Sans Narrow"/>
                <a:cs typeface="Liberation Sans Narrow"/>
              </a:rPr>
              <a:t>e</a:t>
            </a:r>
            <a:r>
              <a:rPr sz="2400" dirty="0">
                <a:latin typeface="Liberation Sans Narrow"/>
                <a:cs typeface="Liberation Sans Narrow"/>
              </a:rPr>
              <a:t>n	</a:t>
            </a:r>
            <a:r>
              <a:rPr sz="2400" spc="5" dirty="0">
                <a:latin typeface="Liberation Sans Narrow"/>
                <a:cs typeface="Liberation Sans Narrow"/>
              </a:rPr>
              <a:t>2</a:t>
            </a:r>
            <a:r>
              <a:rPr sz="2400" spc="-5" dirty="0">
                <a:latin typeface="Liberation Sans Narrow"/>
                <a:cs typeface="Liberation Sans Narrow"/>
              </a:rPr>
              <a:t>0</a:t>
            </a:r>
            <a:r>
              <a:rPr sz="2400" dirty="0">
                <a:latin typeface="Liberation Sans Narrow"/>
                <a:cs typeface="Liberation Sans Narrow"/>
              </a:rPr>
              <a:t>0</a:t>
            </a:r>
            <a:r>
              <a:rPr sz="2400" spc="10" dirty="0">
                <a:latin typeface="Liberation Sans Narrow"/>
                <a:cs typeface="Liberation Sans Narrow"/>
              </a:rPr>
              <a:t>9</a:t>
            </a:r>
            <a:r>
              <a:rPr sz="2400" dirty="0">
                <a:latin typeface="Liberation Sans Narrow"/>
                <a:cs typeface="Liberation Sans Narrow"/>
              </a:rPr>
              <a:t>,	</a:t>
            </a:r>
            <a:r>
              <a:rPr sz="2400" b="1" dirty="0">
                <a:latin typeface="Liberation Sans Narrow"/>
                <a:cs typeface="Liberation Sans Narrow"/>
              </a:rPr>
              <a:t>Assumpt</a:t>
            </a:r>
            <a:r>
              <a:rPr sz="2400" b="1" spc="5" dirty="0">
                <a:latin typeface="Liberation Sans Narrow"/>
                <a:cs typeface="Liberation Sans Narrow"/>
              </a:rPr>
              <a:t>i</a:t>
            </a:r>
            <a:r>
              <a:rPr sz="2400" b="1" spc="-15" dirty="0">
                <a:latin typeface="Liberation Sans Narrow"/>
                <a:cs typeface="Liberation Sans Narrow"/>
              </a:rPr>
              <a:t>o</a:t>
            </a:r>
            <a:r>
              <a:rPr sz="2400" b="1" dirty="0">
                <a:latin typeface="Liberation Sans Narrow"/>
                <a:cs typeface="Liberation Sans Narrow"/>
              </a:rPr>
              <a:t>n	P</a:t>
            </a:r>
            <a:r>
              <a:rPr sz="2400" b="1" spc="-10" dirty="0">
                <a:latin typeface="Liberation Sans Narrow"/>
                <a:cs typeface="Liberation Sans Narrow"/>
              </a:rPr>
              <a:t>a</a:t>
            </a:r>
            <a:r>
              <a:rPr sz="2400" b="1" dirty="0">
                <a:latin typeface="Liberation Sans Narrow"/>
                <a:cs typeface="Liberation Sans Narrow"/>
              </a:rPr>
              <a:t>thw</a:t>
            </a:r>
            <a:r>
              <a:rPr sz="2400" b="1" spc="-5" dirty="0">
                <a:latin typeface="Liberation Sans Narrow"/>
                <a:cs typeface="Liberation Sans Narrow"/>
              </a:rPr>
              <a:t>ay</a:t>
            </a:r>
            <a:r>
              <a:rPr sz="2400" b="1" dirty="0">
                <a:latin typeface="Liberation Sans Narrow"/>
                <a:cs typeface="Liberation Sans Narrow"/>
              </a:rPr>
              <a:t>-S</a:t>
            </a:r>
            <a:r>
              <a:rPr sz="2400" b="1" spc="-10" dirty="0">
                <a:latin typeface="Liberation Sans Narrow"/>
                <a:cs typeface="Liberation Sans Narrow"/>
              </a:rPr>
              <a:t>c</a:t>
            </a:r>
            <a:r>
              <a:rPr sz="2400" b="1" dirty="0">
                <a:latin typeface="Liberation Sans Narrow"/>
                <a:cs typeface="Liberation Sans Narrow"/>
              </a:rPr>
              <a:t>ho</a:t>
            </a:r>
            <a:r>
              <a:rPr sz="2400" b="1" spc="-10" dirty="0">
                <a:latin typeface="Liberation Sans Narrow"/>
                <a:cs typeface="Liberation Sans Narrow"/>
              </a:rPr>
              <a:t>o</a:t>
            </a:r>
            <a:r>
              <a:rPr sz="2400" b="1" dirty="0">
                <a:latin typeface="Liberation Sans Narrow"/>
                <a:cs typeface="Liberation Sans Narrow"/>
              </a:rPr>
              <a:t>l	</a:t>
            </a:r>
            <a:r>
              <a:rPr sz="2400" spc="-5" dirty="0">
                <a:latin typeface="Liberation Sans Narrow"/>
                <a:cs typeface="Liberation Sans Narrow"/>
              </a:rPr>
              <a:t>af</a:t>
            </a:r>
            <a:r>
              <a:rPr sz="2400" spc="5" dirty="0">
                <a:latin typeface="Liberation Sans Narrow"/>
                <a:cs typeface="Liberation Sans Narrow"/>
              </a:rPr>
              <a:t>i</a:t>
            </a:r>
            <a:r>
              <a:rPr sz="2400" dirty="0">
                <a:latin typeface="Liberation Sans Narrow"/>
                <a:cs typeface="Liberation Sans Narrow"/>
              </a:rPr>
              <a:t>n	</a:t>
            </a:r>
            <a:r>
              <a:rPr sz="2400" spc="-5" dirty="0">
                <a:latin typeface="Liberation Sans Narrow"/>
                <a:cs typeface="Liberation Sans Narrow"/>
              </a:rPr>
              <a:t>d</a:t>
            </a:r>
            <a:r>
              <a:rPr sz="2400" dirty="0">
                <a:latin typeface="Liberation Sans Narrow"/>
                <a:cs typeface="Liberation Sans Narrow"/>
              </a:rPr>
              <a:t>e	</a:t>
            </a:r>
            <a:r>
              <a:rPr sz="2400" spc="10" dirty="0">
                <a:latin typeface="Liberation Sans Narrow"/>
                <a:cs typeface="Liberation Sans Narrow"/>
              </a:rPr>
              <a:t>f</a:t>
            </a:r>
            <a:r>
              <a:rPr sz="2400" spc="-5" dirty="0">
                <a:latin typeface="Liberation Sans Narrow"/>
                <a:cs typeface="Liberation Sans Narrow"/>
              </a:rPr>
              <a:t>ourni</a:t>
            </a:r>
            <a:r>
              <a:rPr sz="2400" dirty="0">
                <a:latin typeface="Liberation Sans Narrow"/>
                <a:cs typeface="Liberation Sans Narrow"/>
              </a:rPr>
              <a:t>r	</a:t>
            </a:r>
            <a:r>
              <a:rPr sz="2400" spc="-5" dirty="0">
                <a:latin typeface="Liberation Sans Narrow"/>
                <a:cs typeface="Liberation Sans Narrow"/>
              </a:rPr>
              <a:t>u</a:t>
            </a:r>
            <a:r>
              <a:rPr sz="2400" dirty="0">
                <a:latin typeface="Liberation Sans Narrow"/>
                <a:cs typeface="Liberation Sans Narrow"/>
              </a:rPr>
              <a:t>n	</a:t>
            </a:r>
            <a:r>
              <a:rPr sz="2400" spc="5" dirty="0">
                <a:latin typeface="Liberation Sans Narrow"/>
                <a:cs typeface="Liberation Sans Narrow"/>
              </a:rPr>
              <a:t>c</a:t>
            </a:r>
            <a:r>
              <a:rPr sz="2400" spc="-5" dirty="0">
                <a:latin typeface="Liberation Sans Narrow"/>
                <a:cs typeface="Liberation Sans Narrow"/>
              </a:rPr>
              <a:t>ur</a:t>
            </a:r>
            <a:r>
              <a:rPr sz="2400" dirty="0">
                <a:latin typeface="Liberation Sans Narrow"/>
                <a:cs typeface="Liberation Sans Narrow"/>
              </a:rPr>
              <a:t>r</a:t>
            </a:r>
            <a:r>
              <a:rPr sz="2400" spc="-5" dirty="0">
                <a:latin typeface="Liberation Sans Narrow"/>
                <a:cs typeface="Liberation Sans Narrow"/>
              </a:rPr>
              <a:t>ic</a:t>
            </a:r>
            <a:r>
              <a:rPr sz="2400" spc="-10" dirty="0">
                <a:latin typeface="Liberation Sans Narrow"/>
                <a:cs typeface="Liberation Sans Narrow"/>
              </a:rPr>
              <a:t>u</a:t>
            </a:r>
            <a:r>
              <a:rPr sz="2400" spc="-5" dirty="0">
                <a:latin typeface="Liberation Sans Narrow"/>
                <a:cs typeface="Liberation Sans Narrow"/>
              </a:rPr>
              <a:t>lu</a:t>
            </a:r>
            <a:r>
              <a:rPr sz="2400" dirty="0">
                <a:latin typeface="Liberation Sans Narrow"/>
                <a:cs typeface="Liberation Sans Narrow"/>
              </a:rPr>
              <a:t>m	</a:t>
            </a:r>
            <a:r>
              <a:rPr sz="2400" spc="-5" dirty="0">
                <a:latin typeface="Liberation Sans Narrow"/>
                <a:cs typeface="Liberation Sans Narrow"/>
              </a:rPr>
              <a:t>p</a:t>
            </a:r>
            <a:r>
              <a:rPr sz="2400" spc="-10" dirty="0">
                <a:latin typeface="Liberation Sans Narrow"/>
                <a:cs typeface="Liberation Sans Narrow"/>
              </a:rPr>
              <a:t>l</a:t>
            </a:r>
            <a:r>
              <a:rPr sz="2400" spc="5" dirty="0">
                <a:latin typeface="Liberation Sans Narrow"/>
                <a:cs typeface="Liberation Sans Narrow"/>
              </a:rPr>
              <a:t>u</a:t>
            </a:r>
            <a:r>
              <a:rPr sz="2400" dirty="0">
                <a:latin typeface="Liberation Sans Narrow"/>
                <a:cs typeface="Liberation Sans Narrow"/>
              </a:rPr>
              <a:t>s  </a:t>
            </a:r>
            <a:r>
              <a:rPr sz="2400" spc="-10" dirty="0">
                <a:latin typeface="Liberation Sans Narrow"/>
                <a:cs typeface="Liberation Sans Narrow"/>
              </a:rPr>
              <a:t>personnalisé </a:t>
            </a:r>
            <a:r>
              <a:rPr sz="2400" spc="-5" dirty="0">
                <a:latin typeface="Liberation Sans Narrow"/>
                <a:cs typeface="Liberation Sans Narrow"/>
              </a:rPr>
              <a:t>et répondre </a:t>
            </a:r>
            <a:r>
              <a:rPr sz="2400" dirty="0">
                <a:latin typeface="Liberation Sans Narrow"/>
                <a:cs typeface="Liberation Sans Narrow"/>
              </a:rPr>
              <a:t>à </a:t>
            </a:r>
            <a:r>
              <a:rPr sz="2400" spc="-5" dirty="0">
                <a:latin typeface="Liberation Sans Narrow"/>
                <a:cs typeface="Liberation Sans Narrow"/>
              </a:rPr>
              <a:t>leurs styles</a:t>
            </a:r>
            <a:r>
              <a:rPr sz="2400" spc="130" dirty="0">
                <a:latin typeface="Liberation Sans Narrow"/>
                <a:cs typeface="Liberation Sans Narrow"/>
              </a:rPr>
              <a:t> </a:t>
            </a:r>
            <a:r>
              <a:rPr sz="2400" spc="-5" dirty="0">
                <a:latin typeface="Liberation Sans Narrow"/>
                <a:cs typeface="Liberation Sans Narrow"/>
              </a:rPr>
              <a:t>d'apprentissage</a:t>
            </a:r>
            <a:endParaRPr sz="2400">
              <a:latin typeface="Liberation Sans Narrow"/>
              <a:cs typeface="Liberation Sans Narrow"/>
            </a:endParaRPr>
          </a:p>
        </p:txBody>
      </p:sp>
      <p:sp>
        <p:nvSpPr>
          <p:cNvPr id="4" name="object 4"/>
          <p:cNvSpPr/>
          <p:nvPr/>
        </p:nvSpPr>
        <p:spPr>
          <a:xfrm>
            <a:off x="6865619" y="5039868"/>
            <a:ext cx="3427476" cy="129082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561" y="2186686"/>
            <a:ext cx="4385945" cy="391160"/>
          </a:xfrm>
          <a:prstGeom prst="rect">
            <a:avLst/>
          </a:prstGeom>
        </p:spPr>
        <p:txBody>
          <a:bodyPr vert="horz" wrap="square" lIns="0" tIns="12700" rIns="0" bIns="0" rtlCol="0">
            <a:spAutoFit/>
          </a:bodyPr>
          <a:lstStyle/>
          <a:p>
            <a:pPr marL="12700">
              <a:lnSpc>
                <a:spcPct val="100000"/>
              </a:lnSpc>
              <a:spcBef>
                <a:spcPts val="100"/>
              </a:spcBef>
            </a:pPr>
            <a:r>
              <a:rPr spc="-240" dirty="0">
                <a:solidFill>
                  <a:srgbClr val="FF0000"/>
                </a:solidFill>
                <a:latin typeface="Arial"/>
                <a:cs typeface="Arial"/>
              </a:rPr>
              <a:t>Enseigner </a:t>
            </a:r>
            <a:r>
              <a:rPr spc="-254" dirty="0">
                <a:solidFill>
                  <a:srgbClr val="FF0000"/>
                </a:solidFill>
                <a:latin typeface="Arial"/>
                <a:cs typeface="Arial"/>
              </a:rPr>
              <a:t>moins </a:t>
            </a:r>
            <a:r>
              <a:rPr spc="-434" dirty="0">
                <a:solidFill>
                  <a:srgbClr val="FF0000"/>
                </a:solidFill>
                <a:latin typeface="Arial"/>
                <a:cs typeface="Arial"/>
              </a:rPr>
              <a:t>… </a:t>
            </a:r>
            <a:r>
              <a:rPr spc="-240" dirty="0">
                <a:solidFill>
                  <a:srgbClr val="FF0000"/>
                </a:solidFill>
                <a:latin typeface="Arial"/>
                <a:cs typeface="Arial"/>
              </a:rPr>
              <a:t>apprendre </a:t>
            </a:r>
            <a:r>
              <a:rPr spc="-225" dirty="0">
                <a:solidFill>
                  <a:srgbClr val="FF0000"/>
                </a:solidFill>
                <a:latin typeface="Arial"/>
                <a:cs typeface="Arial"/>
              </a:rPr>
              <a:t>plus</a:t>
            </a:r>
            <a:r>
              <a:rPr spc="70" dirty="0">
                <a:solidFill>
                  <a:srgbClr val="FF0000"/>
                </a:solidFill>
                <a:latin typeface="Arial"/>
                <a:cs typeface="Arial"/>
              </a:rPr>
              <a:t> </a:t>
            </a:r>
            <a:r>
              <a:rPr spc="-145" dirty="0">
                <a:solidFill>
                  <a:srgbClr val="FF0000"/>
                </a:solidFill>
                <a:latin typeface="Arial"/>
                <a:cs typeface="Arial"/>
              </a:rPr>
              <a:t>!</a:t>
            </a:r>
          </a:p>
        </p:txBody>
      </p:sp>
      <p:sp>
        <p:nvSpPr>
          <p:cNvPr id="3" name="object 3"/>
          <p:cNvSpPr/>
          <p:nvPr/>
        </p:nvSpPr>
        <p:spPr>
          <a:xfrm>
            <a:off x="8151876" y="1146048"/>
            <a:ext cx="2286000" cy="16596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607568" y="2905505"/>
            <a:ext cx="9871710" cy="252984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Liberation Sans Narrow"/>
                <a:cs typeface="Liberation Sans Narrow"/>
              </a:rPr>
              <a:t>Ce mouvement comportait un ensemble de stratégies ayant </a:t>
            </a:r>
            <a:r>
              <a:rPr sz="2400" dirty="0">
                <a:latin typeface="Liberation Sans Narrow"/>
                <a:cs typeface="Liberation Sans Narrow"/>
              </a:rPr>
              <a:t>pour </a:t>
            </a:r>
            <a:r>
              <a:rPr sz="2400" spc="-5" dirty="0">
                <a:latin typeface="Liberation Sans Narrow"/>
                <a:cs typeface="Liberation Sans Narrow"/>
              </a:rPr>
              <a:t>but la transformation  de l'apprentissage. </a:t>
            </a:r>
            <a:r>
              <a:rPr sz="2400" dirty="0">
                <a:latin typeface="Liberation Sans Narrow"/>
                <a:cs typeface="Liberation Sans Narrow"/>
              </a:rPr>
              <a:t>Il a </a:t>
            </a:r>
            <a:r>
              <a:rPr sz="2400" spc="-5" dirty="0">
                <a:latin typeface="Liberation Sans Narrow"/>
                <a:cs typeface="Liberation Sans Narrow"/>
              </a:rPr>
              <a:t>de </a:t>
            </a:r>
            <a:r>
              <a:rPr sz="2400" spc="5" dirty="0">
                <a:latin typeface="Liberation Sans Narrow"/>
                <a:cs typeface="Liberation Sans Narrow"/>
              </a:rPr>
              <a:t>ce </a:t>
            </a:r>
            <a:r>
              <a:rPr sz="2400" spc="-5" dirty="0">
                <a:latin typeface="Liberation Sans Narrow"/>
                <a:cs typeface="Liberation Sans Narrow"/>
              </a:rPr>
              <a:t>fait, contribué </a:t>
            </a:r>
            <a:r>
              <a:rPr sz="2400" dirty="0">
                <a:latin typeface="Liberation Sans Narrow"/>
                <a:cs typeface="Liberation Sans Narrow"/>
              </a:rPr>
              <a:t>à la </a:t>
            </a:r>
            <a:r>
              <a:rPr sz="2400" spc="-5" dirty="0">
                <a:latin typeface="Liberation Sans Narrow"/>
                <a:cs typeface="Liberation Sans Narrow"/>
              </a:rPr>
              <a:t>réalisation du plein potentiel </a:t>
            </a:r>
            <a:r>
              <a:rPr sz="2400" spc="20" dirty="0">
                <a:latin typeface="Liberation Sans Narrow"/>
                <a:cs typeface="Liberation Sans Narrow"/>
              </a:rPr>
              <a:t>du  </a:t>
            </a:r>
            <a:r>
              <a:rPr sz="2400" spc="-5" dirty="0">
                <a:latin typeface="Liberation Sans Narrow"/>
                <a:cs typeface="Liberation Sans Narrow"/>
              </a:rPr>
              <a:t>programme </a:t>
            </a:r>
            <a:r>
              <a:rPr sz="2400" dirty="0">
                <a:latin typeface="Liberation Sans Narrow"/>
                <a:cs typeface="Liberation Sans Narrow"/>
              </a:rPr>
              <a:t>« Des </a:t>
            </a:r>
            <a:r>
              <a:rPr sz="2400" spc="-5" dirty="0">
                <a:latin typeface="Liberation Sans Narrow"/>
                <a:cs typeface="Liberation Sans Narrow"/>
              </a:rPr>
              <a:t>écoles qui pensent, une nation qui apprend</a:t>
            </a:r>
            <a:r>
              <a:rPr sz="2400" spc="190" dirty="0">
                <a:latin typeface="Liberation Sans Narrow"/>
                <a:cs typeface="Liberation Sans Narrow"/>
              </a:rPr>
              <a:t> </a:t>
            </a:r>
            <a:r>
              <a:rPr sz="2400" spc="-5" dirty="0">
                <a:latin typeface="Liberation Sans Narrow"/>
                <a:cs typeface="Liberation Sans Narrow"/>
              </a:rPr>
              <a:t>».</a:t>
            </a:r>
            <a:endParaRPr sz="2400">
              <a:latin typeface="Liberation Sans Narrow"/>
              <a:cs typeface="Liberation Sans Narrow"/>
            </a:endParaRPr>
          </a:p>
          <a:p>
            <a:pPr>
              <a:lnSpc>
                <a:spcPct val="100000"/>
              </a:lnSpc>
              <a:spcBef>
                <a:spcPts val="40"/>
              </a:spcBef>
            </a:pPr>
            <a:endParaRPr sz="2100">
              <a:latin typeface="Times New Roman"/>
              <a:cs typeface="Times New Roman"/>
            </a:endParaRPr>
          </a:p>
          <a:p>
            <a:pPr marL="12700" marR="6985" algn="just">
              <a:lnSpc>
                <a:spcPct val="99800"/>
              </a:lnSpc>
            </a:pPr>
            <a:r>
              <a:rPr sz="2400" spc="-5" dirty="0">
                <a:latin typeface="Liberation Sans Narrow"/>
                <a:cs typeface="Liberation Sans Narrow"/>
              </a:rPr>
              <a:t>L'approche principale adoptée visait </a:t>
            </a:r>
            <a:r>
              <a:rPr sz="2400" dirty="0">
                <a:latin typeface="Liberation Sans Narrow"/>
                <a:cs typeface="Liberation Sans Narrow"/>
              </a:rPr>
              <a:t>à </a:t>
            </a:r>
            <a:r>
              <a:rPr sz="2400" spc="-5" dirty="0">
                <a:latin typeface="Liberation Sans Narrow"/>
                <a:cs typeface="Liberation Sans Narrow"/>
              </a:rPr>
              <a:t>permettre plus </a:t>
            </a:r>
            <a:r>
              <a:rPr sz="2400" b="1" spc="-5" dirty="0">
                <a:latin typeface="Liberation Sans Narrow"/>
                <a:cs typeface="Liberation Sans Narrow"/>
              </a:rPr>
              <a:t>d'approches différenciées </a:t>
            </a:r>
            <a:r>
              <a:rPr sz="2400" spc="5" dirty="0">
                <a:latin typeface="Liberation Sans Narrow"/>
                <a:cs typeface="Liberation Sans Narrow"/>
              </a:rPr>
              <a:t>et  </a:t>
            </a:r>
            <a:r>
              <a:rPr sz="2400" spc="-5" dirty="0">
                <a:latin typeface="Liberation Sans Narrow"/>
                <a:cs typeface="Liberation Sans Narrow"/>
              </a:rPr>
              <a:t>d</a:t>
            </a:r>
            <a:r>
              <a:rPr sz="2400" b="1" spc="-5" dirty="0">
                <a:latin typeface="Liberation Sans Narrow"/>
                <a:cs typeface="Liberation Sans Narrow"/>
              </a:rPr>
              <a:t>'innovations </a:t>
            </a:r>
            <a:r>
              <a:rPr sz="2400" spc="-5" dirty="0">
                <a:latin typeface="Liberation Sans Narrow"/>
                <a:cs typeface="Liberation Sans Narrow"/>
              </a:rPr>
              <a:t>par les écoles, et pour le ministère de l'Éducation, il s'agissait </a:t>
            </a:r>
            <a:r>
              <a:rPr sz="2400" spc="-10" dirty="0">
                <a:latin typeface="Liberation Sans Narrow"/>
                <a:cs typeface="Liberation Sans Narrow"/>
              </a:rPr>
              <a:t>d'offrir </a:t>
            </a:r>
            <a:r>
              <a:rPr sz="2400" b="1" u="heavy" dirty="0">
                <a:uFill>
                  <a:solidFill>
                    <a:srgbClr val="000000"/>
                  </a:solidFill>
                </a:uFill>
                <a:latin typeface="Liberation Sans Narrow"/>
                <a:cs typeface="Liberation Sans Narrow"/>
              </a:rPr>
              <a:t>un </a:t>
            </a:r>
            <a:r>
              <a:rPr sz="2400" b="1" dirty="0">
                <a:latin typeface="Liberation Sans Narrow"/>
                <a:cs typeface="Liberation Sans Narrow"/>
              </a:rPr>
              <a:t> </a:t>
            </a:r>
            <a:r>
              <a:rPr sz="2400" b="1" u="heavy" spc="-5" dirty="0">
                <a:uFill>
                  <a:solidFill>
                    <a:srgbClr val="000000"/>
                  </a:solidFill>
                </a:uFill>
                <a:latin typeface="Liberation Sans Narrow"/>
                <a:cs typeface="Liberation Sans Narrow"/>
              </a:rPr>
              <a:t>soutien de haut en bas pour les initiatives provenant de </a:t>
            </a:r>
            <a:r>
              <a:rPr sz="2400" b="1" u="heavy" dirty="0">
                <a:uFill>
                  <a:solidFill>
                    <a:srgbClr val="000000"/>
                  </a:solidFill>
                </a:uFill>
                <a:latin typeface="Liberation Sans Narrow"/>
                <a:cs typeface="Liberation Sans Narrow"/>
              </a:rPr>
              <a:t>la</a:t>
            </a:r>
            <a:r>
              <a:rPr sz="2400" b="1" u="heavy" spc="60" dirty="0">
                <a:uFill>
                  <a:solidFill>
                    <a:srgbClr val="000000"/>
                  </a:solidFill>
                </a:uFill>
                <a:latin typeface="Liberation Sans Narrow"/>
                <a:cs typeface="Liberation Sans Narrow"/>
              </a:rPr>
              <a:t> </a:t>
            </a:r>
            <a:r>
              <a:rPr sz="2400" b="1" u="heavy" spc="-5" dirty="0">
                <a:uFill>
                  <a:solidFill>
                    <a:srgbClr val="000000"/>
                  </a:solidFill>
                </a:uFill>
                <a:latin typeface="Liberation Sans Narrow"/>
                <a:cs typeface="Liberation Sans Narrow"/>
              </a:rPr>
              <a:t>base</a:t>
            </a:r>
            <a:r>
              <a:rPr sz="2400" u="heavy" spc="-5" dirty="0">
                <a:uFill>
                  <a:solidFill>
                    <a:srgbClr val="000000"/>
                  </a:solidFill>
                </a:uFill>
                <a:latin typeface="Liberation Sans Narrow"/>
                <a:cs typeface="Liberation Sans Narrow"/>
              </a:rPr>
              <a:t>.</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434" y="1257046"/>
            <a:ext cx="614680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0000"/>
                </a:solidFill>
              </a:rPr>
              <a:t>De </a:t>
            </a:r>
            <a:r>
              <a:rPr spc="-5" dirty="0">
                <a:solidFill>
                  <a:srgbClr val="FF0000"/>
                </a:solidFill>
              </a:rPr>
              <a:t>2009 </a:t>
            </a:r>
            <a:r>
              <a:rPr dirty="0">
                <a:solidFill>
                  <a:srgbClr val="FF0000"/>
                </a:solidFill>
              </a:rPr>
              <a:t>à </a:t>
            </a:r>
            <a:r>
              <a:rPr spc="-5" dirty="0">
                <a:solidFill>
                  <a:srgbClr val="FF0000"/>
                </a:solidFill>
              </a:rPr>
              <a:t>2019 </a:t>
            </a:r>
            <a:r>
              <a:rPr dirty="0">
                <a:solidFill>
                  <a:srgbClr val="FF0000"/>
                </a:solidFill>
              </a:rPr>
              <a:t>: Une feuille de route </a:t>
            </a:r>
            <a:r>
              <a:rPr spc="-5" dirty="0">
                <a:solidFill>
                  <a:srgbClr val="FF0000"/>
                </a:solidFill>
              </a:rPr>
              <a:t>pour 10 ans</a:t>
            </a:r>
            <a:r>
              <a:rPr spc="-15" dirty="0">
                <a:solidFill>
                  <a:srgbClr val="FF0000"/>
                </a:solidFill>
              </a:rPr>
              <a:t> </a:t>
            </a:r>
            <a:r>
              <a:rPr spc="-434" dirty="0">
                <a:solidFill>
                  <a:srgbClr val="FF0000"/>
                </a:solidFill>
                <a:latin typeface="Arial"/>
                <a:cs typeface="Arial"/>
              </a:rPr>
              <a:t>…</a:t>
            </a:r>
          </a:p>
        </p:txBody>
      </p:sp>
      <p:sp>
        <p:nvSpPr>
          <p:cNvPr id="3" name="object 3"/>
          <p:cNvSpPr/>
          <p:nvPr/>
        </p:nvSpPr>
        <p:spPr>
          <a:xfrm>
            <a:off x="8136635" y="1223771"/>
            <a:ext cx="2183892" cy="1714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81355" y="2329434"/>
            <a:ext cx="9852025" cy="3988435"/>
          </a:xfrm>
          <a:prstGeom prst="rect">
            <a:avLst/>
          </a:prstGeom>
        </p:spPr>
        <p:txBody>
          <a:bodyPr vert="horz" wrap="square" lIns="0" tIns="12700" rIns="0" bIns="0" rtlCol="0">
            <a:spAutoFit/>
          </a:bodyPr>
          <a:lstStyle/>
          <a:p>
            <a:pPr marL="12700">
              <a:lnSpc>
                <a:spcPct val="100000"/>
              </a:lnSpc>
              <a:spcBef>
                <a:spcPts val="100"/>
              </a:spcBef>
            </a:pPr>
            <a:r>
              <a:rPr sz="2400" spc="-5" dirty="0">
                <a:latin typeface="Liberation Sans Narrow"/>
                <a:cs typeface="Liberation Sans Narrow"/>
              </a:rPr>
              <a:t>Les recommandations portent sur deux domaines</a:t>
            </a:r>
            <a:r>
              <a:rPr sz="2400" spc="140" dirty="0">
                <a:latin typeface="Liberation Sans Narrow"/>
                <a:cs typeface="Liberation Sans Narrow"/>
              </a:rPr>
              <a:t> </a:t>
            </a:r>
            <a:r>
              <a:rPr sz="2400" spc="-5" dirty="0">
                <a:latin typeface="Liberation Sans Narrow"/>
                <a:cs typeface="Liberation Sans Narrow"/>
              </a:rPr>
              <a:t>généraux:</a:t>
            </a:r>
            <a:endParaRPr sz="2400">
              <a:latin typeface="Liberation Sans Narrow"/>
              <a:cs typeface="Liberation Sans Narrow"/>
            </a:endParaRPr>
          </a:p>
          <a:p>
            <a:pPr>
              <a:lnSpc>
                <a:spcPct val="100000"/>
              </a:lnSpc>
              <a:spcBef>
                <a:spcPts val="10"/>
              </a:spcBef>
            </a:pPr>
            <a:endParaRPr sz="3550">
              <a:latin typeface="Times New Roman"/>
              <a:cs typeface="Times New Roman"/>
            </a:endParaRPr>
          </a:p>
          <a:p>
            <a:pPr marL="12700" marR="5715" algn="just">
              <a:lnSpc>
                <a:spcPct val="99900"/>
              </a:lnSpc>
              <a:buAutoNum type="arabicParenR"/>
              <a:tabLst>
                <a:tab pos="355600" algn="l"/>
              </a:tabLst>
            </a:pPr>
            <a:r>
              <a:rPr sz="2400" b="1" u="heavy" spc="-5" dirty="0">
                <a:uFill>
                  <a:solidFill>
                    <a:srgbClr val="000000"/>
                  </a:solidFill>
                </a:uFill>
                <a:latin typeface="Liberation Sans Narrow"/>
                <a:cs typeface="Liberation Sans Narrow"/>
              </a:rPr>
              <a:t>En premier lieu</a:t>
            </a:r>
            <a:r>
              <a:rPr sz="2400" b="1" spc="-5" dirty="0">
                <a:latin typeface="Liberation Sans Narrow"/>
                <a:cs typeface="Liberation Sans Narrow"/>
              </a:rPr>
              <a:t> </a:t>
            </a:r>
            <a:r>
              <a:rPr sz="2400" spc="-5" dirty="0">
                <a:latin typeface="Liberation Sans Narrow"/>
                <a:cs typeface="Liberation Sans Narrow"/>
              </a:rPr>
              <a:t>il faut équilibrer la priorité accordée </a:t>
            </a:r>
            <a:r>
              <a:rPr sz="2400" dirty="0">
                <a:latin typeface="Liberation Sans Narrow"/>
                <a:cs typeface="Liberation Sans Narrow"/>
              </a:rPr>
              <a:t>à </a:t>
            </a:r>
            <a:r>
              <a:rPr sz="2400" spc="-5" dirty="0">
                <a:latin typeface="Liberation Sans Narrow"/>
                <a:cs typeface="Liberation Sans Narrow"/>
              </a:rPr>
              <a:t>l'acquisition </a:t>
            </a:r>
            <a:r>
              <a:rPr sz="2400" dirty="0">
                <a:latin typeface="Liberation Sans Narrow"/>
                <a:cs typeface="Liberation Sans Narrow"/>
              </a:rPr>
              <a:t>du </a:t>
            </a:r>
            <a:r>
              <a:rPr sz="2400" spc="-20" dirty="0">
                <a:latin typeface="Liberation Sans Narrow"/>
                <a:cs typeface="Liberation Sans Narrow"/>
              </a:rPr>
              <a:t>savoir, </a:t>
            </a:r>
            <a:r>
              <a:rPr sz="2400" spc="5" dirty="0">
                <a:latin typeface="Liberation Sans Narrow"/>
                <a:cs typeface="Liberation Sans Narrow"/>
              </a:rPr>
              <a:t>au  </a:t>
            </a:r>
            <a:r>
              <a:rPr sz="2400" spc="-5" dirty="0">
                <a:latin typeface="Liberation Sans Narrow"/>
                <a:cs typeface="Liberation Sans Narrow"/>
              </a:rPr>
              <a:t>développement </a:t>
            </a:r>
            <a:r>
              <a:rPr sz="2400" dirty="0">
                <a:latin typeface="Liberation Sans Narrow"/>
                <a:cs typeface="Liberation Sans Narrow"/>
              </a:rPr>
              <a:t>des </a:t>
            </a:r>
            <a:r>
              <a:rPr sz="2400" spc="-5" dirty="0">
                <a:latin typeface="Liberation Sans Narrow"/>
                <a:cs typeface="Liberation Sans Narrow"/>
              </a:rPr>
              <a:t>compétences et </a:t>
            </a:r>
            <a:r>
              <a:rPr sz="2400" dirty="0">
                <a:latin typeface="Liberation Sans Narrow"/>
                <a:cs typeface="Liberation Sans Narrow"/>
              </a:rPr>
              <a:t>à </a:t>
            </a:r>
            <a:r>
              <a:rPr sz="2400" spc="-5" dirty="0">
                <a:latin typeface="Liberation Sans Narrow"/>
                <a:cs typeface="Liberation Sans Narrow"/>
              </a:rPr>
              <a:t>l'intégration </a:t>
            </a:r>
            <a:r>
              <a:rPr sz="2400" dirty="0">
                <a:latin typeface="Liberation Sans Narrow"/>
                <a:cs typeface="Liberation Sans Narrow"/>
              </a:rPr>
              <a:t>des </a:t>
            </a:r>
            <a:r>
              <a:rPr sz="2400" spc="-5" dirty="0">
                <a:latin typeface="Liberation Sans Narrow"/>
                <a:cs typeface="Liberation Sans Narrow"/>
              </a:rPr>
              <a:t>valeurs grâce </a:t>
            </a:r>
            <a:r>
              <a:rPr sz="2400" dirty="0">
                <a:latin typeface="Liberation Sans Narrow"/>
                <a:cs typeface="Liberation Sans Narrow"/>
              </a:rPr>
              <a:t>à une </a:t>
            </a:r>
            <a:r>
              <a:rPr sz="2400" spc="-5" dirty="0">
                <a:latin typeface="Liberation Sans Narrow"/>
                <a:cs typeface="Liberation Sans Narrow"/>
              </a:rPr>
              <a:t>plus grande  utilisation de méthodes d'enseignement engageantes et </a:t>
            </a:r>
            <a:r>
              <a:rPr sz="2400" spc="-10" dirty="0">
                <a:latin typeface="Liberation Sans Narrow"/>
                <a:cs typeface="Liberation Sans Narrow"/>
              </a:rPr>
              <a:t>efficaces </a:t>
            </a:r>
            <a:r>
              <a:rPr sz="2400" dirty="0">
                <a:latin typeface="Liberation Sans Narrow"/>
                <a:cs typeface="Liberation Sans Narrow"/>
              </a:rPr>
              <a:t>à </a:t>
            </a:r>
            <a:r>
              <a:rPr sz="2400" spc="-5" dirty="0">
                <a:latin typeface="Liberation Sans Narrow"/>
                <a:cs typeface="Liberation Sans Narrow"/>
              </a:rPr>
              <a:t>un plus grand  nombre d'évaluations globales et une plus grande importance placée </a:t>
            </a:r>
            <a:r>
              <a:rPr sz="2400" dirty="0">
                <a:latin typeface="Liberation Sans Narrow"/>
                <a:cs typeface="Liberation Sans Narrow"/>
              </a:rPr>
              <a:t>sur </a:t>
            </a:r>
            <a:r>
              <a:rPr sz="2400" spc="-5" dirty="0">
                <a:latin typeface="Liberation Sans Narrow"/>
                <a:cs typeface="Liberation Sans Narrow"/>
              </a:rPr>
              <a:t>les aspects </a:t>
            </a:r>
            <a:r>
              <a:rPr sz="2400" spc="535" dirty="0">
                <a:latin typeface="Liberation Sans Narrow"/>
                <a:cs typeface="Liberation Sans Narrow"/>
              </a:rPr>
              <a:t> </a:t>
            </a:r>
            <a:r>
              <a:rPr sz="2400" spc="-5" dirty="0">
                <a:latin typeface="Liberation Sans Narrow"/>
                <a:cs typeface="Liberation Sans Narrow"/>
              </a:rPr>
              <a:t>extrascolaires du</a:t>
            </a:r>
            <a:r>
              <a:rPr sz="2400" spc="40" dirty="0">
                <a:latin typeface="Liberation Sans Narrow"/>
                <a:cs typeface="Liberation Sans Narrow"/>
              </a:rPr>
              <a:t> </a:t>
            </a:r>
            <a:r>
              <a:rPr sz="2400" spc="-5" dirty="0">
                <a:latin typeface="Liberation Sans Narrow"/>
                <a:cs typeface="Liberation Sans Narrow"/>
              </a:rPr>
              <a:t>curriculum.</a:t>
            </a:r>
            <a:endParaRPr sz="2400">
              <a:latin typeface="Liberation Sans Narrow"/>
              <a:cs typeface="Liberation Sans Narrow"/>
            </a:endParaRPr>
          </a:p>
          <a:p>
            <a:pPr>
              <a:lnSpc>
                <a:spcPct val="100000"/>
              </a:lnSpc>
              <a:buAutoNum type="arabicParenR"/>
            </a:pPr>
            <a:endParaRPr sz="3650">
              <a:latin typeface="Times New Roman"/>
              <a:cs typeface="Times New Roman"/>
            </a:endParaRPr>
          </a:p>
          <a:p>
            <a:pPr marL="12700" marR="5080" algn="just">
              <a:lnSpc>
                <a:spcPts val="2870"/>
              </a:lnSpc>
              <a:buAutoNum type="arabicParenR"/>
              <a:tabLst>
                <a:tab pos="308610" algn="l"/>
              </a:tabLst>
            </a:pPr>
            <a:r>
              <a:rPr sz="2400" b="1" u="heavy" spc="-5" dirty="0">
                <a:uFill>
                  <a:solidFill>
                    <a:srgbClr val="000000"/>
                  </a:solidFill>
                </a:uFill>
                <a:latin typeface="Liberation Sans Narrow"/>
                <a:cs typeface="Liberation Sans Narrow"/>
              </a:rPr>
              <a:t>En deuxième lieu</a:t>
            </a:r>
            <a:r>
              <a:rPr sz="2400" spc="-5" dirty="0">
                <a:latin typeface="Liberation Sans Narrow"/>
                <a:cs typeface="Liberation Sans Narrow"/>
              </a:rPr>
              <a:t>, le ministère de l'Éducation doit investir plus </a:t>
            </a:r>
            <a:r>
              <a:rPr sz="2400" dirty="0">
                <a:latin typeface="Liberation Sans Narrow"/>
                <a:cs typeface="Liberation Sans Narrow"/>
              </a:rPr>
              <a:t>de </a:t>
            </a:r>
            <a:r>
              <a:rPr sz="2400" spc="-5" dirty="0">
                <a:latin typeface="Liberation Sans Narrow"/>
                <a:cs typeface="Liberation Sans Narrow"/>
              </a:rPr>
              <a:t>ressources dans </a:t>
            </a:r>
            <a:r>
              <a:rPr sz="2400" spc="5" dirty="0">
                <a:latin typeface="Liberation Sans Narrow"/>
                <a:cs typeface="Liberation Sans Narrow"/>
              </a:rPr>
              <a:t>la  </a:t>
            </a:r>
            <a:r>
              <a:rPr sz="2400" spc="-135" dirty="0">
                <a:latin typeface="Liberation Sans Narrow"/>
                <a:cs typeface="Liberation Sans Narrow"/>
              </a:rPr>
              <a:t>main-</a:t>
            </a:r>
            <a:r>
              <a:rPr sz="2400" spc="-135" dirty="0">
                <a:latin typeface="Arial"/>
                <a:cs typeface="Arial"/>
              </a:rPr>
              <a:t>d'œuvre, </a:t>
            </a:r>
            <a:r>
              <a:rPr sz="2400" spc="-5" dirty="0">
                <a:latin typeface="Liberation Sans Narrow"/>
                <a:cs typeface="Liberation Sans Narrow"/>
              </a:rPr>
              <a:t>le financement et les</a:t>
            </a:r>
            <a:r>
              <a:rPr sz="2400" spc="110" dirty="0">
                <a:latin typeface="Liberation Sans Narrow"/>
                <a:cs typeface="Liberation Sans Narrow"/>
              </a:rPr>
              <a:t> </a:t>
            </a:r>
            <a:r>
              <a:rPr sz="2400" spc="-5" dirty="0">
                <a:latin typeface="Liberation Sans Narrow"/>
                <a:cs typeface="Liberation Sans Narrow"/>
              </a:rPr>
              <a:t>infrastructures.</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3326" y="1236091"/>
            <a:ext cx="3159125" cy="452120"/>
          </a:xfrm>
          <a:prstGeom prst="rect">
            <a:avLst/>
          </a:prstGeom>
        </p:spPr>
        <p:txBody>
          <a:bodyPr vert="horz" wrap="square" lIns="0" tIns="12065" rIns="0" bIns="0" rtlCol="0">
            <a:spAutoFit/>
          </a:bodyPr>
          <a:lstStyle/>
          <a:p>
            <a:pPr marL="12700">
              <a:lnSpc>
                <a:spcPct val="100000"/>
              </a:lnSpc>
              <a:spcBef>
                <a:spcPts val="95"/>
              </a:spcBef>
            </a:pPr>
            <a:r>
              <a:rPr spc="-229" dirty="0">
                <a:solidFill>
                  <a:srgbClr val="FF0000"/>
                </a:solidFill>
                <a:latin typeface="Arial"/>
                <a:cs typeface="Arial"/>
              </a:rPr>
              <a:t>L’élève </a:t>
            </a:r>
            <a:r>
              <a:rPr sz="2800" spc="-229" dirty="0">
                <a:solidFill>
                  <a:srgbClr val="FF0000"/>
                </a:solidFill>
                <a:latin typeface="Arial"/>
                <a:cs typeface="Arial"/>
              </a:rPr>
              <a:t>et </a:t>
            </a:r>
            <a:r>
              <a:rPr sz="2800" spc="-285" dirty="0">
                <a:solidFill>
                  <a:srgbClr val="FF0000"/>
                </a:solidFill>
                <a:latin typeface="Arial"/>
                <a:cs typeface="Arial"/>
              </a:rPr>
              <a:t>sa </a:t>
            </a:r>
            <a:r>
              <a:rPr sz="2800" spc="-509" dirty="0">
                <a:solidFill>
                  <a:srgbClr val="FF0000"/>
                </a:solidFill>
                <a:latin typeface="Arial"/>
                <a:cs typeface="Arial"/>
              </a:rPr>
              <a:t>… </a:t>
            </a:r>
            <a:r>
              <a:rPr sz="2800" spc="-229" dirty="0">
                <a:solidFill>
                  <a:srgbClr val="FF0000"/>
                </a:solidFill>
                <a:latin typeface="Arial"/>
                <a:cs typeface="Arial"/>
              </a:rPr>
              <a:t>famille</a:t>
            </a:r>
            <a:r>
              <a:rPr sz="2800" spc="-395" dirty="0">
                <a:solidFill>
                  <a:srgbClr val="FF0000"/>
                </a:solidFill>
                <a:latin typeface="Arial"/>
                <a:cs typeface="Arial"/>
              </a:rPr>
              <a:t> </a:t>
            </a:r>
            <a:r>
              <a:rPr sz="2800" spc="-170" dirty="0">
                <a:solidFill>
                  <a:srgbClr val="FF0000"/>
                </a:solidFill>
                <a:latin typeface="Arial"/>
                <a:cs typeface="Arial"/>
              </a:rPr>
              <a:t>!</a:t>
            </a:r>
            <a:endParaRPr sz="2800">
              <a:latin typeface="Arial"/>
              <a:cs typeface="Arial"/>
            </a:endParaRPr>
          </a:p>
        </p:txBody>
      </p:sp>
      <p:sp>
        <p:nvSpPr>
          <p:cNvPr id="3" name="object 3"/>
          <p:cNvSpPr/>
          <p:nvPr/>
        </p:nvSpPr>
        <p:spPr>
          <a:xfrm>
            <a:off x="7516368" y="2087880"/>
            <a:ext cx="3092196" cy="30647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38099" y="2153869"/>
            <a:ext cx="6814184" cy="222123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Liberation Sans Narrow"/>
                <a:cs typeface="Liberation Sans Narrow"/>
              </a:rPr>
              <a:t>Par exemple, les </a:t>
            </a:r>
            <a:r>
              <a:rPr sz="2400" dirty="0">
                <a:latin typeface="Liberation Sans Narrow"/>
                <a:cs typeface="Liberation Sans Narrow"/>
              </a:rPr>
              <a:t>données </a:t>
            </a:r>
            <a:r>
              <a:rPr sz="2400" spc="-5" dirty="0">
                <a:latin typeface="Liberation Sans Narrow"/>
                <a:cs typeface="Liberation Sans Narrow"/>
              </a:rPr>
              <a:t>concernant les tendances  linguistiques au sein des familles, recueillies auprès des  parents </a:t>
            </a:r>
            <a:r>
              <a:rPr sz="2400" dirty="0">
                <a:latin typeface="Liberation Sans Narrow"/>
                <a:cs typeface="Liberation Sans Narrow"/>
              </a:rPr>
              <a:t>des </a:t>
            </a:r>
            <a:r>
              <a:rPr sz="2400" spc="-5" dirty="0">
                <a:latin typeface="Liberation Sans Narrow"/>
                <a:cs typeface="Liberation Sans Narrow"/>
              </a:rPr>
              <a:t>élèves </a:t>
            </a:r>
            <a:r>
              <a:rPr sz="2400" dirty="0">
                <a:latin typeface="Liberation Sans Narrow"/>
                <a:cs typeface="Liberation Sans Narrow"/>
              </a:rPr>
              <a:t>de </a:t>
            </a:r>
            <a:r>
              <a:rPr sz="2400" spc="-5" dirty="0">
                <a:latin typeface="Liberation Sans Narrow"/>
                <a:cs typeface="Liberation Sans Narrow"/>
              </a:rPr>
              <a:t>1</a:t>
            </a:r>
            <a:r>
              <a:rPr sz="2400" spc="-7" baseline="24305" dirty="0">
                <a:latin typeface="Liberation Sans Narrow"/>
                <a:cs typeface="Liberation Sans Narrow"/>
              </a:rPr>
              <a:t>ère </a:t>
            </a:r>
            <a:r>
              <a:rPr sz="2400" spc="-5" dirty="0">
                <a:latin typeface="Liberation Sans Narrow"/>
                <a:cs typeface="Liberation Sans Narrow"/>
              </a:rPr>
              <a:t>année, ont été utilisées dans </a:t>
            </a:r>
            <a:r>
              <a:rPr sz="2400" spc="15" dirty="0">
                <a:latin typeface="Liberation Sans Narrow"/>
                <a:cs typeface="Liberation Sans Narrow"/>
              </a:rPr>
              <a:t>le  </a:t>
            </a:r>
            <a:r>
              <a:rPr sz="2400" spc="-5" dirty="0">
                <a:latin typeface="Liberation Sans Narrow"/>
                <a:cs typeface="Liberation Sans Narrow"/>
              </a:rPr>
              <a:t>cadre d'examens d'importance </a:t>
            </a:r>
            <a:r>
              <a:rPr sz="2400" dirty="0">
                <a:latin typeface="Liberation Sans Narrow"/>
                <a:cs typeface="Liberation Sans Narrow"/>
              </a:rPr>
              <a:t>au </a:t>
            </a:r>
            <a:r>
              <a:rPr sz="2400" spc="-5" dirty="0">
                <a:latin typeface="Liberation Sans Narrow"/>
                <a:cs typeface="Liberation Sans Narrow"/>
              </a:rPr>
              <a:t>sujet de l'enseignement et  de l'apprentissage des langues maternelles pour faire </a:t>
            </a:r>
            <a:r>
              <a:rPr sz="2400" spc="5" dirty="0">
                <a:latin typeface="Liberation Sans Narrow"/>
                <a:cs typeface="Liberation Sans Narrow"/>
              </a:rPr>
              <a:t>en  </a:t>
            </a:r>
            <a:r>
              <a:rPr sz="2400" spc="-5" dirty="0">
                <a:latin typeface="Liberation Sans Narrow"/>
                <a:cs typeface="Liberation Sans Narrow"/>
              </a:rPr>
              <a:t>sorte </a:t>
            </a:r>
            <a:r>
              <a:rPr sz="2400" spc="-10" dirty="0">
                <a:latin typeface="Liberation Sans Narrow"/>
                <a:cs typeface="Liberation Sans Narrow"/>
              </a:rPr>
              <a:t>qu'ils </a:t>
            </a:r>
            <a:r>
              <a:rPr sz="2400" spc="-5" dirty="0">
                <a:latin typeface="Liberation Sans Narrow"/>
                <a:cs typeface="Liberation Sans Narrow"/>
              </a:rPr>
              <a:t>reposent sur des renseignements</a:t>
            </a:r>
            <a:r>
              <a:rPr sz="2400" spc="155" dirty="0">
                <a:latin typeface="Liberation Sans Narrow"/>
                <a:cs typeface="Liberation Sans Narrow"/>
              </a:rPr>
              <a:t> </a:t>
            </a:r>
            <a:r>
              <a:rPr sz="2400" spc="-5" dirty="0">
                <a:latin typeface="Liberation Sans Narrow"/>
                <a:cs typeface="Liberation Sans Narrow"/>
              </a:rPr>
              <a:t>précis.</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5227" y="1153744"/>
            <a:ext cx="8815705" cy="405765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Liberation Sans Narrow"/>
                <a:cs typeface="Liberation Sans Narrow"/>
              </a:rPr>
              <a:t>1-</a:t>
            </a:r>
            <a:r>
              <a:rPr sz="2400" b="1" spc="-1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Introduction</a:t>
            </a:r>
            <a:endParaRPr sz="2400">
              <a:latin typeface="Liberation Sans Narrow"/>
              <a:cs typeface="Liberation Sans Narrow"/>
            </a:endParaRPr>
          </a:p>
          <a:p>
            <a:pPr marL="57785">
              <a:lnSpc>
                <a:spcPct val="100000"/>
              </a:lnSpc>
              <a:spcBef>
                <a:spcPts val="1830"/>
              </a:spcBef>
            </a:pPr>
            <a:r>
              <a:rPr sz="2400" b="1" spc="-5" dirty="0">
                <a:solidFill>
                  <a:srgbClr val="0000FF"/>
                </a:solidFill>
                <a:latin typeface="Liberation Sans Narrow"/>
                <a:cs typeface="Liberation Sans Narrow"/>
              </a:rPr>
              <a:t>1.1- Présentation </a:t>
            </a:r>
            <a:r>
              <a:rPr sz="2400" b="1" dirty="0">
                <a:solidFill>
                  <a:srgbClr val="0000FF"/>
                </a:solidFill>
                <a:latin typeface="Liberation Sans Narrow"/>
                <a:cs typeface="Liberation Sans Narrow"/>
              </a:rPr>
              <a:t>du </a:t>
            </a:r>
            <a:r>
              <a:rPr sz="2400" b="1" spc="-5" dirty="0">
                <a:solidFill>
                  <a:srgbClr val="0000FF"/>
                </a:solidFill>
                <a:latin typeface="Liberation Sans Narrow"/>
                <a:cs typeface="Liberation Sans Narrow"/>
              </a:rPr>
              <a:t>conférencier</a:t>
            </a:r>
            <a:endParaRPr sz="2400">
              <a:latin typeface="Liberation Sans Narrow"/>
              <a:cs typeface="Liberation Sans Narrow"/>
            </a:endParaRPr>
          </a:p>
          <a:p>
            <a:pPr>
              <a:lnSpc>
                <a:spcPct val="100000"/>
              </a:lnSpc>
              <a:spcBef>
                <a:spcPts val="20"/>
              </a:spcBef>
            </a:pPr>
            <a:endParaRPr sz="3450">
              <a:latin typeface="Times New Roman"/>
              <a:cs typeface="Times New Roman"/>
            </a:endParaRPr>
          </a:p>
          <a:p>
            <a:pPr marL="12700" marR="5080" algn="just">
              <a:lnSpc>
                <a:spcPct val="100000"/>
              </a:lnSpc>
            </a:pPr>
            <a:r>
              <a:rPr sz="2400" spc="-5" dirty="0">
                <a:latin typeface="Liberation Sans Narrow"/>
                <a:cs typeface="Liberation Sans Narrow"/>
              </a:rPr>
              <a:t>Né </a:t>
            </a:r>
            <a:r>
              <a:rPr sz="2400" dirty="0">
                <a:latin typeface="Liberation Sans Narrow"/>
                <a:cs typeface="Liberation Sans Narrow"/>
              </a:rPr>
              <a:t>en </a:t>
            </a:r>
            <a:r>
              <a:rPr sz="2400" spc="-5" dirty="0">
                <a:latin typeface="Liberation Sans Narrow"/>
                <a:cs typeface="Liberation Sans Narrow"/>
              </a:rPr>
              <a:t>Kabylie. </a:t>
            </a:r>
            <a:r>
              <a:rPr sz="2400" spc="-180" dirty="0">
                <a:latin typeface="Arial"/>
                <a:cs typeface="Arial"/>
              </a:rPr>
              <a:t>J’y </a:t>
            </a:r>
            <a:r>
              <a:rPr sz="2400" spc="-5" dirty="0">
                <a:latin typeface="Liberation Sans Narrow"/>
                <a:cs typeface="Liberation Sans Narrow"/>
              </a:rPr>
              <a:t>ai </a:t>
            </a:r>
            <a:r>
              <a:rPr sz="2400" dirty="0">
                <a:latin typeface="Liberation Sans Narrow"/>
                <a:cs typeface="Liberation Sans Narrow"/>
              </a:rPr>
              <a:t>fait </a:t>
            </a:r>
            <a:r>
              <a:rPr sz="2400" spc="-5" dirty="0">
                <a:latin typeface="Liberation Sans Narrow"/>
                <a:cs typeface="Liberation Sans Narrow"/>
              </a:rPr>
              <a:t>mon </a:t>
            </a:r>
            <a:r>
              <a:rPr sz="2400" spc="-170" dirty="0">
                <a:latin typeface="Arial"/>
                <a:cs typeface="Arial"/>
              </a:rPr>
              <a:t>‘’primaire’’ </a:t>
            </a:r>
            <a:r>
              <a:rPr sz="2400" dirty="0">
                <a:latin typeface="Liberation Sans Narrow"/>
                <a:cs typeface="Liberation Sans Narrow"/>
              </a:rPr>
              <a:t>(6 </a:t>
            </a:r>
            <a:r>
              <a:rPr sz="2400" spc="-5" dirty="0">
                <a:latin typeface="Liberation Sans Narrow"/>
                <a:cs typeface="Liberation Sans Narrow"/>
              </a:rPr>
              <a:t>ans), mon </a:t>
            </a:r>
            <a:r>
              <a:rPr sz="2400" spc="-204" dirty="0">
                <a:latin typeface="Arial"/>
                <a:cs typeface="Arial"/>
              </a:rPr>
              <a:t>‘’CEM’’ </a:t>
            </a:r>
            <a:r>
              <a:rPr sz="2400" dirty="0">
                <a:latin typeface="Liberation Sans Narrow"/>
                <a:cs typeface="Liberation Sans Narrow"/>
              </a:rPr>
              <a:t>(4 </a:t>
            </a:r>
            <a:r>
              <a:rPr sz="2400" spc="-5" dirty="0">
                <a:latin typeface="Liberation Sans Narrow"/>
                <a:cs typeface="Liberation Sans Narrow"/>
              </a:rPr>
              <a:t>ans), </a:t>
            </a:r>
            <a:r>
              <a:rPr sz="2400" dirty="0">
                <a:latin typeface="Liberation Sans Narrow"/>
                <a:cs typeface="Liberation Sans Narrow"/>
              </a:rPr>
              <a:t>mon  </a:t>
            </a:r>
            <a:r>
              <a:rPr sz="2400" spc="-185" dirty="0">
                <a:latin typeface="Arial"/>
                <a:cs typeface="Arial"/>
              </a:rPr>
              <a:t>‘’Lycée’’ </a:t>
            </a:r>
            <a:r>
              <a:rPr sz="2400" dirty="0">
                <a:latin typeface="Liberation Sans Narrow"/>
                <a:cs typeface="Liberation Sans Narrow"/>
              </a:rPr>
              <a:t>(3 </a:t>
            </a:r>
            <a:r>
              <a:rPr sz="2400" spc="-5" dirty="0">
                <a:latin typeface="Liberation Sans Narrow"/>
                <a:cs typeface="Liberation Sans Narrow"/>
              </a:rPr>
              <a:t>ans), mon université </a:t>
            </a:r>
            <a:r>
              <a:rPr sz="2400" dirty="0">
                <a:latin typeface="Liberation Sans Narrow"/>
                <a:cs typeface="Liberation Sans Narrow"/>
              </a:rPr>
              <a:t>(5 </a:t>
            </a:r>
            <a:r>
              <a:rPr sz="2400" spc="-5" dirty="0">
                <a:latin typeface="Liberation Sans Narrow"/>
                <a:cs typeface="Liberation Sans Narrow"/>
              </a:rPr>
              <a:t>ans), bref toute </a:t>
            </a:r>
            <a:r>
              <a:rPr sz="2400" dirty="0">
                <a:latin typeface="Liberation Sans Narrow"/>
                <a:cs typeface="Liberation Sans Narrow"/>
              </a:rPr>
              <a:t>ma </a:t>
            </a:r>
            <a:r>
              <a:rPr sz="2400" spc="-5" dirty="0">
                <a:latin typeface="Liberation Sans Narrow"/>
                <a:cs typeface="Liberation Sans Narrow"/>
              </a:rPr>
              <a:t>scolarité </a:t>
            </a:r>
            <a:r>
              <a:rPr sz="2400" dirty="0">
                <a:latin typeface="Liberation Sans Narrow"/>
                <a:cs typeface="Liberation Sans Narrow"/>
              </a:rPr>
              <a:t>pour </a:t>
            </a:r>
            <a:r>
              <a:rPr sz="2400" spc="-5" dirty="0">
                <a:latin typeface="Liberation Sans Narrow"/>
                <a:cs typeface="Liberation Sans Narrow"/>
              </a:rPr>
              <a:t>la clôturer  avec un </a:t>
            </a:r>
            <a:r>
              <a:rPr sz="2400" spc="-10" dirty="0">
                <a:latin typeface="Liberation Sans Narrow"/>
                <a:cs typeface="Liberation Sans Narrow"/>
              </a:rPr>
              <a:t>diplôme </a:t>
            </a:r>
            <a:r>
              <a:rPr sz="2400" spc="-200" dirty="0">
                <a:latin typeface="Arial"/>
                <a:cs typeface="Arial"/>
              </a:rPr>
              <a:t>d’ingénieur </a:t>
            </a:r>
            <a:r>
              <a:rPr sz="2400" spc="-5" dirty="0">
                <a:latin typeface="Liberation Sans Narrow"/>
                <a:cs typeface="Liberation Sans Narrow"/>
              </a:rPr>
              <a:t>en informatique, je travaillais alors </a:t>
            </a:r>
            <a:r>
              <a:rPr sz="2400" dirty="0">
                <a:latin typeface="Liberation Sans Narrow"/>
                <a:cs typeface="Liberation Sans Narrow"/>
              </a:rPr>
              <a:t>à</a:t>
            </a:r>
            <a:r>
              <a:rPr sz="2400" spc="305" dirty="0">
                <a:latin typeface="Liberation Sans Narrow"/>
                <a:cs typeface="Liberation Sans Narrow"/>
              </a:rPr>
              <a:t> </a:t>
            </a:r>
            <a:r>
              <a:rPr sz="2400" spc="-5" dirty="0">
                <a:latin typeface="Liberation Sans Narrow"/>
                <a:cs typeface="Liberation Sans Narrow"/>
              </a:rPr>
              <a:t>Sonelgaz.</a:t>
            </a:r>
            <a:endParaRPr sz="2400">
              <a:latin typeface="Liberation Sans Narrow"/>
              <a:cs typeface="Liberation Sans Narrow"/>
            </a:endParaRPr>
          </a:p>
          <a:p>
            <a:pPr>
              <a:lnSpc>
                <a:spcPct val="100000"/>
              </a:lnSpc>
              <a:spcBef>
                <a:spcPts val="10"/>
              </a:spcBef>
            </a:pPr>
            <a:endParaRPr sz="2500">
              <a:latin typeface="Times New Roman"/>
              <a:cs typeface="Times New Roman"/>
            </a:endParaRPr>
          </a:p>
          <a:p>
            <a:pPr marL="12700" algn="just">
              <a:lnSpc>
                <a:spcPct val="100000"/>
              </a:lnSpc>
            </a:pPr>
            <a:r>
              <a:rPr sz="2400" spc="-5" dirty="0">
                <a:latin typeface="Liberation Sans Narrow"/>
                <a:cs typeface="Liberation Sans Narrow"/>
              </a:rPr>
              <a:t>Au Québec depuis 1998, </a:t>
            </a:r>
            <a:r>
              <a:rPr sz="2400" spc="-140" dirty="0">
                <a:latin typeface="Arial"/>
                <a:cs typeface="Arial"/>
              </a:rPr>
              <a:t>j’ai </a:t>
            </a:r>
            <a:r>
              <a:rPr sz="2400" spc="-5" dirty="0">
                <a:latin typeface="Liberation Sans Narrow"/>
                <a:cs typeface="Liberation Sans Narrow"/>
              </a:rPr>
              <a:t>travaillé au privé, dans les réseaux</a:t>
            </a:r>
            <a:r>
              <a:rPr sz="2400" spc="254" dirty="0">
                <a:latin typeface="Liberation Sans Narrow"/>
                <a:cs typeface="Liberation Sans Narrow"/>
              </a:rPr>
              <a:t> </a:t>
            </a:r>
            <a:r>
              <a:rPr sz="2400" spc="-5" dirty="0">
                <a:latin typeface="Liberation Sans Narrow"/>
                <a:cs typeface="Liberation Sans Narrow"/>
              </a:rPr>
              <a:t>informatiques.</a:t>
            </a:r>
            <a:endParaRPr sz="2400">
              <a:latin typeface="Liberation Sans Narrow"/>
              <a:cs typeface="Liberation Sans Narrow"/>
            </a:endParaRPr>
          </a:p>
          <a:p>
            <a:pPr>
              <a:lnSpc>
                <a:spcPct val="100000"/>
              </a:lnSpc>
              <a:spcBef>
                <a:spcPts val="5"/>
              </a:spcBef>
            </a:pPr>
            <a:endParaRPr sz="2500">
              <a:latin typeface="Times New Roman"/>
              <a:cs typeface="Times New Roman"/>
            </a:endParaRPr>
          </a:p>
          <a:p>
            <a:pPr marL="12700" algn="just">
              <a:lnSpc>
                <a:spcPct val="100000"/>
              </a:lnSpc>
            </a:pPr>
            <a:r>
              <a:rPr sz="2400" spc="-5" dirty="0">
                <a:latin typeface="Liberation Sans Narrow"/>
                <a:cs typeface="Liberation Sans Narrow"/>
              </a:rPr>
              <a:t>De 2008 </a:t>
            </a:r>
            <a:r>
              <a:rPr sz="2400" dirty="0">
                <a:latin typeface="Liberation Sans Narrow"/>
                <a:cs typeface="Liberation Sans Narrow"/>
              </a:rPr>
              <a:t>à </a:t>
            </a:r>
            <a:r>
              <a:rPr sz="2400" spc="-5" dirty="0">
                <a:latin typeface="Liberation Sans Narrow"/>
                <a:cs typeface="Liberation Sans Narrow"/>
              </a:rPr>
              <a:t>ce jour: </a:t>
            </a:r>
            <a:r>
              <a:rPr sz="2400" spc="-10" dirty="0">
                <a:latin typeface="Liberation Sans Narrow"/>
                <a:cs typeface="Liberation Sans Narrow"/>
              </a:rPr>
              <a:t>Enseignant </a:t>
            </a:r>
            <a:r>
              <a:rPr sz="2400" spc="-5" dirty="0">
                <a:latin typeface="Liberation Sans Narrow"/>
                <a:cs typeface="Liberation Sans Narrow"/>
              </a:rPr>
              <a:t>de mathématiques au</a:t>
            </a:r>
            <a:r>
              <a:rPr sz="2400" spc="190" dirty="0">
                <a:latin typeface="Liberation Sans Narrow"/>
                <a:cs typeface="Liberation Sans Narrow"/>
              </a:rPr>
              <a:t> </a:t>
            </a:r>
            <a:r>
              <a:rPr sz="2400" spc="-5" dirty="0">
                <a:latin typeface="Liberation Sans Narrow"/>
                <a:cs typeface="Liberation Sans Narrow"/>
              </a:rPr>
              <a:t>secondaire.</a:t>
            </a:r>
            <a:endParaRPr sz="2400">
              <a:latin typeface="Liberation Sans Narrow"/>
              <a:cs typeface="Liberation Sans Narrow"/>
            </a:endParaRPr>
          </a:p>
        </p:txBody>
      </p:sp>
      <p:sp>
        <p:nvSpPr>
          <p:cNvPr id="3" name="object 3"/>
          <p:cNvSpPr/>
          <p:nvPr/>
        </p:nvSpPr>
        <p:spPr>
          <a:xfrm>
            <a:off x="7705343" y="202655"/>
            <a:ext cx="2763162" cy="15149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099" y="1889252"/>
            <a:ext cx="3611245"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0000"/>
                </a:solidFill>
              </a:rPr>
              <a:t>Recruter </a:t>
            </a:r>
            <a:r>
              <a:rPr dirty="0">
                <a:solidFill>
                  <a:srgbClr val="FF0000"/>
                </a:solidFill>
              </a:rPr>
              <a:t>le </a:t>
            </a:r>
            <a:r>
              <a:rPr spc="-5" dirty="0">
                <a:solidFill>
                  <a:srgbClr val="FF0000"/>
                </a:solidFill>
              </a:rPr>
              <a:t>tiers supérieur </a:t>
            </a:r>
            <a:r>
              <a:rPr spc="-434" dirty="0">
                <a:solidFill>
                  <a:srgbClr val="FF0000"/>
                </a:solidFill>
                <a:latin typeface="Arial"/>
                <a:cs typeface="Arial"/>
              </a:rPr>
              <a:t>…</a:t>
            </a:r>
            <a:r>
              <a:rPr spc="-365" dirty="0">
                <a:solidFill>
                  <a:srgbClr val="FF0000"/>
                </a:solidFill>
                <a:latin typeface="Arial"/>
                <a:cs typeface="Arial"/>
              </a:rPr>
              <a:t> </a:t>
            </a:r>
            <a:r>
              <a:rPr dirty="0">
                <a:solidFill>
                  <a:srgbClr val="FF0000"/>
                </a:solidFill>
              </a:rPr>
              <a:t>!</a:t>
            </a:r>
          </a:p>
        </p:txBody>
      </p:sp>
      <p:sp>
        <p:nvSpPr>
          <p:cNvPr id="3" name="object 3"/>
          <p:cNvSpPr/>
          <p:nvPr/>
        </p:nvSpPr>
        <p:spPr>
          <a:xfrm>
            <a:off x="7481316" y="1245729"/>
            <a:ext cx="2847646" cy="238961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609091" y="3939921"/>
            <a:ext cx="9822815" cy="1487805"/>
          </a:xfrm>
          <a:prstGeom prst="rect">
            <a:avLst/>
          </a:prstGeom>
        </p:spPr>
        <p:txBody>
          <a:bodyPr vert="horz" wrap="square" lIns="0" tIns="12700" rIns="0" bIns="0" rtlCol="0">
            <a:spAutoFit/>
          </a:bodyPr>
          <a:lstStyle/>
          <a:p>
            <a:pPr marL="12700" marR="5080" algn="just">
              <a:lnSpc>
                <a:spcPct val="100000"/>
              </a:lnSpc>
              <a:spcBef>
                <a:spcPts val="100"/>
              </a:spcBef>
            </a:pPr>
            <a:r>
              <a:rPr sz="2400" b="1" spc="-5" dirty="0">
                <a:latin typeface="Liberation Sans Narrow"/>
                <a:cs typeface="Liberation Sans Narrow"/>
              </a:rPr>
              <a:t>Le </a:t>
            </a:r>
            <a:r>
              <a:rPr sz="2400" b="1" dirty="0">
                <a:latin typeface="Liberation Sans Narrow"/>
                <a:cs typeface="Liberation Sans Narrow"/>
              </a:rPr>
              <a:t>ministère </a:t>
            </a:r>
            <a:r>
              <a:rPr sz="2400" b="1" spc="-5" dirty="0">
                <a:latin typeface="Liberation Sans Narrow"/>
                <a:cs typeface="Liberation Sans Narrow"/>
              </a:rPr>
              <a:t>de </a:t>
            </a:r>
            <a:r>
              <a:rPr sz="2400" b="1" spc="-10" dirty="0">
                <a:latin typeface="Liberation Sans Narrow"/>
                <a:cs typeface="Liberation Sans Narrow"/>
              </a:rPr>
              <a:t>l'Éducation </a:t>
            </a:r>
            <a:r>
              <a:rPr sz="2400" b="1" spc="-5" dirty="0">
                <a:latin typeface="Liberation Sans Narrow"/>
                <a:cs typeface="Liberation Sans Narrow"/>
              </a:rPr>
              <a:t>vise </a:t>
            </a:r>
            <a:r>
              <a:rPr sz="2400" b="1" dirty="0">
                <a:latin typeface="Liberation Sans Narrow"/>
                <a:cs typeface="Liberation Sans Narrow"/>
              </a:rPr>
              <a:t>à recruter des </a:t>
            </a:r>
            <a:r>
              <a:rPr sz="2400" b="1" spc="-5" dirty="0">
                <a:latin typeface="Liberation Sans Narrow"/>
                <a:cs typeface="Liberation Sans Narrow"/>
              </a:rPr>
              <a:t>enseignants </a:t>
            </a:r>
            <a:r>
              <a:rPr sz="2400" b="1" dirty="0">
                <a:latin typeface="Liberation Sans Narrow"/>
                <a:cs typeface="Liberation Sans Narrow"/>
              </a:rPr>
              <a:t>à partir </a:t>
            </a:r>
            <a:r>
              <a:rPr sz="2400" b="1" spc="-10" dirty="0">
                <a:latin typeface="Liberation Sans Narrow"/>
                <a:cs typeface="Liberation Sans Narrow"/>
              </a:rPr>
              <a:t>du </a:t>
            </a:r>
            <a:r>
              <a:rPr sz="2400" b="1" dirty="0">
                <a:latin typeface="Liberation Sans Narrow"/>
                <a:cs typeface="Liberation Sans Narrow"/>
              </a:rPr>
              <a:t>tiers  </a:t>
            </a:r>
            <a:r>
              <a:rPr sz="2400" b="1" spc="-5" dirty="0">
                <a:latin typeface="Liberation Sans Narrow"/>
                <a:cs typeface="Liberation Sans Narrow"/>
              </a:rPr>
              <a:t>supérieur de chaque cohorte</a:t>
            </a:r>
            <a:r>
              <a:rPr sz="2400" spc="-5" dirty="0">
                <a:latin typeface="Liberation Sans Narrow"/>
                <a:cs typeface="Liberation Sans Narrow"/>
              </a:rPr>
              <a:t>. Les enseignants diplômés universitaires déployés </a:t>
            </a:r>
            <a:r>
              <a:rPr sz="2400" dirty="0">
                <a:latin typeface="Liberation Sans Narrow"/>
                <a:cs typeface="Liberation Sans Narrow"/>
              </a:rPr>
              <a:t>dans  </a:t>
            </a:r>
            <a:r>
              <a:rPr sz="2400" spc="-5" dirty="0">
                <a:latin typeface="Liberation Sans Narrow"/>
                <a:cs typeface="Liberation Sans Narrow"/>
              </a:rPr>
              <a:t>les écoles secondaires (7</a:t>
            </a:r>
            <a:r>
              <a:rPr sz="2400" spc="-7" baseline="24305" dirty="0">
                <a:latin typeface="Liberation Sans Narrow"/>
                <a:cs typeface="Liberation Sans Narrow"/>
              </a:rPr>
              <a:t>ème</a:t>
            </a:r>
            <a:r>
              <a:rPr sz="2400" spc="-5" dirty="0">
                <a:latin typeface="Liberation Sans Narrow"/>
                <a:cs typeface="Liberation Sans Narrow"/>
              </a:rPr>
              <a:t>-10</a:t>
            </a:r>
            <a:r>
              <a:rPr sz="2400" spc="-7" baseline="24305" dirty="0">
                <a:latin typeface="Liberation Sans Narrow"/>
                <a:cs typeface="Liberation Sans Narrow"/>
              </a:rPr>
              <a:t>ème </a:t>
            </a:r>
            <a:r>
              <a:rPr sz="2400" spc="-5" dirty="0">
                <a:latin typeface="Liberation Sans Narrow"/>
                <a:cs typeface="Liberation Sans Narrow"/>
              </a:rPr>
              <a:t>années) et dans les collèges préuniversitaires  </a:t>
            </a:r>
            <a:r>
              <a:rPr sz="2400" spc="-20" dirty="0">
                <a:latin typeface="Liberation Sans Narrow"/>
                <a:cs typeface="Liberation Sans Narrow"/>
              </a:rPr>
              <a:t>(11</a:t>
            </a:r>
            <a:r>
              <a:rPr sz="2400" spc="-30" baseline="24305" dirty="0">
                <a:latin typeface="Liberation Sans Narrow"/>
                <a:cs typeface="Liberation Sans Narrow"/>
              </a:rPr>
              <a:t>ème</a:t>
            </a:r>
            <a:r>
              <a:rPr sz="2400" spc="-20" dirty="0">
                <a:latin typeface="Liberation Sans Narrow"/>
                <a:cs typeface="Liberation Sans Narrow"/>
              </a:rPr>
              <a:t>-12</a:t>
            </a:r>
            <a:r>
              <a:rPr sz="2400" spc="-30" baseline="24305" dirty="0">
                <a:latin typeface="Liberation Sans Narrow"/>
                <a:cs typeface="Liberation Sans Narrow"/>
              </a:rPr>
              <a:t>ème </a:t>
            </a:r>
            <a:r>
              <a:rPr sz="2400" spc="-5" dirty="0">
                <a:latin typeface="Liberation Sans Narrow"/>
                <a:cs typeface="Liberation Sans Narrow"/>
              </a:rPr>
              <a:t>années) doivent posséder un </a:t>
            </a:r>
            <a:r>
              <a:rPr sz="2400" spc="-10" dirty="0">
                <a:latin typeface="Liberation Sans Narrow"/>
                <a:cs typeface="Liberation Sans Narrow"/>
              </a:rPr>
              <a:t>diplôme lié </a:t>
            </a:r>
            <a:r>
              <a:rPr sz="2400" dirty="0">
                <a:latin typeface="Liberation Sans Narrow"/>
                <a:cs typeface="Liberation Sans Narrow"/>
              </a:rPr>
              <a:t>à </a:t>
            </a:r>
            <a:r>
              <a:rPr sz="2400" spc="-5" dirty="0">
                <a:latin typeface="Liberation Sans Narrow"/>
                <a:cs typeface="Liberation Sans Narrow"/>
              </a:rPr>
              <a:t>la matière </a:t>
            </a:r>
            <a:r>
              <a:rPr sz="2400" spc="-10" dirty="0">
                <a:latin typeface="Liberation Sans Narrow"/>
                <a:cs typeface="Liberation Sans Narrow"/>
              </a:rPr>
              <a:t>qu'ils </a:t>
            </a:r>
            <a:r>
              <a:rPr sz="2400" spc="-5" dirty="0">
                <a:latin typeface="Liberation Sans Narrow"/>
                <a:cs typeface="Liberation Sans Narrow"/>
              </a:rPr>
              <a:t>vont</a:t>
            </a:r>
            <a:r>
              <a:rPr sz="2400" spc="155" dirty="0">
                <a:latin typeface="Liberation Sans Narrow"/>
                <a:cs typeface="Liberation Sans Narrow"/>
              </a:rPr>
              <a:t> </a:t>
            </a:r>
            <a:r>
              <a:rPr sz="2400" spc="-20" dirty="0">
                <a:latin typeface="Liberation Sans Narrow"/>
                <a:cs typeface="Liberation Sans Narrow"/>
              </a:rPr>
              <a:t>enseigner.</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5259" y="1105661"/>
            <a:ext cx="3596004"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FF0000"/>
                </a:solidFill>
              </a:rPr>
              <a:t>En rafale, </a:t>
            </a:r>
            <a:r>
              <a:rPr spc="-5" dirty="0">
                <a:solidFill>
                  <a:srgbClr val="FF0000"/>
                </a:solidFill>
              </a:rPr>
              <a:t>pour aller </a:t>
            </a:r>
            <a:r>
              <a:rPr dirty="0">
                <a:solidFill>
                  <a:srgbClr val="FF0000"/>
                </a:solidFill>
              </a:rPr>
              <a:t>plus </a:t>
            </a:r>
            <a:r>
              <a:rPr spc="-5" dirty="0">
                <a:solidFill>
                  <a:srgbClr val="FF0000"/>
                </a:solidFill>
              </a:rPr>
              <a:t>vite</a:t>
            </a:r>
            <a:r>
              <a:rPr spc="-75" dirty="0">
                <a:solidFill>
                  <a:srgbClr val="FF0000"/>
                </a:solidFill>
              </a:rPr>
              <a:t> </a:t>
            </a:r>
            <a:r>
              <a:rPr dirty="0">
                <a:solidFill>
                  <a:srgbClr val="FF0000"/>
                </a:solidFill>
              </a:rPr>
              <a:t>!</a:t>
            </a:r>
          </a:p>
        </p:txBody>
      </p:sp>
      <p:sp>
        <p:nvSpPr>
          <p:cNvPr id="3" name="object 3"/>
          <p:cNvSpPr/>
          <p:nvPr/>
        </p:nvSpPr>
        <p:spPr>
          <a:xfrm>
            <a:off x="7415783" y="1962006"/>
            <a:ext cx="3136170" cy="32006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84403" y="2059305"/>
            <a:ext cx="5997575" cy="2005964"/>
          </a:xfrm>
          <a:prstGeom prst="rect">
            <a:avLst/>
          </a:prstGeom>
        </p:spPr>
        <p:txBody>
          <a:bodyPr vert="horz" wrap="square" lIns="0" tIns="12700" rIns="0" bIns="0" rtlCol="0">
            <a:spAutoFit/>
          </a:bodyPr>
          <a:lstStyle/>
          <a:p>
            <a:pPr marL="352425" indent="-339725">
              <a:lnSpc>
                <a:spcPts val="2875"/>
              </a:lnSpc>
              <a:spcBef>
                <a:spcPts val="100"/>
              </a:spcBef>
              <a:buFont typeface="Wingdings"/>
              <a:buChar char=""/>
              <a:tabLst>
                <a:tab pos="353060" algn="l"/>
              </a:tabLst>
            </a:pPr>
            <a:r>
              <a:rPr sz="2400" b="1" spc="-5" dirty="0">
                <a:latin typeface="Liberation Sans Narrow"/>
                <a:cs typeface="Liberation Sans Narrow"/>
              </a:rPr>
              <a:t>École </a:t>
            </a:r>
            <a:r>
              <a:rPr sz="2400" b="1" dirty="0">
                <a:latin typeface="Liberation Sans Narrow"/>
                <a:cs typeface="Liberation Sans Narrow"/>
              </a:rPr>
              <a:t>modèle </a:t>
            </a:r>
            <a:r>
              <a:rPr sz="2400" dirty="0">
                <a:latin typeface="Liberation Sans Narrow"/>
                <a:cs typeface="Liberation Sans Narrow"/>
              </a:rPr>
              <a:t>= Un </a:t>
            </a:r>
            <a:r>
              <a:rPr sz="2400" spc="-10" dirty="0">
                <a:latin typeface="Liberation Sans Narrow"/>
                <a:cs typeface="Liberation Sans Narrow"/>
              </a:rPr>
              <a:t>multiplicateur </a:t>
            </a:r>
            <a:r>
              <a:rPr sz="2400" spc="-5" dirty="0">
                <a:latin typeface="Liberation Sans Narrow"/>
                <a:cs typeface="Liberation Sans Narrow"/>
              </a:rPr>
              <a:t>de</a:t>
            </a:r>
            <a:r>
              <a:rPr sz="2400" spc="65" dirty="0">
                <a:latin typeface="Liberation Sans Narrow"/>
                <a:cs typeface="Liberation Sans Narrow"/>
              </a:rPr>
              <a:t> </a:t>
            </a:r>
            <a:r>
              <a:rPr sz="2400" spc="-5" dirty="0">
                <a:latin typeface="Liberation Sans Narrow"/>
                <a:cs typeface="Liberation Sans Narrow"/>
              </a:rPr>
              <a:t>pratiques</a:t>
            </a:r>
            <a:endParaRPr sz="2400">
              <a:latin typeface="Liberation Sans Narrow"/>
              <a:cs typeface="Liberation Sans Narrow"/>
            </a:endParaRPr>
          </a:p>
          <a:p>
            <a:pPr marL="352425">
              <a:lnSpc>
                <a:spcPts val="2875"/>
              </a:lnSpc>
            </a:pPr>
            <a:r>
              <a:rPr sz="2400" spc="-220" dirty="0">
                <a:latin typeface="Arial"/>
                <a:cs typeface="Arial"/>
              </a:rPr>
              <a:t>exemplaires</a:t>
            </a:r>
            <a:r>
              <a:rPr sz="2400" spc="-100" dirty="0">
                <a:latin typeface="Arial"/>
                <a:cs typeface="Arial"/>
              </a:rPr>
              <a:t> </a:t>
            </a:r>
            <a:r>
              <a:rPr sz="2400" spc="-434" dirty="0">
                <a:latin typeface="Arial"/>
                <a:cs typeface="Arial"/>
              </a:rPr>
              <a:t>…</a:t>
            </a:r>
            <a:endParaRPr sz="2400">
              <a:latin typeface="Arial"/>
              <a:cs typeface="Arial"/>
            </a:endParaRPr>
          </a:p>
          <a:p>
            <a:pPr marL="352425" indent="-339725">
              <a:lnSpc>
                <a:spcPct val="100000"/>
              </a:lnSpc>
              <a:spcBef>
                <a:spcPts val="395"/>
              </a:spcBef>
              <a:buFont typeface="Wingdings"/>
              <a:buChar char=""/>
              <a:tabLst>
                <a:tab pos="353060" algn="l"/>
              </a:tabLst>
            </a:pPr>
            <a:r>
              <a:rPr sz="2400" b="1" dirty="0">
                <a:latin typeface="Liberation Sans Narrow"/>
                <a:cs typeface="Liberation Sans Narrow"/>
              </a:rPr>
              <a:t>Plateformes de </a:t>
            </a:r>
            <a:r>
              <a:rPr sz="2400" b="1" spc="-5" dirty="0">
                <a:latin typeface="Liberation Sans Narrow"/>
                <a:cs typeface="Liberation Sans Narrow"/>
              </a:rPr>
              <a:t>partage </a:t>
            </a:r>
            <a:r>
              <a:rPr sz="2400" spc="-225" dirty="0">
                <a:latin typeface="Arial"/>
                <a:cs typeface="Arial"/>
              </a:rPr>
              <a:t>pour </a:t>
            </a:r>
            <a:r>
              <a:rPr sz="2400" spc="-190" dirty="0">
                <a:latin typeface="Arial"/>
                <a:cs typeface="Arial"/>
              </a:rPr>
              <a:t>les </a:t>
            </a:r>
            <a:r>
              <a:rPr sz="2400" spc="-215" dirty="0">
                <a:latin typeface="Arial"/>
                <a:cs typeface="Arial"/>
              </a:rPr>
              <a:t>écoles</a:t>
            </a:r>
            <a:r>
              <a:rPr sz="2400" spc="75" dirty="0">
                <a:latin typeface="Arial"/>
                <a:cs typeface="Arial"/>
              </a:rPr>
              <a:t> </a:t>
            </a:r>
            <a:r>
              <a:rPr sz="2400" spc="-434" dirty="0">
                <a:latin typeface="Arial"/>
                <a:cs typeface="Arial"/>
              </a:rPr>
              <a:t>…</a:t>
            </a:r>
            <a:endParaRPr sz="2400">
              <a:latin typeface="Arial"/>
              <a:cs typeface="Arial"/>
            </a:endParaRPr>
          </a:p>
          <a:p>
            <a:pPr marL="352425" indent="-339725">
              <a:lnSpc>
                <a:spcPct val="100000"/>
              </a:lnSpc>
              <a:spcBef>
                <a:spcPts val="400"/>
              </a:spcBef>
              <a:buFont typeface="Wingdings"/>
              <a:buChar char=""/>
              <a:tabLst>
                <a:tab pos="353060" algn="l"/>
              </a:tabLst>
            </a:pPr>
            <a:r>
              <a:rPr sz="2400" b="1" spc="-5" dirty="0">
                <a:latin typeface="Liberation Sans Narrow"/>
                <a:cs typeface="Liberation Sans Narrow"/>
              </a:rPr>
              <a:t>Organisation </a:t>
            </a:r>
            <a:r>
              <a:rPr sz="2400" b="1" dirty="0">
                <a:latin typeface="Liberation Sans Narrow"/>
                <a:cs typeface="Liberation Sans Narrow"/>
              </a:rPr>
              <a:t>des </a:t>
            </a:r>
            <a:r>
              <a:rPr sz="2400" b="1" spc="-5" dirty="0">
                <a:latin typeface="Liberation Sans Narrow"/>
                <a:cs typeface="Liberation Sans Narrow"/>
              </a:rPr>
              <a:t>lieux et </a:t>
            </a:r>
            <a:r>
              <a:rPr sz="2400" b="1" dirty="0">
                <a:latin typeface="Liberation Sans Narrow"/>
                <a:cs typeface="Liberation Sans Narrow"/>
              </a:rPr>
              <a:t>du temps </a:t>
            </a:r>
            <a:r>
              <a:rPr sz="2400" b="1" spc="-5" dirty="0">
                <a:latin typeface="Liberation Sans Narrow"/>
                <a:cs typeface="Liberation Sans Narrow"/>
              </a:rPr>
              <a:t>scolaires</a:t>
            </a:r>
            <a:r>
              <a:rPr sz="2400" b="1" spc="20" dirty="0">
                <a:latin typeface="Liberation Sans Narrow"/>
                <a:cs typeface="Liberation Sans Narrow"/>
              </a:rPr>
              <a:t> </a:t>
            </a:r>
            <a:r>
              <a:rPr sz="2400" spc="-434" dirty="0">
                <a:latin typeface="Arial"/>
                <a:cs typeface="Arial"/>
              </a:rPr>
              <a:t>…</a:t>
            </a:r>
            <a:endParaRPr sz="2400">
              <a:latin typeface="Arial"/>
              <a:cs typeface="Arial"/>
            </a:endParaRPr>
          </a:p>
          <a:p>
            <a:pPr marL="352425" indent="-339725">
              <a:lnSpc>
                <a:spcPct val="100000"/>
              </a:lnSpc>
              <a:spcBef>
                <a:spcPts val="405"/>
              </a:spcBef>
              <a:buFont typeface="Wingdings"/>
              <a:buChar char=""/>
              <a:tabLst>
                <a:tab pos="353060" algn="l"/>
              </a:tabLst>
            </a:pPr>
            <a:r>
              <a:rPr sz="2400" spc="-5" dirty="0">
                <a:latin typeface="Liberation Sans Narrow"/>
                <a:cs typeface="Liberation Sans Narrow"/>
              </a:rPr>
              <a:t>Le second </a:t>
            </a:r>
            <a:r>
              <a:rPr sz="2400" b="1" dirty="0">
                <a:latin typeface="Liberation Sans Narrow"/>
                <a:cs typeface="Liberation Sans Narrow"/>
              </a:rPr>
              <a:t>plan </a:t>
            </a:r>
            <a:r>
              <a:rPr sz="2400" b="1" spc="-5" dirty="0">
                <a:latin typeface="Liberation Sans Narrow"/>
                <a:cs typeface="Liberation Sans Narrow"/>
              </a:rPr>
              <a:t>directeur sur les </a:t>
            </a:r>
            <a:r>
              <a:rPr sz="2400" b="1" dirty="0">
                <a:latin typeface="Liberation Sans Narrow"/>
                <a:cs typeface="Liberation Sans Narrow"/>
              </a:rPr>
              <a:t>TIC</a:t>
            </a:r>
            <a:r>
              <a:rPr sz="2400" b="1" spc="40" dirty="0">
                <a:latin typeface="Liberation Sans Narrow"/>
                <a:cs typeface="Liberation Sans Narrow"/>
              </a:rPr>
              <a:t> </a:t>
            </a:r>
            <a:r>
              <a:rPr sz="2400" spc="-434" dirty="0">
                <a:latin typeface="Arial"/>
                <a:cs typeface="Arial"/>
              </a:rPr>
              <a:t>…</a:t>
            </a:r>
            <a:endParaRPr sz="2400">
              <a:latin typeface="Arial"/>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702" y="1158951"/>
            <a:ext cx="7249795"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F0000"/>
                </a:solidFill>
              </a:rPr>
              <a:t>Enseigner les mathématiques </a:t>
            </a:r>
            <a:r>
              <a:rPr spc="-434" dirty="0">
                <a:solidFill>
                  <a:srgbClr val="FF0000"/>
                </a:solidFill>
                <a:latin typeface="Arial"/>
                <a:cs typeface="Arial"/>
              </a:rPr>
              <a:t>… </a:t>
            </a:r>
            <a:r>
              <a:rPr sz="2800" spc="-5" dirty="0"/>
              <a:t>La méthode Singapour</a:t>
            </a:r>
            <a:r>
              <a:rPr sz="2800" spc="-215" dirty="0"/>
              <a:t> </a:t>
            </a:r>
            <a:r>
              <a:rPr dirty="0"/>
              <a:t>!</a:t>
            </a:r>
            <a:endParaRPr sz="2800">
              <a:latin typeface="Arial"/>
              <a:cs typeface="Arial"/>
            </a:endParaRPr>
          </a:p>
        </p:txBody>
      </p:sp>
      <p:sp>
        <p:nvSpPr>
          <p:cNvPr id="3" name="object 3"/>
          <p:cNvSpPr/>
          <p:nvPr/>
        </p:nvSpPr>
        <p:spPr>
          <a:xfrm>
            <a:off x="5070347" y="1885188"/>
            <a:ext cx="5311140" cy="36909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16636" y="5609844"/>
            <a:ext cx="9865360" cy="1649095"/>
          </a:xfrm>
          <a:prstGeom prst="rect">
            <a:avLst/>
          </a:prstGeom>
          <a:solidFill>
            <a:srgbClr val="FFFF99"/>
          </a:solidFill>
          <a:ln w="9144">
            <a:solidFill>
              <a:srgbClr val="0000FF"/>
            </a:solidFill>
          </a:ln>
        </p:spPr>
        <p:txBody>
          <a:bodyPr vert="horz" wrap="square" lIns="0" tIns="635" rIns="0" bIns="0" rtlCol="0">
            <a:spAutoFit/>
          </a:bodyPr>
          <a:lstStyle/>
          <a:p>
            <a:pPr>
              <a:lnSpc>
                <a:spcPct val="100000"/>
              </a:lnSpc>
              <a:spcBef>
                <a:spcPts val="5"/>
              </a:spcBef>
            </a:pPr>
            <a:endParaRPr sz="2150">
              <a:latin typeface="Times New Roman"/>
              <a:cs typeface="Times New Roman"/>
            </a:endParaRPr>
          </a:p>
          <a:p>
            <a:pPr marL="90805" marR="82550" algn="just">
              <a:lnSpc>
                <a:spcPct val="99800"/>
              </a:lnSpc>
            </a:pPr>
            <a:r>
              <a:rPr sz="2400" b="1" spc="-5" dirty="0">
                <a:solidFill>
                  <a:srgbClr val="0000FF"/>
                </a:solidFill>
                <a:latin typeface="Liberation Sans Narrow"/>
                <a:cs typeface="Liberation Sans Narrow"/>
              </a:rPr>
              <a:t>Comprendre avant d'apprendre</a:t>
            </a:r>
            <a:r>
              <a:rPr sz="2400" spc="-5" dirty="0">
                <a:latin typeface="Liberation Sans Narrow"/>
                <a:cs typeface="Liberation Sans Narrow"/>
              </a:rPr>
              <a:t>. </a:t>
            </a:r>
            <a:r>
              <a:rPr sz="2400" spc="-215" dirty="0">
                <a:latin typeface="Arial"/>
                <a:cs typeface="Arial"/>
              </a:rPr>
              <a:t>L’élève </a:t>
            </a:r>
            <a:r>
              <a:rPr sz="2400" spc="-5" dirty="0">
                <a:latin typeface="Liberation Sans Narrow"/>
                <a:cs typeface="Liberation Sans Narrow"/>
              </a:rPr>
              <a:t>observe </a:t>
            </a:r>
            <a:r>
              <a:rPr sz="2400" dirty="0">
                <a:latin typeface="Liberation Sans Narrow"/>
                <a:cs typeface="Liberation Sans Narrow"/>
              </a:rPr>
              <a:t>et </a:t>
            </a:r>
            <a:r>
              <a:rPr sz="2400" spc="-5" dirty="0">
                <a:latin typeface="Liberation Sans Narrow"/>
                <a:cs typeface="Liberation Sans Narrow"/>
              </a:rPr>
              <a:t>manipule </a:t>
            </a:r>
            <a:r>
              <a:rPr sz="2400" dirty="0">
                <a:latin typeface="Liberation Sans Narrow"/>
                <a:cs typeface="Liberation Sans Narrow"/>
              </a:rPr>
              <a:t>des </a:t>
            </a:r>
            <a:r>
              <a:rPr sz="2400" spc="-5" dirty="0">
                <a:latin typeface="Liberation Sans Narrow"/>
                <a:cs typeface="Liberation Sans Narrow"/>
              </a:rPr>
              <a:t>objets concrets </a:t>
            </a:r>
            <a:r>
              <a:rPr sz="2400" spc="535" dirty="0">
                <a:latin typeface="Liberation Sans Narrow"/>
                <a:cs typeface="Liberation Sans Narrow"/>
              </a:rPr>
              <a:t> </a:t>
            </a:r>
            <a:r>
              <a:rPr sz="2400" spc="-5" dirty="0">
                <a:latin typeface="Liberation Sans Narrow"/>
                <a:cs typeface="Liberation Sans Narrow"/>
              </a:rPr>
              <a:t>avant de passer </a:t>
            </a:r>
            <a:r>
              <a:rPr sz="2400" dirty="0">
                <a:latin typeface="Liberation Sans Narrow"/>
                <a:cs typeface="Liberation Sans Narrow"/>
              </a:rPr>
              <a:t>à </a:t>
            </a:r>
            <a:r>
              <a:rPr sz="2400" spc="-5" dirty="0">
                <a:latin typeface="Liberation Sans Narrow"/>
                <a:cs typeface="Liberation Sans Narrow"/>
              </a:rPr>
              <a:t>une écriture abstraite. </a:t>
            </a:r>
            <a:r>
              <a:rPr sz="2400" spc="-30" dirty="0">
                <a:latin typeface="Liberation Sans Narrow"/>
                <a:cs typeface="Liberation Sans Narrow"/>
              </a:rPr>
              <a:t>Toujours </a:t>
            </a:r>
            <a:r>
              <a:rPr sz="2400" spc="-5" dirty="0">
                <a:latin typeface="Liberation Sans Narrow"/>
                <a:cs typeface="Liberation Sans Narrow"/>
              </a:rPr>
              <a:t>donner du sens aux situations  </a:t>
            </a:r>
            <a:r>
              <a:rPr sz="2400" spc="-200" dirty="0">
                <a:latin typeface="Arial"/>
                <a:cs typeface="Arial"/>
              </a:rPr>
              <a:t>d’exercices </a:t>
            </a:r>
            <a:r>
              <a:rPr sz="2400" spc="-5" dirty="0">
                <a:latin typeface="Liberation Sans Narrow"/>
                <a:cs typeface="Liberation Sans Narrow"/>
              </a:rPr>
              <a:t>et aux symboles et </a:t>
            </a:r>
            <a:r>
              <a:rPr sz="2400" spc="-10" dirty="0">
                <a:latin typeface="Liberation Sans Narrow"/>
                <a:cs typeface="Liberation Sans Narrow"/>
              </a:rPr>
              <a:t>chiffres</a:t>
            </a:r>
            <a:r>
              <a:rPr sz="2400" spc="185" dirty="0">
                <a:latin typeface="Liberation Sans Narrow"/>
                <a:cs typeface="Liberation Sans Narrow"/>
              </a:rPr>
              <a:t> </a:t>
            </a:r>
            <a:r>
              <a:rPr sz="2400" spc="-5" dirty="0">
                <a:latin typeface="Liberation Sans Narrow"/>
                <a:cs typeface="Liberation Sans Narrow"/>
              </a:rPr>
              <a:t>mathématiques.</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29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9422" y="1214120"/>
            <a:ext cx="3518535" cy="391160"/>
          </a:xfrm>
          <a:prstGeom prst="rect">
            <a:avLst/>
          </a:prstGeom>
        </p:spPr>
        <p:txBody>
          <a:bodyPr vert="horz" wrap="square" lIns="0" tIns="12700" rIns="0" bIns="0" rtlCol="0">
            <a:spAutoFit/>
          </a:bodyPr>
          <a:lstStyle/>
          <a:p>
            <a:pPr marL="12700">
              <a:lnSpc>
                <a:spcPct val="100000"/>
              </a:lnSpc>
              <a:spcBef>
                <a:spcPts val="100"/>
              </a:spcBef>
            </a:pPr>
            <a:r>
              <a:rPr spc="-285" dirty="0">
                <a:solidFill>
                  <a:srgbClr val="FF0000"/>
                </a:solidFill>
                <a:latin typeface="Arial"/>
                <a:cs typeface="Arial"/>
              </a:rPr>
              <a:t>Comment </a:t>
            </a:r>
            <a:r>
              <a:rPr spc="-215" dirty="0">
                <a:solidFill>
                  <a:srgbClr val="FF0000"/>
                </a:solidFill>
                <a:latin typeface="Arial"/>
                <a:cs typeface="Arial"/>
              </a:rPr>
              <a:t>est </a:t>
            </a:r>
            <a:r>
              <a:rPr spc="-229" dirty="0">
                <a:solidFill>
                  <a:srgbClr val="FF0000"/>
                </a:solidFill>
                <a:latin typeface="Arial"/>
                <a:cs typeface="Arial"/>
              </a:rPr>
              <a:t>évalué </a:t>
            </a:r>
            <a:r>
              <a:rPr spc="-195" dirty="0">
                <a:solidFill>
                  <a:srgbClr val="FF0000"/>
                </a:solidFill>
                <a:latin typeface="Arial"/>
                <a:cs typeface="Arial"/>
              </a:rPr>
              <a:t>l’élève</a:t>
            </a:r>
            <a:r>
              <a:rPr spc="-150" dirty="0">
                <a:solidFill>
                  <a:srgbClr val="FF0000"/>
                </a:solidFill>
                <a:latin typeface="Arial"/>
                <a:cs typeface="Arial"/>
              </a:rPr>
              <a:t> </a:t>
            </a:r>
            <a:r>
              <a:rPr spc="-265" dirty="0">
                <a:solidFill>
                  <a:srgbClr val="FF0000"/>
                </a:solidFill>
                <a:latin typeface="Arial"/>
                <a:cs typeface="Arial"/>
              </a:rPr>
              <a:t>?</a:t>
            </a:r>
          </a:p>
        </p:txBody>
      </p:sp>
      <p:sp>
        <p:nvSpPr>
          <p:cNvPr id="3" name="object 3"/>
          <p:cNvSpPr/>
          <p:nvPr/>
        </p:nvSpPr>
        <p:spPr>
          <a:xfrm>
            <a:off x="8506968" y="1109471"/>
            <a:ext cx="2074164" cy="19232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506968" y="3177540"/>
            <a:ext cx="2074164" cy="38587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412800" y="1998929"/>
            <a:ext cx="7503159" cy="4645025"/>
          </a:xfrm>
          <a:prstGeom prst="rect">
            <a:avLst/>
          </a:prstGeom>
        </p:spPr>
        <p:txBody>
          <a:bodyPr vert="horz" wrap="square" lIns="0" tIns="12700" rIns="0" bIns="0" rtlCol="0">
            <a:spAutoFit/>
          </a:bodyPr>
          <a:lstStyle/>
          <a:p>
            <a:pPr marL="12700">
              <a:lnSpc>
                <a:spcPct val="100000"/>
              </a:lnSpc>
              <a:spcBef>
                <a:spcPts val="100"/>
              </a:spcBef>
              <a:tabLst>
                <a:tab pos="3166110" algn="l"/>
              </a:tabLst>
            </a:pPr>
            <a:r>
              <a:rPr sz="2400" u="heavy" spc="-5" dirty="0">
                <a:solidFill>
                  <a:srgbClr val="0000FF"/>
                </a:solidFill>
                <a:uFill>
                  <a:solidFill>
                    <a:srgbClr val="0000FF"/>
                  </a:solidFill>
                </a:uFill>
                <a:latin typeface="Liberation Sans Narrow"/>
                <a:cs typeface="Liberation Sans Narrow"/>
              </a:rPr>
              <a:t>La</a:t>
            </a:r>
            <a:r>
              <a:rPr sz="2400" u="heavy" spc="405" dirty="0">
                <a:solidFill>
                  <a:srgbClr val="0000FF"/>
                </a:solidFill>
                <a:uFill>
                  <a:solidFill>
                    <a:srgbClr val="0000FF"/>
                  </a:solidFill>
                </a:uFill>
                <a:latin typeface="Liberation Sans Narrow"/>
                <a:cs typeface="Liberation Sans Narrow"/>
              </a:rPr>
              <a:t> </a:t>
            </a:r>
            <a:r>
              <a:rPr sz="2400" u="heavy" spc="-5" dirty="0">
                <a:solidFill>
                  <a:srgbClr val="0000FF"/>
                </a:solidFill>
                <a:uFill>
                  <a:solidFill>
                    <a:srgbClr val="0000FF"/>
                  </a:solidFill>
                </a:uFill>
                <a:latin typeface="Liberation Sans Narrow"/>
                <a:cs typeface="Liberation Sans Narrow"/>
              </a:rPr>
              <a:t>méthode</a:t>
            </a:r>
            <a:r>
              <a:rPr sz="2400" u="heavy" spc="415" dirty="0">
                <a:solidFill>
                  <a:srgbClr val="0000FF"/>
                </a:solidFill>
                <a:uFill>
                  <a:solidFill>
                    <a:srgbClr val="0000FF"/>
                  </a:solidFill>
                </a:uFill>
                <a:latin typeface="Liberation Sans Narrow"/>
                <a:cs typeface="Liberation Sans Narrow"/>
              </a:rPr>
              <a:t> </a:t>
            </a:r>
            <a:r>
              <a:rPr sz="2400" u="heavy" spc="-5" dirty="0">
                <a:solidFill>
                  <a:srgbClr val="0000FF"/>
                </a:solidFill>
                <a:uFill>
                  <a:solidFill>
                    <a:srgbClr val="0000FF"/>
                  </a:solidFill>
                </a:uFill>
                <a:latin typeface="Liberation Sans Narrow"/>
                <a:cs typeface="Liberation Sans Narrow"/>
              </a:rPr>
              <a:t>traditionnelle	</a:t>
            </a:r>
            <a:r>
              <a:rPr sz="2400" u="heavy" spc="-200" dirty="0">
                <a:solidFill>
                  <a:srgbClr val="0000FF"/>
                </a:solidFill>
                <a:uFill>
                  <a:solidFill>
                    <a:srgbClr val="0000FF"/>
                  </a:solidFill>
                </a:uFill>
                <a:latin typeface="Arial"/>
                <a:cs typeface="Arial"/>
              </a:rPr>
              <a:t>d’évaluer </a:t>
            </a:r>
            <a:r>
              <a:rPr sz="2400" u="heavy" dirty="0">
                <a:solidFill>
                  <a:srgbClr val="0000FF"/>
                </a:solidFill>
                <a:uFill>
                  <a:solidFill>
                    <a:srgbClr val="0000FF"/>
                  </a:solidFill>
                </a:uFill>
                <a:latin typeface="Liberation Sans Narrow"/>
                <a:cs typeface="Liberation Sans Narrow"/>
              </a:rPr>
              <a:t>a </a:t>
            </a:r>
            <a:r>
              <a:rPr sz="2400" u="heavy" spc="-5" dirty="0">
                <a:solidFill>
                  <a:srgbClr val="0000FF"/>
                </a:solidFill>
                <a:uFill>
                  <a:solidFill>
                    <a:srgbClr val="0000FF"/>
                  </a:solidFill>
                </a:uFill>
                <a:latin typeface="Liberation Sans Narrow"/>
                <a:cs typeface="Liberation Sans Narrow"/>
              </a:rPr>
              <a:t>été </a:t>
            </a:r>
            <a:r>
              <a:rPr sz="2400" u="heavy" dirty="0">
                <a:solidFill>
                  <a:srgbClr val="0000FF"/>
                </a:solidFill>
                <a:uFill>
                  <a:solidFill>
                    <a:srgbClr val="0000FF"/>
                  </a:solidFill>
                </a:uFill>
                <a:latin typeface="Liberation Sans Narrow"/>
                <a:cs typeface="Liberation Sans Narrow"/>
              </a:rPr>
              <a:t>remise </a:t>
            </a:r>
            <a:r>
              <a:rPr sz="2400" u="heavy" spc="-5" dirty="0">
                <a:solidFill>
                  <a:srgbClr val="0000FF"/>
                </a:solidFill>
                <a:uFill>
                  <a:solidFill>
                    <a:srgbClr val="0000FF"/>
                  </a:solidFill>
                </a:uFill>
                <a:latin typeface="Liberation Sans Narrow"/>
                <a:cs typeface="Liberation Sans Narrow"/>
              </a:rPr>
              <a:t>en cause</a:t>
            </a:r>
            <a:r>
              <a:rPr sz="2400" spc="-220" dirty="0">
                <a:solidFill>
                  <a:srgbClr val="0000FF"/>
                </a:solidFill>
                <a:latin typeface="Liberation Sans Narrow"/>
                <a:cs typeface="Liberation Sans Narrow"/>
              </a:rPr>
              <a:t> </a:t>
            </a:r>
            <a:r>
              <a:rPr sz="2400" spc="-5" dirty="0">
                <a:latin typeface="Liberation Sans Narrow"/>
                <a:cs typeface="Liberation Sans Narrow"/>
              </a:rPr>
              <a:t>dès</a:t>
            </a:r>
            <a:endParaRPr sz="2400">
              <a:latin typeface="Liberation Sans Narrow"/>
              <a:cs typeface="Liberation Sans Narrow"/>
            </a:endParaRPr>
          </a:p>
          <a:p>
            <a:pPr marL="12700">
              <a:lnSpc>
                <a:spcPct val="100000"/>
              </a:lnSpc>
              <a:spcBef>
                <a:spcPts val="5"/>
              </a:spcBef>
            </a:pPr>
            <a:r>
              <a:rPr sz="2400" spc="-5" dirty="0">
                <a:latin typeface="Liberation Sans Narrow"/>
                <a:cs typeface="Liberation Sans Narrow"/>
              </a:rPr>
              <a:t>1997.</a:t>
            </a:r>
            <a:endParaRPr sz="2400">
              <a:latin typeface="Liberation Sans Narrow"/>
              <a:cs typeface="Liberation Sans Narrow"/>
            </a:endParaRPr>
          </a:p>
          <a:p>
            <a:pPr>
              <a:lnSpc>
                <a:spcPct val="100000"/>
              </a:lnSpc>
              <a:spcBef>
                <a:spcPts val="30"/>
              </a:spcBef>
            </a:pPr>
            <a:endParaRPr sz="3000">
              <a:latin typeface="Times New Roman"/>
              <a:cs typeface="Times New Roman"/>
            </a:endParaRPr>
          </a:p>
          <a:p>
            <a:pPr marL="355600" marR="6350" indent="-341630" algn="just">
              <a:lnSpc>
                <a:spcPct val="100000"/>
              </a:lnSpc>
              <a:buFont typeface="Wingdings"/>
              <a:buChar char=""/>
              <a:tabLst>
                <a:tab pos="355600" algn="l"/>
              </a:tabLst>
            </a:pPr>
            <a:r>
              <a:rPr sz="2400" spc="-195" dirty="0">
                <a:latin typeface="Arial"/>
                <a:cs typeface="Arial"/>
              </a:rPr>
              <a:t>Aujourd’hui, </a:t>
            </a:r>
            <a:r>
              <a:rPr sz="2400" spc="-5" dirty="0">
                <a:latin typeface="Liberation Sans Narrow"/>
                <a:cs typeface="Liberation Sans Narrow"/>
              </a:rPr>
              <a:t>les </a:t>
            </a:r>
            <a:r>
              <a:rPr sz="2400" dirty="0">
                <a:latin typeface="Liberation Sans Narrow"/>
                <a:cs typeface="Liberation Sans Narrow"/>
              </a:rPr>
              <a:t>résultats </a:t>
            </a:r>
            <a:r>
              <a:rPr sz="2400" spc="-5" dirty="0">
                <a:latin typeface="Liberation Sans Narrow"/>
                <a:cs typeface="Liberation Sans Narrow"/>
              </a:rPr>
              <a:t>aux examens sont progressivement  remplacés par des objectifs de stage et</a:t>
            </a:r>
            <a:r>
              <a:rPr sz="2400" spc="130" dirty="0">
                <a:latin typeface="Liberation Sans Narrow"/>
                <a:cs typeface="Liberation Sans Narrow"/>
              </a:rPr>
              <a:t> </a:t>
            </a:r>
            <a:r>
              <a:rPr sz="2400" spc="-180" dirty="0">
                <a:latin typeface="Arial"/>
                <a:cs typeface="Arial"/>
              </a:rPr>
              <a:t>d’intervention</a:t>
            </a:r>
            <a:r>
              <a:rPr sz="2400" spc="-180" dirty="0">
                <a:latin typeface="Liberation Sans Narrow"/>
                <a:cs typeface="Liberation Sans Narrow"/>
              </a:rPr>
              <a:t>.</a:t>
            </a:r>
            <a:endParaRPr sz="2400">
              <a:latin typeface="Liberation Sans Narrow"/>
              <a:cs typeface="Liberation Sans Narrow"/>
            </a:endParaRPr>
          </a:p>
          <a:p>
            <a:pPr marL="355600" marR="5080" indent="-341630" algn="just">
              <a:lnSpc>
                <a:spcPct val="100000"/>
              </a:lnSpc>
              <a:spcBef>
                <a:spcPts val="2039"/>
              </a:spcBef>
              <a:buFont typeface="Wingdings"/>
              <a:buChar char=""/>
              <a:tabLst>
                <a:tab pos="355600" algn="l"/>
              </a:tabLst>
            </a:pPr>
            <a:r>
              <a:rPr sz="2400" spc="-5" dirty="0">
                <a:latin typeface="Liberation Sans Narrow"/>
                <a:cs typeface="Liberation Sans Narrow"/>
              </a:rPr>
              <a:t>Le système éducatif </a:t>
            </a:r>
            <a:r>
              <a:rPr sz="2400" dirty="0">
                <a:latin typeface="Liberation Sans Narrow"/>
                <a:cs typeface="Liberation Sans Narrow"/>
              </a:rPr>
              <a:t>du </a:t>
            </a:r>
            <a:r>
              <a:rPr sz="2400" spc="-5" dirty="0">
                <a:latin typeface="Liberation Sans Narrow"/>
                <a:cs typeface="Liberation Sans Narrow"/>
              </a:rPr>
              <a:t>Singapour </a:t>
            </a:r>
            <a:r>
              <a:rPr sz="2400" spc="-190" dirty="0">
                <a:latin typeface="Arial"/>
                <a:cs typeface="Arial"/>
              </a:rPr>
              <a:t>s’assouplit </a:t>
            </a:r>
            <a:r>
              <a:rPr sz="2400" spc="-5" dirty="0">
                <a:latin typeface="Liberation Sans Narrow"/>
                <a:cs typeface="Liberation Sans Narrow"/>
              </a:rPr>
              <a:t>progressivement  pour devenir plus réceptif aux changements grâce </a:t>
            </a:r>
            <a:r>
              <a:rPr sz="2400" dirty="0">
                <a:latin typeface="Liberation Sans Narrow"/>
                <a:cs typeface="Liberation Sans Narrow"/>
              </a:rPr>
              <a:t>à </a:t>
            </a:r>
            <a:r>
              <a:rPr sz="2400" spc="-5" dirty="0">
                <a:latin typeface="Liberation Sans Narrow"/>
                <a:cs typeface="Liberation Sans Narrow"/>
              </a:rPr>
              <a:t>des </a:t>
            </a:r>
            <a:r>
              <a:rPr sz="2400" dirty="0">
                <a:latin typeface="Liberation Sans Narrow"/>
                <a:cs typeface="Liberation Sans Narrow"/>
              </a:rPr>
              <a:t>modes  </a:t>
            </a:r>
            <a:r>
              <a:rPr sz="2400" spc="-200" dirty="0">
                <a:latin typeface="Arial"/>
                <a:cs typeface="Arial"/>
              </a:rPr>
              <a:t>d’évaluation</a:t>
            </a:r>
            <a:r>
              <a:rPr sz="2400" spc="-65" dirty="0">
                <a:latin typeface="Arial"/>
                <a:cs typeface="Arial"/>
              </a:rPr>
              <a:t> </a:t>
            </a:r>
            <a:r>
              <a:rPr sz="2400" spc="-5" dirty="0">
                <a:latin typeface="Liberation Sans Narrow"/>
                <a:cs typeface="Liberation Sans Narrow"/>
              </a:rPr>
              <a:t>diversifiés.</a:t>
            </a:r>
            <a:endParaRPr sz="2400">
              <a:latin typeface="Liberation Sans Narrow"/>
              <a:cs typeface="Liberation Sans Narrow"/>
            </a:endParaRPr>
          </a:p>
          <a:p>
            <a:pPr marL="355600" marR="5080" indent="-341630" algn="just">
              <a:lnSpc>
                <a:spcPct val="100000"/>
              </a:lnSpc>
              <a:spcBef>
                <a:spcPts val="2045"/>
              </a:spcBef>
              <a:buFont typeface="Wingdings"/>
              <a:buChar char=""/>
              <a:tabLst>
                <a:tab pos="355600" algn="l"/>
              </a:tabLst>
            </a:pPr>
            <a:r>
              <a:rPr sz="2400" spc="-5" dirty="0">
                <a:latin typeface="Liberation Sans Narrow"/>
                <a:cs typeface="Liberation Sans Narrow"/>
              </a:rPr>
              <a:t>Les tests traditionnels </a:t>
            </a:r>
            <a:r>
              <a:rPr sz="2400" dirty="0">
                <a:latin typeface="Liberation Sans Narrow"/>
                <a:cs typeface="Liberation Sans Narrow"/>
              </a:rPr>
              <a:t>du </a:t>
            </a:r>
            <a:r>
              <a:rPr sz="2400" spc="-5" dirty="0">
                <a:latin typeface="Liberation Sans Narrow"/>
                <a:cs typeface="Liberation Sans Narrow"/>
              </a:rPr>
              <a:t>type </a:t>
            </a:r>
            <a:r>
              <a:rPr sz="2400" dirty="0">
                <a:latin typeface="Liberation Sans Narrow"/>
                <a:cs typeface="Liberation Sans Narrow"/>
              </a:rPr>
              <a:t>« Prenez </a:t>
            </a:r>
            <a:r>
              <a:rPr sz="2400" spc="-5" dirty="0">
                <a:latin typeface="Liberation Sans Narrow"/>
                <a:cs typeface="Liberation Sans Narrow"/>
              </a:rPr>
              <a:t>une feuille </a:t>
            </a:r>
            <a:r>
              <a:rPr sz="2400" dirty="0">
                <a:latin typeface="Liberation Sans Narrow"/>
                <a:cs typeface="Liberation Sans Narrow"/>
              </a:rPr>
              <a:t>» </a:t>
            </a:r>
            <a:r>
              <a:rPr sz="2400" spc="-5" dirty="0">
                <a:latin typeface="Liberation Sans Narrow"/>
                <a:cs typeface="Liberation Sans Narrow"/>
              </a:rPr>
              <a:t>ne sont </a:t>
            </a:r>
            <a:r>
              <a:rPr sz="2400" spc="535" dirty="0">
                <a:latin typeface="Liberation Sans Narrow"/>
                <a:cs typeface="Liberation Sans Narrow"/>
              </a:rPr>
              <a:t> </a:t>
            </a:r>
            <a:r>
              <a:rPr sz="2400" spc="-5" dirty="0">
                <a:latin typeface="Liberation Sans Narrow"/>
                <a:cs typeface="Liberation Sans Narrow"/>
              </a:rPr>
              <a:t>plus adaptés pour évaluer certaines des aptitudes et des  savoirs nécessaires </a:t>
            </a:r>
            <a:r>
              <a:rPr sz="2400" dirty="0">
                <a:latin typeface="Liberation Sans Narrow"/>
                <a:cs typeface="Liberation Sans Narrow"/>
              </a:rPr>
              <a:t>dans une </a:t>
            </a:r>
            <a:r>
              <a:rPr sz="2400" spc="-5" dirty="0">
                <a:latin typeface="Liberation Sans Narrow"/>
                <a:cs typeface="Liberation Sans Narrow"/>
              </a:rPr>
              <a:t>économie</a:t>
            </a:r>
            <a:r>
              <a:rPr sz="2400" spc="330" dirty="0">
                <a:latin typeface="Liberation Sans Narrow"/>
                <a:cs typeface="Liberation Sans Narrow"/>
              </a:rPr>
              <a:t> </a:t>
            </a:r>
            <a:r>
              <a:rPr sz="2400" spc="-5" dirty="0">
                <a:latin typeface="Liberation Sans Narrow"/>
                <a:cs typeface="Liberation Sans Narrow"/>
              </a:rPr>
              <a:t>pratiquement</a:t>
            </a:r>
            <a:endParaRPr sz="2400">
              <a:latin typeface="Liberation Sans Narrow"/>
              <a:cs typeface="Liberation Sans Narrow"/>
            </a:endParaRPr>
          </a:p>
        </p:txBody>
      </p:sp>
      <p:sp>
        <p:nvSpPr>
          <p:cNvPr id="13" name="object 13"/>
          <p:cNvSpPr txBox="1"/>
          <p:nvPr/>
        </p:nvSpPr>
        <p:spPr>
          <a:xfrm>
            <a:off x="755700" y="6637869"/>
            <a:ext cx="1426210" cy="375285"/>
          </a:xfrm>
          <a:prstGeom prst="rect">
            <a:avLst/>
          </a:prstGeom>
        </p:spPr>
        <p:txBody>
          <a:bodyPr vert="horz" wrap="square" lIns="0" tIns="0" rIns="0" bIns="0" rtlCol="0">
            <a:spAutoFit/>
          </a:bodyPr>
          <a:lstStyle/>
          <a:p>
            <a:pPr marL="12700">
              <a:lnSpc>
                <a:spcPts val="2825"/>
              </a:lnSpc>
            </a:pPr>
            <a:r>
              <a:rPr sz="2400" spc="-10" dirty="0">
                <a:latin typeface="Liberation Sans Narrow"/>
                <a:cs typeface="Liberation Sans Narrow"/>
              </a:rPr>
              <a:t>mondialisée.</a:t>
            </a:r>
            <a:endParaRPr sz="2400">
              <a:latin typeface="Liberation Sans Narrow"/>
              <a:cs typeface="Liberation Sans Narrow"/>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1253" y="7292746"/>
            <a:ext cx="10153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Liberation Sans Narrow"/>
                <a:cs typeface="Liberation Sans Narrow"/>
                <a:hlinkClick r:id="rId2"/>
              </a:rPr>
              <a:t>http://www.ciep.fr/</a:t>
            </a:r>
            <a:endParaRPr sz="12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09422" y="1121105"/>
            <a:ext cx="558419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Liberation Sans Narrow"/>
                <a:cs typeface="Liberation Sans Narrow"/>
              </a:rPr>
              <a:t>2.4- </a:t>
            </a:r>
            <a:r>
              <a:rPr sz="2400" b="1" dirty="0">
                <a:solidFill>
                  <a:srgbClr val="0000FF"/>
                </a:solidFill>
                <a:latin typeface="Liberation Sans Narrow"/>
                <a:cs typeface="Liberation Sans Narrow"/>
              </a:rPr>
              <a:t>Diagramme </a:t>
            </a:r>
            <a:r>
              <a:rPr sz="2400" b="1" spc="-5" dirty="0">
                <a:solidFill>
                  <a:srgbClr val="0000FF"/>
                </a:solidFill>
                <a:latin typeface="Liberation Sans Narrow"/>
                <a:cs typeface="Liberation Sans Narrow"/>
              </a:rPr>
              <a:t>structurel </a:t>
            </a:r>
            <a:r>
              <a:rPr sz="2400" b="1" dirty="0">
                <a:solidFill>
                  <a:srgbClr val="0000FF"/>
                </a:solidFill>
                <a:latin typeface="Liberation Sans Narrow"/>
                <a:cs typeface="Liberation Sans Narrow"/>
              </a:rPr>
              <a:t>du </a:t>
            </a:r>
            <a:r>
              <a:rPr sz="2400" b="1" spc="-5" dirty="0">
                <a:solidFill>
                  <a:srgbClr val="0000FF"/>
                </a:solidFill>
                <a:latin typeface="Liberation Sans Narrow"/>
                <a:cs typeface="Liberation Sans Narrow"/>
              </a:rPr>
              <a:t>système</a:t>
            </a:r>
            <a:r>
              <a:rPr sz="2400" b="1" spc="-45"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éducatif</a:t>
            </a:r>
            <a:endParaRPr sz="2400">
              <a:latin typeface="Liberation Sans Narrow"/>
              <a:cs typeface="Liberation Sans Narrow"/>
            </a:endParaRPr>
          </a:p>
        </p:txBody>
      </p:sp>
      <p:sp>
        <p:nvSpPr>
          <p:cNvPr id="11" name="object 11"/>
          <p:cNvSpPr txBox="1"/>
          <p:nvPr/>
        </p:nvSpPr>
        <p:spPr>
          <a:xfrm>
            <a:off x="9908793" y="6929120"/>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80" dirty="0">
                <a:latin typeface="Trebuchet MS"/>
                <a:cs typeface="Trebuchet MS"/>
              </a:rPr>
              <a:t>31</a:t>
            </a:r>
            <a:endParaRPr sz="2200">
              <a:latin typeface="Trebuchet MS"/>
              <a:cs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85997" y="2747288"/>
            <a:ext cx="3989670" cy="446634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345440" y="1133297"/>
            <a:ext cx="5019675" cy="391795"/>
          </a:xfrm>
          <a:prstGeom prst="rect">
            <a:avLst/>
          </a:prstGeom>
        </p:spPr>
        <p:txBody>
          <a:bodyPr vert="horz" wrap="square" lIns="0" tIns="12700" rIns="0" bIns="0" rtlCol="0">
            <a:spAutoFit/>
          </a:bodyPr>
          <a:lstStyle/>
          <a:p>
            <a:pPr marL="12700">
              <a:lnSpc>
                <a:spcPct val="100000"/>
              </a:lnSpc>
              <a:spcBef>
                <a:spcPts val="100"/>
              </a:spcBef>
            </a:pPr>
            <a:r>
              <a:rPr spc="-5" dirty="0"/>
              <a:t>3- </a:t>
            </a:r>
            <a:r>
              <a:rPr spc="-20" dirty="0"/>
              <a:t>Valeurs </a:t>
            </a:r>
            <a:r>
              <a:rPr spc="-5" dirty="0"/>
              <a:t>visées </a:t>
            </a:r>
            <a:r>
              <a:rPr dirty="0"/>
              <a:t>par </a:t>
            </a:r>
            <a:r>
              <a:rPr spc="-5" dirty="0"/>
              <a:t>l'école </a:t>
            </a:r>
            <a:r>
              <a:rPr dirty="0"/>
              <a:t>du </a:t>
            </a:r>
            <a:r>
              <a:rPr spc="-5" dirty="0"/>
              <a:t>Singapour</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7489" y="1681099"/>
            <a:ext cx="9155430" cy="5210175"/>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0000FF"/>
                </a:solidFill>
                <a:latin typeface="Liberation Sans Narrow"/>
                <a:cs typeface="Liberation Sans Narrow"/>
              </a:rPr>
              <a:t>Il </a:t>
            </a:r>
            <a:r>
              <a:rPr sz="2400" spc="-204" dirty="0">
                <a:solidFill>
                  <a:srgbClr val="0000FF"/>
                </a:solidFill>
                <a:latin typeface="Arial"/>
                <a:cs typeface="Arial"/>
              </a:rPr>
              <a:t>(L’élève) </a:t>
            </a:r>
            <a:r>
              <a:rPr sz="2400" spc="-5" dirty="0">
                <a:solidFill>
                  <a:srgbClr val="0000FF"/>
                </a:solidFill>
                <a:latin typeface="Liberation Sans Narrow"/>
                <a:cs typeface="Liberation Sans Narrow"/>
              </a:rPr>
              <a:t>apprécie </a:t>
            </a:r>
            <a:r>
              <a:rPr sz="2400" dirty="0">
                <a:solidFill>
                  <a:srgbClr val="0000FF"/>
                </a:solidFill>
                <a:latin typeface="Liberation Sans Narrow"/>
                <a:cs typeface="Liberation Sans Narrow"/>
              </a:rPr>
              <a:t>la </a:t>
            </a:r>
            <a:r>
              <a:rPr sz="2400" spc="-5" dirty="0">
                <a:solidFill>
                  <a:srgbClr val="0000FF"/>
                </a:solidFill>
                <a:latin typeface="Liberation Sans Narrow"/>
                <a:cs typeface="Liberation Sans Narrow"/>
              </a:rPr>
              <a:t>beauté du </a:t>
            </a:r>
            <a:r>
              <a:rPr sz="2400" dirty="0">
                <a:solidFill>
                  <a:srgbClr val="0000FF"/>
                </a:solidFill>
                <a:latin typeface="Liberation Sans Narrow"/>
                <a:cs typeface="Liberation Sans Narrow"/>
              </a:rPr>
              <a:t>monde </a:t>
            </a:r>
            <a:r>
              <a:rPr sz="2400" spc="-5" dirty="0">
                <a:solidFill>
                  <a:srgbClr val="0000FF"/>
                </a:solidFill>
                <a:latin typeface="Liberation Sans Narrow"/>
                <a:cs typeface="Liberation Sans Narrow"/>
              </a:rPr>
              <a:t>qui l'entoure, possède un esprit et </a:t>
            </a:r>
            <a:r>
              <a:rPr sz="2400" spc="5" dirty="0">
                <a:solidFill>
                  <a:srgbClr val="0000FF"/>
                </a:solidFill>
                <a:latin typeface="Liberation Sans Narrow"/>
                <a:cs typeface="Liberation Sans Narrow"/>
              </a:rPr>
              <a:t>un  </a:t>
            </a:r>
            <a:r>
              <a:rPr sz="2400" spc="-5" dirty="0">
                <a:solidFill>
                  <a:srgbClr val="0000FF"/>
                </a:solidFill>
                <a:latin typeface="Liberation Sans Narrow"/>
                <a:cs typeface="Liberation Sans Narrow"/>
              </a:rPr>
              <a:t>corps sains et </a:t>
            </a:r>
            <a:r>
              <a:rPr sz="2400" dirty="0">
                <a:solidFill>
                  <a:srgbClr val="0000FF"/>
                </a:solidFill>
                <a:latin typeface="Liberation Sans Narrow"/>
                <a:cs typeface="Liberation Sans Narrow"/>
              </a:rPr>
              <a:t>a </a:t>
            </a:r>
            <a:r>
              <a:rPr sz="2400" spc="-5" dirty="0">
                <a:solidFill>
                  <a:srgbClr val="0000FF"/>
                </a:solidFill>
                <a:latin typeface="Liberation Sans Narrow"/>
                <a:cs typeface="Liberation Sans Narrow"/>
              </a:rPr>
              <a:t>le goût de la vie. En somme, cette personne</a:t>
            </a:r>
            <a:r>
              <a:rPr sz="2400" spc="185" dirty="0">
                <a:solidFill>
                  <a:srgbClr val="0000FF"/>
                </a:solidFill>
                <a:latin typeface="Liberation Sans Narrow"/>
                <a:cs typeface="Liberation Sans Narrow"/>
              </a:rPr>
              <a:t> </a:t>
            </a:r>
            <a:r>
              <a:rPr sz="2400" dirty="0">
                <a:solidFill>
                  <a:srgbClr val="0000FF"/>
                </a:solidFill>
                <a:latin typeface="Liberation Sans Narrow"/>
                <a:cs typeface="Liberation Sans Narrow"/>
              </a:rPr>
              <a:t>:</a:t>
            </a:r>
            <a:endParaRPr sz="2400">
              <a:latin typeface="Liberation Sans Narrow"/>
              <a:cs typeface="Liberation Sans Narrow"/>
            </a:endParaRPr>
          </a:p>
          <a:p>
            <a:pPr marL="355600" marR="5080" indent="-341630" algn="just">
              <a:lnSpc>
                <a:spcPct val="99900"/>
              </a:lnSpc>
              <a:spcBef>
                <a:spcPts val="505"/>
              </a:spcBef>
              <a:buFont typeface="Wingdings"/>
              <a:buChar char=""/>
              <a:tabLst>
                <a:tab pos="355600" algn="l"/>
              </a:tabLst>
            </a:pPr>
            <a:r>
              <a:rPr sz="2400" dirty="0">
                <a:latin typeface="Liberation Sans Narrow"/>
                <a:cs typeface="Liberation Sans Narrow"/>
              </a:rPr>
              <a:t>a </a:t>
            </a:r>
            <a:r>
              <a:rPr sz="2400" spc="-5" dirty="0">
                <a:latin typeface="Liberation Sans Narrow"/>
                <a:cs typeface="Liberation Sans Narrow"/>
              </a:rPr>
              <a:t>confiance en elle-même et </a:t>
            </a:r>
            <a:r>
              <a:rPr sz="2400" dirty="0">
                <a:latin typeface="Liberation Sans Narrow"/>
                <a:cs typeface="Liberation Sans Narrow"/>
              </a:rPr>
              <a:t>possède un </a:t>
            </a:r>
            <a:r>
              <a:rPr sz="2400" spc="-5" dirty="0">
                <a:latin typeface="Liberation Sans Narrow"/>
                <a:cs typeface="Liberation Sans Narrow"/>
              </a:rPr>
              <a:t>solide sens moral, fait preuve  d'adaptabilité et </a:t>
            </a:r>
            <a:r>
              <a:rPr sz="2400" dirty="0">
                <a:latin typeface="Liberation Sans Narrow"/>
                <a:cs typeface="Liberation Sans Narrow"/>
              </a:rPr>
              <a:t>de résilience, a </a:t>
            </a:r>
            <a:r>
              <a:rPr sz="2400" spc="-5" dirty="0">
                <a:latin typeface="Liberation Sans Narrow"/>
                <a:cs typeface="Liberation Sans Narrow"/>
              </a:rPr>
              <a:t>une </a:t>
            </a:r>
            <a:r>
              <a:rPr sz="2400" dirty="0">
                <a:latin typeface="Liberation Sans Narrow"/>
                <a:cs typeface="Liberation Sans Narrow"/>
              </a:rPr>
              <a:t>bonne </a:t>
            </a:r>
            <a:r>
              <a:rPr sz="2400" spc="-5" dirty="0">
                <a:latin typeface="Liberation Sans Narrow"/>
                <a:cs typeface="Liberation Sans Narrow"/>
              </a:rPr>
              <a:t>connaissance </a:t>
            </a:r>
            <a:r>
              <a:rPr sz="2400" dirty="0">
                <a:latin typeface="Liberation Sans Narrow"/>
                <a:cs typeface="Liberation Sans Narrow"/>
              </a:rPr>
              <a:t>de </a:t>
            </a:r>
            <a:r>
              <a:rPr sz="2400" spc="-5" dirty="0">
                <a:latin typeface="Liberation Sans Narrow"/>
                <a:cs typeface="Liberation Sans Narrow"/>
              </a:rPr>
              <a:t>soi, </a:t>
            </a:r>
            <a:r>
              <a:rPr sz="2400" dirty="0">
                <a:latin typeface="Liberation Sans Narrow"/>
                <a:cs typeface="Liberation Sans Narrow"/>
              </a:rPr>
              <a:t>fait </a:t>
            </a:r>
            <a:r>
              <a:rPr sz="2400" spc="-5" dirty="0">
                <a:latin typeface="Liberation Sans Narrow"/>
                <a:cs typeface="Liberation Sans Narrow"/>
              </a:rPr>
              <a:t>preuve </a:t>
            </a:r>
            <a:r>
              <a:rPr sz="2400" spc="5" dirty="0">
                <a:latin typeface="Liberation Sans Narrow"/>
                <a:cs typeface="Liberation Sans Narrow"/>
              </a:rPr>
              <a:t>de  </a:t>
            </a:r>
            <a:r>
              <a:rPr sz="2400" spc="-5" dirty="0">
                <a:latin typeface="Liberation Sans Narrow"/>
                <a:cs typeface="Liberation Sans Narrow"/>
              </a:rPr>
              <a:t>discernement et de jugement, fait appel </a:t>
            </a:r>
            <a:r>
              <a:rPr sz="2400" dirty="0">
                <a:latin typeface="Liberation Sans Narrow"/>
                <a:cs typeface="Liberation Sans Narrow"/>
              </a:rPr>
              <a:t>à </a:t>
            </a:r>
            <a:r>
              <a:rPr sz="2400" spc="-5" dirty="0">
                <a:latin typeface="Liberation Sans Narrow"/>
                <a:cs typeface="Liberation Sans Narrow"/>
              </a:rPr>
              <a:t>la libre pensée et </a:t>
            </a:r>
            <a:r>
              <a:rPr sz="2400" dirty="0">
                <a:latin typeface="Liberation Sans Narrow"/>
                <a:cs typeface="Liberation Sans Narrow"/>
              </a:rPr>
              <a:t>à </a:t>
            </a:r>
            <a:r>
              <a:rPr sz="2400" spc="-5" dirty="0">
                <a:latin typeface="Liberation Sans Narrow"/>
                <a:cs typeface="Liberation Sans Narrow"/>
              </a:rPr>
              <a:t>la réflexion  critique et communique</a:t>
            </a:r>
            <a:r>
              <a:rPr sz="2400" spc="50" dirty="0">
                <a:latin typeface="Liberation Sans Narrow"/>
                <a:cs typeface="Liberation Sans Narrow"/>
              </a:rPr>
              <a:t> </a:t>
            </a:r>
            <a:r>
              <a:rPr sz="2400" spc="-10" dirty="0">
                <a:latin typeface="Liberation Sans Narrow"/>
                <a:cs typeface="Liberation Sans Narrow"/>
              </a:rPr>
              <a:t>efficacement;</a:t>
            </a:r>
            <a:endParaRPr sz="2400">
              <a:latin typeface="Liberation Sans Narrow"/>
              <a:cs typeface="Liberation Sans Narrow"/>
            </a:endParaRPr>
          </a:p>
          <a:p>
            <a:pPr marL="355600" marR="6350" indent="-341630" algn="just">
              <a:lnSpc>
                <a:spcPct val="99800"/>
              </a:lnSpc>
              <a:spcBef>
                <a:spcPts val="25"/>
              </a:spcBef>
              <a:buFont typeface="Wingdings"/>
              <a:buChar char=""/>
              <a:tabLst>
                <a:tab pos="355600" algn="l"/>
              </a:tabLst>
            </a:pPr>
            <a:r>
              <a:rPr sz="2400" spc="-5" dirty="0">
                <a:latin typeface="Liberation Sans Narrow"/>
                <a:cs typeface="Liberation Sans Narrow"/>
              </a:rPr>
              <a:t>est un apprenant autonome qui prend la responsabilité </a:t>
            </a:r>
            <a:r>
              <a:rPr sz="2400" dirty="0">
                <a:latin typeface="Liberation Sans Narrow"/>
                <a:cs typeface="Liberation Sans Narrow"/>
              </a:rPr>
              <a:t>de </a:t>
            </a:r>
            <a:r>
              <a:rPr sz="2400" spc="-5" dirty="0">
                <a:latin typeface="Liberation Sans Narrow"/>
                <a:cs typeface="Liberation Sans Narrow"/>
              </a:rPr>
              <a:t>son propre </a:t>
            </a:r>
            <a:r>
              <a:rPr sz="2400" spc="535" dirty="0">
                <a:latin typeface="Liberation Sans Narrow"/>
                <a:cs typeface="Liberation Sans Narrow"/>
              </a:rPr>
              <a:t> </a:t>
            </a:r>
            <a:r>
              <a:rPr sz="2400" spc="-5" dirty="0">
                <a:latin typeface="Liberation Sans Narrow"/>
                <a:cs typeface="Liberation Sans Narrow"/>
              </a:rPr>
              <a:t>apprentissage, </a:t>
            </a:r>
            <a:r>
              <a:rPr sz="2400" dirty="0">
                <a:latin typeface="Liberation Sans Narrow"/>
                <a:cs typeface="Liberation Sans Narrow"/>
              </a:rPr>
              <a:t>qui </a:t>
            </a:r>
            <a:r>
              <a:rPr sz="2400" spc="-5" dirty="0">
                <a:latin typeface="Liberation Sans Narrow"/>
                <a:cs typeface="Liberation Sans Narrow"/>
              </a:rPr>
              <a:t>questionne, réfléchit et persévère dans la poursuite </a:t>
            </a:r>
            <a:r>
              <a:rPr sz="2400" dirty="0">
                <a:latin typeface="Liberation Sans Narrow"/>
                <a:cs typeface="Liberation Sans Narrow"/>
              </a:rPr>
              <a:t>de son  </a:t>
            </a:r>
            <a:r>
              <a:rPr sz="2400" spc="-5" dirty="0">
                <a:latin typeface="Liberation Sans Narrow"/>
                <a:cs typeface="Liberation Sans Narrow"/>
              </a:rPr>
              <a:t>apprentissage;</a:t>
            </a:r>
            <a:endParaRPr sz="2400">
              <a:latin typeface="Liberation Sans Narrow"/>
              <a:cs typeface="Liberation Sans Narrow"/>
            </a:endParaRPr>
          </a:p>
          <a:p>
            <a:pPr marL="355600" marR="8255" indent="-341630" algn="just">
              <a:lnSpc>
                <a:spcPts val="2870"/>
              </a:lnSpc>
              <a:spcBef>
                <a:spcPts val="114"/>
              </a:spcBef>
              <a:buFont typeface="Wingdings"/>
              <a:buChar char=""/>
              <a:tabLst>
                <a:tab pos="355600" algn="l"/>
              </a:tabLst>
            </a:pPr>
            <a:r>
              <a:rPr sz="2400" spc="-5" dirty="0">
                <a:latin typeface="Liberation Sans Narrow"/>
                <a:cs typeface="Liberation Sans Narrow"/>
              </a:rPr>
              <a:t>contribue activement, travaille </a:t>
            </a:r>
            <a:r>
              <a:rPr sz="2400" spc="-10" dirty="0">
                <a:latin typeface="Liberation Sans Narrow"/>
                <a:cs typeface="Liberation Sans Narrow"/>
              </a:rPr>
              <a:t>efficacement </a:t>
            </a:r>
            <a:r>
              <a:rPr sz="2400" spc="-5" dirty="0">
                <a:latin typeface="Liberation Sans Narrow"/>
                <a:cs typeface="Liberation Sans Narrow"/>
              </a:rPr>
              <a:t>en équipe, fait preuve d'initiative,  prend des risques </a:t>
            </a:r>
            <a:r>
              <a:rPr sz="2400" spc="-10" dirty="0">
                <a:latin typeface="Liberation Sans Narrow"/>
                <a:cs typeface="Liberation Sans Narrow"/>
              </a:rPr>
              <a:t>calculés, </a:t>
            </a:r>
            <a:r>
              <a:rPr sz="2400" spc="-5" dirty="0">
                <a:latin typeface="Liberation Sans Narrow"/>
                <a:cs typeface="Liberation Sans Narrow"/>
              </a:rPr>
              <a:t>fait preuve </a:t>
            </a:r>
            <a:r>
              <a:rPr sz="2400" spc="-10" dirty="0">
                <a:latin typeface="Liberation Sans Narrow"/>
                <a:cs typeface="Liberation Sans Narrow"/>
              </a:rPr>
              <a:t>d'innovation </a:t>
            </a:r>
            <a:r>
              <a:rPr sz="2400" spc="-5" dirty="0">
                <a:latin typeface="Liberation Sans Narrow"/>
                <a:cs typeface="Liberation Sans Narrow"/>
              </a:rPr>
              <a:t>et vise</a:t>
            </a:r>
            <a:r>
              <a:rPr sz="2400" spc="265" dirty="0">
                <a:latin typeface="Liberation Sans Narrow"/>
                <a:cs typeface="Liberation Sans Narrow"/>
              </a:rPr>
              <a:t> </a:t>
            </a:r>
            <a:r>
              <a:rPr sz="2400" spc="-10" dirty="0">
                <a:latin typeface="Liberation Sans Narrow"/>
                <a:cs typeface="Liberation Sans Narrow"/>
              </a:rPr>
              <a:t>l'excellence;</a:t>
            </a:r>
            <a:endParaRPr sz="2400">
              <a:latin typeface="Liberation Sans Narrow"/>
              <a:cs typeface="Liberation Sans Narrow"/>
            </a:endParaRPr>
          </a:p>
          <a:p>
            <a:pPr marL="355600" marR="7620" indent="-341630" algn="just">
              <a:lnSpc>
                <a:spcPts val="2870"/>
              </a:lnSpc>
              <a:spcBef>
                <a:spcPts val="20"/>
              </a:spcBef>
              <a:buFont typeface="Wingdings"/>
              <a:buChar char=""/>
              <a:tabLst>
                <a:tab pos="355600" algn="l"/>
              </a:tabLst>
            </a:pPr>
            <a:r>
              <a:rPr sz="2400" spc="-5" dirty="0">
                <a:latin typeface="Liberation Sans Narrow"/>
                <a:cs typeface="Liberation Sans Narrow"/>
              </a:rPr>
              <a:t>est </a:t>
            </a:r>
            <a:r>
              <a:rPr sz="2400" dirty="0">
                <a:latin typeface="Liberation Sans Narrow"/>
                <a:cs typeface="Liberation Sans Narrow"/>
              </a:rPr>
              <a:t>un citoyen </a:t>
            </a:r>
            <a:r>
              <a:rPr sz="2400" spc="-5" dirty="0">
                <a:latin typeface="Liberation Sans Narrow"/>
                <a:cs typeface="Liberation Sans Narrow"/>
              </a:rPr>
              <a:t>concerné attaché </a:t>
            </a:r>
            <a:r>
              <a:rPr sz="2400" dirty="0">
                <a:latin typeface="Liberation Sans Narrow"/>
                <a:cs typeface="Liberation Sans Narrow"/>
              </a:rPr>
              <a:t>à </a:t>
            </a:r>
            <a:r>
              <a:rPr sz="2400" spc="-15" dirty="0">
                <a:latin typeface="Liberation Sans Narrow"/>
                <a:cs typeface="Liberation Sans Narrow"/>
              </a:rPr>
              <a:t>Singapour, </a:t>
            </a:r>
            <a:r>
              <a:rPr sz="2400" spc="-5" dirty="0">
                <a:latin typeface="Liberation Sans Narrow"/>
                <a:cs typeface="Liberation Sans Narrow"/>
              </a:rPr>
              <a:t>possède un solide sens civique,  est informé et joue un </a:t>
            </a:r>
            <a:r>
              <a:rPr sz="2400" dirty="0">
                <a:latin typeface="Liberation Sans Narrow"/>
                <a:cs typeface="Liberation Sans Narrow"/>
              </a:rPr>
              <a:t>rôle </a:t>
            </a:r>
            <a:r>
              <a:rPr sz="2400" spc="-5" dirty="0">
                <a:latin typeface="Liberation Sans Narrow"/>
                <a:cs typeface="Liberation Sans Narrow"/>
              </a:rPr>
              <a:t>actif dans </a:t>
            </a:r>
            <a:r>
              <a:rPr sz="2400" spc="-10" dirty="0">
                <a:latin typeface="Liberation Sans Narrow"/>
                <a:cs typeface="Liberation Sans Narrow"/>
              </a:rPr>
              <a:t>l'amélioration </a:t>
            </a:r>
            <a:r>
              <a:rPr sz="2400" spc="-5" dirty="0">
                <a:latin typeface="Liberation Sans Narrow"/>
                <a:cs typeface="Liberation Sans Narrow"/>
              </a:rPr>
              <a:t>de la vie des</a:t>
            </a:r>
            <a:r>
              <a:rPr sz="2400" spc="240" dirty="0">
                <a:latin typeface="Liberation Sans Narrow"/>
                <a:cs typeface="Liberation Sans Narrow"/>
              </a:rPr>
              <a:t> </a:t>
            </a:r>
            <a:r>
              <a:rPr sz="2400" spc="-5" dirty="0">
                <a:latin typeface="Liberation Sans Narrow"/>
                <a:cs typeface="Liberation Sans Narrow"/>
              </a:rPr>
              <a:t>autres.</a:t>
            </a:r>
            <a:endParaRPr sz="2400">
              <a:latin typeface="Liberation Sans Narrow"/>
              <a:cs typeface="Liberation Sans Narrow"/>
            </a:endParaRPr>
          </a:p>
          <a:p>
            <a:pPr marL="355600" indent="-341630">
              <a:lnSpc>
                <a:spcPts val="2785"/>
              </a:lnSpc>
              <a:buFont typeface="Wingdings"/>
              <a:buChar char=""/>
              <a:tabLst>
                <a:tab pos="355600" algn="l"/>
              </a:tabLst>
            </a:pPr>
            <a:r>
              <a:rPr sz="2400" dirty="0">
                <a:latin typeface="Liberation Sans Narrow"/>
                <a:cs typeface="Liberation Sans Narrow"/>
              </a:rPr>
              <a:t>Il </a:t>
            </a:r>
            <a:r>
              <a:rPr sz="2400" spc="-5" dirty="0">
                <a:latin typeface="Liberation Sans Narrow"/>
                <a:cs typeface="Liberation Sans Narrow"/>
              </a:rPr>
              <a:t>grandira avec ses bonnes valeurs et dans la fierté</a:t>
            </a:r>
            <a:r>
              <a:rPr sz="2400" spc="155" dirty="0">
                <a:latin typeface="Liberation Sans Narrow"/>
                <a:cs typeface="Liberation Sans Narrow"/>
              </a:rPr>
              <a:t> </a:t>
            </a:r>
            <a:r>
              <a:rPr sz="2400" spc="-434" dirty="0">
                <a:latin typeface="Arial"/>
                <a:cs typeface="Arial"/>
              </a:rPr>
              <a:t>…</a:t>
            </a:r>
            <a:endParaRPr sz="2400">
              <a:latin typeface="Arial"/>
              <a:cs typeface="Arial"/>
            </a:endParaRPr>
          </a:p>
        </p:txBody>
      </p:sp>
      <p:sp>
        <p:nvSpPr>
          <p:cNvPr id="3" name="object 3"/>
          <p:cNvSpPr/>
          <p:nvPr/>
        </p:nvSpPr>
        <p:spPr>
          <a:xfrm>
            <a:off x="9946360" y="2522549"/>
            <a:ext cx="670852" cy="297680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345440" y="1133297"/>
            <a:ext cx="5019675" cy="391795"/>
          </a:xfrm>
          <a:prstGeom prst="rect">
            <a:avLst/>
          </a:prstGeom>
        </p:spPr>
        <p:txBody>
          <a:bodyPr vert="horz" wrap="square" lIns="0" tIns="12700" rIns="0" bIns="0" rtlCol="0">
            <a:spAutoFit/>
          </a:bodyPr>
          <a:lstStyle/>
          <a:p>
            <a:pPr marL="12700">
              <a:lnSpc>
                <a:spcPct val="100000"/>
              </a:lnSpc>
              <a:spcBef>
                <a:spcPts val="100"/>
              </a:spcBef>
            </a:pPr>
            <a:r>
              <a:rPr spc="-5" dirty="0"/>
              <a:t>3- </a:t>
            </a:r>
            <a:r>
              <a:rPr spc="-20" dirty="0"/>
              <a:t>Valeurs </a:t>
            </a:r>
            <a:r>
              <a:rPr spc="-5" dirty="0"/>
              <a:t>visées </a:t>
            </a:r>
            <a:r>
              <a:rPr dirty="0"/>
              <a:t>par </a:t>
            </a:r>
            <a:r>
              <a:rPr spc="-5" dirty="0"/>
              <a:t>l'école </a:t>
            </a:r>
            <a:r>
              <a:rPr dirty="0"/>
              <a:t>du </a:t>
            </a:r>
            <a:r>
              <a:rPr spc="-5" dirty="0"/>
              <a:t>Singapour</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345440" y="1133297"/>
            <a:ext cx="1663700" cy="391795"/>
          </a:xfrm>
          <a:prstGeom prst="rect">
            <a:avLst/>
          </a:prstGeom>
        </p:spPr>
        <p:txBody>
          <a:bodyPr vert="horz" wrap="square" lIns="0" tIns="12700" rIns="0" bIns="0" rtlCol="0">
            <a:spAutoFit/>
          </a:bodyPr>
          <a:lstStyle/>
          <a:p>
            <a:pPr marL="12700">
              <a:lnSpc>
                <a:spcPct val="100000"/>
              </a:lnSpc>
              <a:spcBef>
                <a:spcPts val="100"/>
              </a:spcBef>
            </a:pPr>
            <a:r>
              <a:rPr spc="-5" dirty="0"/>
              <a:t>4-</a:t>
            </a:r>
            <a:r>
              <a:rPr spc="-60" dirty="0"/>
              <a:t> </a:t>
            </a:r>
            <a:r>
              <a:rPr spc="-5" dirty="0"/>
              <a:t>Références</a:t>
            </a:r>
          </a:p>
        </p:txBody>
      </p:sp>
      <p:sp>
        <p:nvSpPr>
          <p:cNvPr id="10" name="object 10"/>
          <p:cNvSpPr txBox="1"/>
          <p:nvPr/>
        </p:nvSpPr>
        <p:spPr>
          <a:xfrm>
            <a:off x="617321" y="1519174"/>
            <a:ext cx="35115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Liberation Sans Narrow"/>
                <a:cs typeface="Liberation Sans Narrow"/>
              </a:rPr>
              <a:t>[1</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1" name="object 11"/>
          <p:cNvSpPr txBox="1"/>
          <p:nvPr/>
        </p:nvSpPr>
        <p:spPr>
          <a:xfrm>
            <a:off x="617321" y="2251075"/>
            <a:ext cx="35115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Liberation Sans Narrow"/>
                <a:cs typeface="Liberation Sans Narrow"/>
              </a:rPr>
              <a:t>[2</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2" name="object 12"/>
          <p:cNvSpPr txBox="1"/>
          <p:nvPr/>
        </p:nvSpPr>
        <p:spPr>
          <a:xfrm>
            <a:off x="617321" y="3287395"/>
            <a:ext cx="35115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Liberation Sans Narrow"/>
                <a:cs typeface="Liberation Sans Narrow"/>
              </a:rPr>
              <a:t>[3</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3" name="object 13"/>
          <p:cNvSpPr txBox="1"/>
          <p:nvPr/>
        </p:nvSpPr>
        <p:spPr>
          <a:xfrm>
            <a:off x="1532000" y="1519174"/>
            <a:ext cx="8142605" cy="2404110"/>
          </a:xfrm>
          <a:prstGeom prst="rect">
            <a:avLst/>
          </a:prstGeom>
        </p:spPr>
        <p:txBody>
          <a:bodyPr vert="horz" wrap="square" lIns="0" tIns="13335" rIns="0" bIns="0" rtlCol="0">
            <a:spAutoFit/>
          </a:bodyPr>
          <a:lstStyle/>
          <a:p>
            <a:pPr marL="12700" marR="927100">
              <a:lnSpc>
                <a:spcPct val="100000"/>
              </a:lnSpc>
              <a:spcBef>
                <a:spcPts val="105"/>
              </a:spcBef>
            </a:pPr>
            <a:r>
              <a:rPr sz="2000" spc="-10" dirty="0">
                <a:latin typeface="Liberation Sans Narrow"/>
                <a:cs typeface="Liberation Sans Narrow"/>
              </a:rPr>
              <a:t>L'innovation </a:t>
            </a:r>
            <a:r>
              <a:rPr sz="2000" spc="-5" dirty="0">
                <a:latin typeface="Liberation Sans Narrow"/>
                <a:cs typeface="Liberation Sans Narrow"/>
              </a:rPr>
              <a:t>éducative </a:t>
            </a:r>
            <a:r>
              <a:rPr sz="2000" dirty="0">
                <a:latin typeface="Liberation Sans Narrow"/>
                <a:cs typeface="Liberation Sans Narrow"/>
              </a:rPr>
              <a:t>à </a:t>
            </a:r>
            <a:r>
              <a:rPr sz="2000" spc="-5" dirty="0">
                <a:latin typeface="Liberation Sans Narrow"/>
                <a:cs typeface="Liberation Sans Narrow"/>
              </a:rPr>
              <a:t>Singapour </a:t>
            </a:r>
            <a:r>
              <a:rPr sz="2000" dirty="0">
                <a:latin typeface="Liberation Sans Narrow"/>
                <a:cs typeface="Liberation Sans Narrow"/>
              </a:rPr>
              <a:t>: </a:t>
            </a:r>
            <a:r>
              <a:rPr sz="2000" spc="-5" dirty="0">
                <a:latin typeface="Liberation Sans Narrow"/>
                <a:cs typeface="Liberation Sans Narrow"/>
              </a:rPr>
              <a:t>Expériences et innovations en éducation.  Par </a:t>
            </a:r>
            <a:r>
              <a:rPr sz="2000" dirty="0">
                <a:latin typeface="Liberation Sans Narrow"/>
                <a:cs typeface="Liberation Sans Narrow"/>
              </a:rPr>
              <a:t>Ruth H.K. </a:t>
            </a:r>
            <a:r>
              <a:rPr sz="2000" spc="-10" dirty="0">
                <a:latin typeface="Liberation Sans Narrow"/>
                <a:cs typeface="Liberation Sans Narrow"/>
              </a:rPr>
              <a:t>Wong. </a:t>
            </a:r>
            <a:r>
              <a:rPr sz="2000" spc="-5" dirty="0">
                <a:latin typeface="Liberation Sans Narrow"/>
                <a:cs typeface="Liberation Sans Narrow"/>
              </a:rPr>
              <a:t>Directrice, Institute of Education</a:t>
            </a:r>
            <a:r>
              <a:rPr sz="2000" spc="-105" dirty="0">
                <a:latin typeface="Liberation Sans Narrow"/>
                <a:cs typeface="Liberation Sans Narrow"/>
              </a:rPr>
              <a:t> </a:t>
            </a:r>
            <a:r>
              <a:rPr sz="2000" spc="-5" dirty="0">
                <a:latin typeface="Liberation Sans Narrow"/>
                <a:cs typeface="Liberation Sans Narrow"/>
              </a:rPr>
              <a:t>(Singapour).</a:t>
            </a:r>
            <a:endParaRPr sz="2000">
              <a:latin typeface="Liberation Sans Narrow"/>
              <a:cs typeface="Liberation Sans Narrow"/>
            </a:endParaRPr>
          </a:p>
          <a:p>
            <a:pPr marL="12700" marR="5080">
              <a:lnSpc>
                <a:spcPct val="100000"/>
              </a:lnSpc>
              <a:spcBef>
                <a:spcPts val="960"/>
              </a:spcBef>
            </a:pPr>
            <a:r>
              <a:rPr sz="2000" spc="-5" dirty="0">
                <a:latin typeface="Liberation Sans Narrow"/>
                <a:cs typeface="Liberation Sans Narrow"/>
              </a:rPr>
              <a:t>Savoirs et apprentissages fondamentaux </a:t>
            </a:r>
            <a:r>
              <a:rPr sz="2000" dirty="0">
                <a:latin typeface="Liberation Sans Narrow"/>
                <a:cs typeface="Liberation Sans Narrow"/>
              </a:rPr>
              <a:t>à </a:t>
            </a:r>
            <a:r>
              <a:rPr sz="2000" spc="-5" dirty="0">
                <a:latin typeface="Liberation Sans Narrow"/>
                <a:cs typeface="Liberation Sans Narrow"/>
              </a:rPr>
              <a:t>Singapour </a:t>
            </a:r>
            <a:r>
              <a:rPr sz="2000" dirty="0">
                <a:latin typeface="Liberation Sans Narrow"/>
                <a:cs typeface="Liberation Sans Narrow"/>
              </a:rPr>
              <a:t>: </a:t>
            </a:r>
            <a:r>
              <a:rPr sz="2000" spc="-5" dirty="0">
                <a:latin typeface="Liberation Sans Narrow"/>
                <a:cs typeface="Liberation Sans Narrow"/>
              </a:rPr>
              <a:t>Knowledge and basic learning in  Singapore.</a:t>
            </a:r>
            <a:endParaRPr sz="2000">
              <a:latin typeface="Liberation Sans Narrow"/>
              <a:cs typeface="Liberation Sans Narrow"/>
            </a:endParaRPr>
          </a:p>
          <a:p>
            <a:pPr marL="12700">
              <a:lnSpc>
                <a:spcPct val="100000"/>
              </a:lnSpc>
            </a:pPr>
            <a:r>
              <a:rPr sz="2000" spc="-5" dirty="0">
                <a:latin typeface="Liberation Sans Narrow"/>
                <a:cs typeface="Liberation Sans Narrow"/>
              </a:rPr>
              <a:t>Par Nicole Green, Jen </a:t>
            </a:r>
            <a:r>
              <a:rPr sz="2000" spc="-35" dirty="0">
                <a:latin typeface="Liberation Sans Narrow"/>
                <a:cs typeface="Liberation Sans Narrow"/>
              </a:rPr>
              <a:t>Yi </a:t>
            </a:r>
            <a:r>
              <a:rPr sz="2000" spc="-5" dirty="0">
                <a:latin typeface="Liberation Sans Narrow"/>
                <a:cs typeface="Liberation Sans Narrow"/>
              </a:rPr>
              <a:t>Li et Pei </a:t>
            </a:r>
            <a:r>
              <a:rPr sz="2000" spc="-15" dirty="0">
                <a:latin typeface="Liberation Sans Narrow"/>
                <a:cs typeface="Liberation Sans Narrow"/>
              </a:rPr>
              <a:t>Wen</a:t>
            </a:r>
            <a:r>
              <a:rPr sz="2000" spc="-80" dirty="0">
                <a:latin typeface="Liberation Sans Narrow"/>
                <a:cs typeface="Liberation Sans Narrow"/>
              </a:rPr>
              <a:t> </a:t>
            </a:r>
            <a:r>
              <a:rPr sz="2000" spc="-5" dirty="0">
                <a:latin typeface="Liberation Sans Narrow"/>
                <a:cs typeface="Liberation Sans Narrow"/>
              </a:rPr>
              <a:t>Tzuo.</a:t>
            </a:r>
            <a:endParaRPr sz="2000">
              <a:latin typeface="Liberation Sans Narrow"/>
              <a:cs typeface="Liberation Sans Narrow"/>
            </a:endParaRPr>
          </a:p>
          <a:p>
            <a:pPr marL="12700">
              <a:lnSpc>
                <a:spcPct val="100000"/>
              </a:lnSpc>
              <a:spcBef>
                <a:spcPts val="960"/>
              </a:spcBef>
            </a:pPr>
            <a:r>
              <a:rPr sz="2000" spc="-180" dirty="0">
                <a:latin typeface="Arial"/>
                <a:cs typeface="Arial"/>
              </a:rPr>
              <a:t>L’éducation </a:t>
            </a:r>
            <a:r>
              <a:rPr sz="2000" spc="-204" dirty="0">
                <a:latin typeface="Arial"/>
                <a:cs typeface="Arial"/>
              </a:rPr>
              <a:t>en </a:t>
            </a:r>
            <a:r>
              <a:rPr sz="2000" spc="-180" dirty="0">
                <a:latin typeface="Arial"/>
                <a:cs typeface="Arial"/>
              </a:rPr>
              <a:t>Asie </a:t>
            </a:r>
            <a:r>
              <a:rPr sz="2000" spc="-204" dirty="0">
                <a:latin typeface="Arial"/>
                <a:cs typeface="Arial"/>
              </a:rPr>
              <a:t>en 2014 </a:t>
            </a:r>
            <a:r>
              <a:rPr sz="2000" spc="-100" dirty="0">
                <a:latin typeface="Arial"/>
                <a:cs typeface="Arial"/>
              </a:rPr>
              <a:t>:</a:t>
            </a:r>
            <a:r>
              <a:rPr sz="2000" spc="155" dirty="0">
                <a:latin typeface="Arial"/>
                <a:cs typeface="Arial"/>
              </a:rPr>
              <a:t> </a:t>
            </a:r>
            <a:r>
              <a:rPr sz="2000" spc="-180" dirty="0">
                <a:latin typeface="Arial"/>
                <a:cs typeface="Arial"/>
              </a:rPr>
              <a:t>quels </a:t>
            </a:r>
            <a:r>
              <a:rPr sz="2000" spc="-185" dirty="0">
                <a:latin typeface="Arial"/>
                <a:cs typeface="Arial"/>
              </a:rPr>
              <a:t>enjeux </a:t>
            </a:r>
            <a:r>
              <a:rPr sz="2000" spc="-200" dirty="0">
                <a:latin typeface="Arial"/>
                <a:cs typeface="Arial"/>
              </a:rPr>
              <a:t>mondiaux ? </a:t>
            </a:r>
            <a:r>
              <a:rPr sz="2000" spc="-180" dirty="0">
                <a:latin typeface="Arial"/>
                <a:cs typeface="Arial"/>
              </a:rPr>
              <a:t>Colloque </a:t>
            </a:r>
            <a:r>
              <a:rPr sz="2000" spc="-155" dirty="0">
                <a:latin typeface="Arial"/>
                <a:cs typeface="Arial"/>
              </a:rPr>
              <a:t>international.</a:t>
            </a:r>
            <a:endParaRPr sz="2000">
              <a:latin typeface="Arial"/>
              <a:cs typeface="Arial"/>
            </a:endParaRPr>
          </a:p>
          <a:p>
            <a:pPr marL="12700">
              <a:lnSpc>
                <a:spcPct val="100000"/>
              </a:lnSpc>
            </a:pPr>
            <a:r>
              <a:rPr sz="2000" spc="-5" dirty="0">
                <a:latin typeface="Liberation Sans Narrow"/>
                <a:cs typeface="Liberation Sans Narrow"/>
              </a:rPr>
              <a:t>Par Bernadette Plumelle avec Clémence </a:t>
            </a:r>
            <a:r>
              <a:rPr sz="2000" spc="-25" dirty="0">
                <a:latin typeface="Liberation Sans Narrow"/>
                <a:cs typeface="Liberation Sans Narrow"/>
              </a:rPr>
              <a:t>Henry, </a:t>
            </a:r>
            <a:r>
              <a:rPr sz="2000" spc="-5" dirty="0">
                <a:latin typeface="Liberation Sans Narrow"/>
                <a:cs typeface="Liberation Sans Narrow"/>
              </a:rPr>
              <a:t>juin</a:t>
            </a:r>
            <a:r>
              <a:rPr sz="2000" spc="-30" dirty="0">
                <a:latin typeface="Liberation Sans Narrow"/>
                <a:cs typeface="Liberation Sans Narrow"/>
              </a:rPr>
              <a:t> </a:t>
            </a:r>
            <a:r>
              <a:rPr sz="2000" spc="-5" dirty="0">
                <a:latin typeface="Liberation Sans Narrow"/>
                <a:cs typeface="Liberation Sans Narrow"/>
              </a:rPr>
              <a:t>2014.</a:t>
            </a:r>
            <a:endParaRPr sz="2000">
              <a:latin typeface="Liberation Sans Narrow"/>
              <a:cs typeface="Liberation Sans Narrow"/>
            </a:endParaRPr>
          </a:p>
        </p:txBody>
      </p:sp>
      <p:sp>
        <p:nvSpPr>
          <p:cNvPr id="14" name="object 14"/>
          <p:cNvSpPr txBox="1"/>
          <p:nvPr/>
        </p:nvSpPr>
        <p:spPr>
          <a:xfrm>
            <a:off x="617321" y="4202049"/>
            <a:ext cx="35115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Liberation Sans Narrow"/>
                <a:cs typeface="Liberation Sans Narrow"/>
              </a:rPr>
              <a:t>[4</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5" name="object 15"/>
          <p:cNvSpPr txBox="1"/>
          <p:nvPr/>
        </p:nvSpPr>
        <p:spPr>
          <a:xfrm>
            <a:off x="617321" y="4933264"/>
            <a:ext cx="351155"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Liberation Sans Narrow"/>
                <a:cs typeface="Liberation Sans Narrow"/>
              </a:rPr>
              <a:t>[5</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6" name="object 16"/>
          <p:cNvSpPr txBox="1"/>
          <p:nvPr/>
        </p:nvSpPr>
        <p:spPr>
          <a:xfrm>
            <a:off x="617321" y="6275019"/>
            <a:ext cx="35115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Liberation Sans Narrow"/>
                <a:cs typeface="Liberation Sans Narrow"/>
              </a:rPr>
              <a:t>[6</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7" name="object 17"/>
          <p:cNvSpPr txBox="1"/>
          <p:nvPr/>
        </p:nvSpPr>
        <p:spPr>
          <a:xfrm>
            <a:off x="1532000" y="4202049"/>
            <a:ext cx="8656955" cy="2708910"/>
          </a:xfrm>
          <a:prstGeom prst="rect">
            <a:avLst/>
          </a:prstGeom>
        </p:spPr>
        <p:txBody>
          <a:bodyPr vert="horz" wrap="square" lIns="0" tIns="13335" rIns="0" bIns="0" rtlCol="0">
            <a:spAutoFit/>
          </a:bodyPr>
          <a:lstStyle/>
          <a:p>
            <a:pPr marL="12700" marR="651510">
              <a:lnSpc>
                <a:spcPct val="100000"/>
              </a:lnSpc>
              <a:spcBef>
                <a:spcPts val="105"/>
              </a:spcBef>
            </a:pPr>
            <a:r>
              <a:rPr sz="2000" spc="-5" dirty="0">
                <a:latin typeface="Liberation Sans Narrow"/>
                <a:cs typeface="Liberation Sans Narrow"/>
              </a:rPr>
              <a:t>Bâtir un </a:t>
            </a:r>
            <a:r>
              <a:rPr sz="2000" spc="-10" dirty="0">
                <a:latin typeface="Liberation Sans Narrow"/>
                <a:cs typeface="Liberation Sans Narrow"/>
              </a:rPr>
              <a:t>système </a:t>
            </a:r>
            <a:r>
              <a:rPr sz="2000" spc="-5" dirty="0">
                <a:latin typeface="Liberation Sans Narrow"/>
                <a:cs typeface="Liberation Sans Narrow"/>
              </a:rPr>
              <a:t>national d'éducation pour le XXI </a:t>
            </a:r>
            <a:r>
              <a:rPr sz="2000" dirty="0">
                <a:latin typeface="Liberation Sans Narrow"/>
                <a:cs typeface="Liberation Sans Narrow"/>
              </a:rPr>
              <a:t>e </a:t>
            </a:r>
            <a:r>
              <a:rPr sz="2000" spc="-10" dirty="0">
                <a:latin typeface="Liberation Sans Narrow"/>
                <a:cs typeface="Liberation Sans Narrow"/>
              </a:rPr>
              <a:t>siècle </a:t>
            </a:r>
            <a:r>
              <a:rPr sz="2000" dirty="0">
                <a:latin typeface="Liberation Sans Narrow"/>
                <a:cs typeface="Liberation Sans Narrow"/>
              </a:rPr>
              <a:t>: </a:t>
            </a:r>
            <a:r>
              <a:rPr sz="2000" spc="-5" dirty="0">
                <a:latin typeface="Liberation Sans Narrow"/>
                <a:cs typeface="Liberation Sans Narrow"/>
              </a:rPr>
              <a:t>L'expérience de </a:t>
            </a:r>
            <a:r>
              <a:rPr sz="2000" spc="-15" dirty="0">
                <a:latin typeface="Liberation Sans Narrow"/>
                <a:cs typeface="Liberation Sans Narrow"/>
              </a:rPr>
              <a:t>Singapour.  </a:t>
            </a:r>
            <a:r>
              <a:rPr sz="2000" spc="-5" dirty="0">
                <a:latin typeface="Liberation Sans Narrow"/>
                <a:cs typeface="Liberation Sans Narrow"/>
              </a:rPr>
              <a:t>Par le Ministère de l'Éducation de Singapour </a:t>
            </a:r>
            <a:r>
              <a:rPr sz="2000" spc="-10" dirty="0">
                <a:latin typeface="Liberation Sans Narrow"/>
                <a:cs typeface="Liberation Sans Narrow"/>
              </a:rPr>
              <a:t>Juillet</a:t>
            </a:r>
            <a:r>
              <a:rPr sz="2000" spc="-35" dirty="0">
                <a:latin typeface="Liberation Sans Narrow"/>
                <a:cs typeface="Liberation Sans Narrow"/>
              </a:rPr>
              <a:t> </a:t>
            </a:r>
            <a:r>
              <a:rPr sz="2000" spc="-5" dirty="0">
                <a:latin typeface="Liberation Sans Narrow"/>
                <a:cs typeface="Liberation Sans Narrow"/>
              </a:rPr>
              <a:t>2010.</a:t>
            </a:r>
            <a:endParaRPr sz="2000">
              <a:latin typeface="Liberation Sans Narrow"/>
              <a:cs typeface="Liberation Sans Narrow"/>
            </a:endParaRPr>
          </a:p>
          <a:p>
            <a:pPr marL="12700">
              <a:lnSpc>
                <a:spcPct val="100000"/>
              </a:lnSpc>
              <a:spcBef>
                <a:spcPts val="955"/>
              </a:spcBef>
            </a:pPr>
            <a:r>
              <a:rPr sz="2000" spc="-5" dirty="0">
                <a:latin typeface="Liberation Sans Narrow"/>
                <a:cs typeface="Liberation Sans Narrow"/>
              </a:rPr>
              <a:t>Bâtir </a:t>
            </a:r>
            <a:r>
              <a:rPr sz="2000" dirty="0">
                <a:latin typeface="Liberation Sans Narrow"/>
                <a:cs typeface="Liberation Sans Narrow"/>
              </a:rPr>
              <a:t>un </a:t>
            </a:r>
            <a:r>
              <a:rPr sz="2000" spc="-5" dirty="0">
                <a:latin typeface="Liberation Sans Narrow"/>
                <a:cs typeface="Liberation Sans Narrow"/>
              </a:rPr>
              <a:t>système national d' éducation pour le XXI </a:t>
            </a:r>
            <a:r>
              <a:rPr sz="2000" dirty="0">
                <a:latin typeface="Liberation Sans Narrow"/>
                <a:cs typeface="Liberation Sans Narrow"/>
              </a:rPr>
              <a:t>e </a:t>
            </a:r>
            <a:r>
              <a:rPr sz="2000" spc="-5" dirty="0">
                <a:latin typeface="Liberation Sans Narrow"/>
                <a:cs typeface="Liberation Sans Narrow"/>
              </a:rPr>
              <a:t>siècle. Sommet international sur</a:t>
            </a:r>
            <a:r>
              <a:rPr sz="2000" spc="-114" dirty="0">
                <a:latin typeface="Liberation Sans Narrow"/>
                <a:cs typeface="Liberation Sans Narrow"/>
              </a:rPr>
              <a:t> </a:t>
            </a:r>
            <a:r>
              <a:rPr sz="2000" spc="-85" dirty="0">
                <a:latin typeface="Arial"/>
                <a:cs typeface="Arial"/>
              </a:rPr>
              <a:t>l’</a:t>
            </a:r>
            <a:endParaRPr sz="2000">
              <a:latin typeface="Arial"/>
              <a:cs typeface="Arial"/>
            </a:endParaRPr>
          </a:p>
          <a:p>
            <a:pPr marL="12700">
              <a:lnSpc>
                <a:spcPct val="100000"/>
              </a:lnSpc>
              <a:spcBef>
                <a:spcPts val="5"/>
              </a:spcBef>
            </a:pPr>
            <a:r>
              <a:rPr sz="2000" spc="-5" dirty="0">
                <a:latin typeface="Liberation Sans Narrow"/>
                <a:cs typeface="Liberation Sans Narrow"/>
              </a:rPr>
              <a:t>éducation.</a:t>
            </a:r>
            <a:endParaRPr sz="2000">
              <a:latin typeface="Liberation Sans Narrow"/>
              <a:cs typeface="Liberation Sans Narrow"/>
            </a:endParaRPr>
          </a:p>
          <a:p>
            <a:pPr marL="12700" marR="5080">
              <a:lnSpc>
                <a:spcPct val="100000"/>
              </a:lnSpc>
            </a:pPr>
            <a:r>
              <a:rPr sz="2000" spc="-5" dirty="0">
                <a:latin typeface="Liberation Sans Narrow"/>
                <a:cs typeface="Liberation Sans Narrow"/>
              </a:rPr>
              <a:t>Allocution d'ouverture </a:t>
            </a:r>
            <a:r>
              <a:rPr sz="2000" dirty="0">
                <a:latin typeface="Liberation Sans Narrow"/>
                <a:cs typeface="Liberation Sans Narrow"/>
              </a:rPr>
              <a:t>Dr Ng </a:t>
            </a:r>
            <a:r>
              <a:rPr sz="2000" spc="-5" dirty="0">
                <a:latin typeface="Liberation Sans Narrow"/>
                <a:cs typeface="Liberation Sans Narrow"/>
              </a:rPr>
              <a:t>Eng </a:t>
            </a:r>
            <a:r>
              <a:rPr sz="2000" dirty="0">
                <a:latin typeface="Liberation Sans Narrow"/>
                <a:cs typeface="Liberation Sans Narrow"/>
              </a:rPr>
              <a:t>Hen </a:t>
            </a:r>
            <a:r>
              <a:rPr sz="2000" spc="-5" dirty="0">
                <a:latin typeface="Liberation Sans Narrow"/>
                <a:cs typeface="Liberation Sans Narrow"/>
              </a:rPr>
              <a:t>Ministre de </a:t>
            </a:r>
            <a:r>
              <a:rPr sz="2000" spc="-10" dirty="0">
                <a:latin typeface="Liberation Sans Narrow"/>
                <a:cs typeface="Liberation Sans Narrow"/>
              </a:rPr>
              <a:t>l' </a:t>
            </a:r>
            <a:r>
              <a:rPr sz="2000" spc="-5" dirty="0">
                <a:latin typeface="Liberation Sans Narrow"/>
                <a:cs typeface="Liberation Sans Narrow"/>
              </a:rPr>
              <a:t>Éducation et vice </a:t>
            </a:r>
            <a:r>
              <a:rPr sz="2000" dirty="0">
                <a:latin typeface="Liberation Sans Narrow"/>
                <a:cs typeface="Liberation Sans Narrow"/>
              </a:rPr>
              <a:t>- </a:t>
            </a:r>
            <a:r>
              <a:rPr sz="2000" spc="-5" dirty="0">
                <a:latin typeface="Liberation Sans Narrow"/>
                <a:cs typeface="Liberation Sans Narrow"/>
              </a:rPr>
              <a:t>ministre de la Défense,  </a:t>
            </a:r>
            <a:r>
              <a:rPr sz="2000" spc="-15" dirty="0">
                <a:latin typeface="Liberation Sans Narrow"/>
                <a:cs typeface="Liberation Sans Narrow"/>
              </a:rPr>
              <a:t>Singapour.</a:t>
            </a:r>
            <a:endParaRPr sz="2000">
              <a:latin typeface="Liberation Sans Narrow"/>
              <a:cs typeface="Liberation Sans Narrow"/>
            </a:endParaRPr>
          </a:p>
          <a:p>
            <a:pPr marL="12700">
              <a:lnSpc>
                <a:spcPct val="100000"/>
              </a:lnSpc>
              <a:spcBef>
                <a:spcPts val="960"/>
              </a:spcBef>
            </a:pPr>
            <a:r>
              <a:rPr sz="2000" spc="-195" dirty="0">
                <a:latin typeface="Arial"/>
                <a:cs typeface="Arial"/>
              </a:rPr>
              <a:t>L’enseignement </a:t>
            </a:r>
            <a:r>
              <a:rPr sz="2000" spc="-200" dirty="0">
                <a:latin typeface="Arial"/>
                <a:cs typeface="Arial"/>
              </a:rPr>
              <a:t>à </a:t>
            </a:r>
            <a:r>
              <a:rPr sz="2000" spc="-190" dirty="0">
                <a:latin typeface="Arial"/>
                <a:cs typeface="Arial"/>
              </a:rPr>
              <a:t>Singapour </a:t>
            </a:r>
            <a:r>
              <a:rPr sz="2000" spc="-100" dirty="0">
                <a:latin typeface="Arial"/>
                <a:cs typeface="Arial"/>
              </a:rPr>
              <a:t>: </a:t>
            </a:r>
            <a:r>
              <a:rPr sz="2000" spc="-185" dirty="0">
                <a:latin typeface="Arial"/>
                <a:cs typeface="Arial"/>
              </a:rPr>
              <a:t>pour </a:t>
            </a:r>
            <a:r>
              <a:rPr sz="2000" spc="-175" dirty="0">
                <a:latin typeface="Arial"/>
                <a:cs typeface="Arial"/>
              </a:rPr>
              <a:t>quoi </a:t>
            </a:r>
            <a:r>
              <a:rPr sz="2000" spc="-200" dirty="0">
                <a:latin typeface="Arial"/>
                <a:cs typeface="Arial"/>
              </a:rPr>
              <a:t>? </a:t>
            </a:r>
            <a:r>
              <a:rPr sz="2000" spc="-195" dirty="0">
                <a:latin typeface="Arial"/>
                <a:cs typeface="Arial"/>
              </a:rPr>
              <a:t>Pour </a:t>
            </a:r>
            <a:r>
              <a:rPr sz="2000" spc="-165" dirty="0">
                <a:latin typeface="Arial"/>
                <a:cs typeface="Arial"/>
              </a:rPr>
              <a:t>qui </a:t>
            </a:r>
            <a:r>
              <a:rPr sz="2000" spc="-200" dirty="0">
                <a:latin typeface="Arial"/>
                <a:cs typeface="Arial"/>
              </a:rPr>
              <a:t>? </a:t>
            </a:r>
            <a:r>
              <a:rPr sz="2000" spc="-180" dirty="0">
                <a:latin typeface="Arial"/>
                <a:cs typeface="Arial"/>
              </a:rPr>
              <a:t>Colloque </a:t>
            </a:r>
            <a:r>
              <a:rPr sz="2000" spc="-100" dirty="0">
                <a:latin typeface="Arial"/>
                <a:cs typeface="Arial"/>
              </a:rPr>
              <a:t>:</a:t>
            </a:r>
            <a:r>
              <a:rPr sz="2000" spc="210" dirty="0">
                <a:latin typeface="Arial"/>
                <a:cs typeface="Arial"/>
              </a:rPr>
              <a:t> </a:t>
            </a:r>
            <a:r>
              <a:rPr sz="2000" spc="-180" dirty="0">
                <a:latin typeface="Arial"/>
                <a:cs typeface="Arial"/>
              </a:rPr>
              <a:t>L’éducation </a:t>
            </a:r>
            <a:r>
              <a:rPr sz="2000" spc="-204" dirty="0">
                <a:latin typeface="Arial"/>
                <a:cs typeface="Arial"/>
              </a:rPr>
              <a:t>en </a:t>
            </a:r>
            <a:r>
              <a:rPr sz="2000" spc="-180" dirty="0">
                <a:latin typeface="Arial"/>
                <a:cs typeface="Arial"/>
              </a:rPr>
              <a:t>Asie </a:t>
            </a:r>
            <a:r>
              <a:rPr sz="2000" spc="-204" dirty="0">
                <a:latin typeface="Arial"/>
                <a:cs typeface="Arial"/>
              </a:rPr>
              <a:t>en </a:t>
            </a:r>
            <a:r>
              <a:rPr sz="2000" spc="-185" dirty="0">
                <a:latin typeface="Arial"/>
                <a:cs typeface="Arial"/>
              </a:rPr>
              <a:t>2014.</a:t>
            </a:r>
            <a:endParaRPr sz="2000">
              <a:latin typeface="Arial"/>
              <a:cs typeface="Arial"/>
            </a:endParaRPr>
          </a:p>
          <a:p>
            <a:pPr marL="12700">
              <a:lnSpc>
                <a:spcPct val="100000"/>
              </a:lnSpc>
            </a:pPr>
            <a:r>
              <a:rPr sz="2000" spc="-5" dirty="0">
                <a:latin typeface="Liberation Sans Narrow"/>
                <a:cs typeface="Liberation Sans Narrow"/>
              </a:rPr>
              <a:t>Par Jason</a:t>
            </a:r>
            <a:r>
              <a:rPr sz="2000" spc="-30" dirty="0">
                <a:latin typeface="Liberation Sans Narrow"/>
                <a:cs typeface="Liberation Sans Narrow"/>
              </a:rPr>
              <a:t> </a:t>
            </a:r>
            <a:r>
              <a:rPr sz="2000" spc="-50" dirty="0">
                <a:latin typeface="Liberation Sans Narrow"/>
                <a:cs typeface="Liberation Sans Narrow"/>
              </a:rPr>
              <a:t>Tan.</a:t>
            </a:r>
            <a:endParaRPr sz="2000">
              <a:latin typeface="Liberation Sans Narrow"/>
              <a:cs typeface="Liberation Sans Narrow"/>
            </a:endParaRPr>
          </a:p>
        </p:txBody>
      </p:sp>
      <p:sp>
        <p:nvSpPr>
          <p:cNvPr id="18" name="object 18"/>
          <p:cNvSpPr txBox="1"/>
          <p:nvPr/>
        </p:nvSpPr>
        <p:spPr>
          <a:xfrm>
            <a:off x="617321" y="7006844"/>
            <a:ext cx="35115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Liberation Sans Narrow"/>
                <a:cs typeface="Liberation Sans Narrow"/>
              </a:rPr>
              <a:t>[7</a:t>
            </a:r>
            <a:r>
              <a:rPr sz="2000" b="1" spc="5" dirty="0">
                <a:latin typeface="Liberation Sans Narrow"/>
                <a:cs typeface="Liberation Sans Narrow"/>
              </a:rPr>
              <a:t>]</a:t>
            </a:r>
            <a:r>
              <a:rPr sz="2000" b="1" dirty="0">
                <a:latin typeface="Liberation Sans Narrow"/>
                <a:cs typeface="Liberation Sans Narrow"/>
              </a:rPr>
              <a:t>-</a:t>
            </a:r>
            <a:endParaRPr sz="2000">
              <a:latin typeface="Liberation Sans Narrow"/>
              <a:cs typeface="Liberation Sans Narrow"/>
            </a:endParaRPr>
          </a:p>
        </p:txBody>
      </p:sp>
      <p:sp>
        <p:nvSpPr>
          <p:cNvPr id="19" name="object 19"/>
          <p:cNvSpPr txBox="1"/>
          <p:nvPr/>
        </p:nvSpPr>
        <p:spPr>
          <a:xfrm>
            <a:off x="1532000" y="7006844"/>
            <a:ext cx="5006340" cy="330835"/>
          </a:xfrm>
          <a:prstGeom prst="rect">
            <a:avLst/>
          </a:prstGeom>
        </p:spPr>
        <p:txBody>
          <a:bodyPr vert="horz" wrap="square" lIns="0" tIns="12700" rIns="0" bIns="0" rtlCol="0">
            <a:spAutoFit/>
          </a:bodyPr>
          <a:lstStyle/>
          <a:p>
            <a:pPr marL="12700">
              <a:lnSpc>
                <a:spcPct val="100000"/>
              </a:lnSpc>
              <a:spcBef>
                <a:spcPts val="100"/>
              </a:spcBef>
            </a:pPr>
            <a:r>
              <a:rPr sz="2000" spc="-5" dirty="0">
                <a:latin typeface="Liberation Sans Narrow"/>
                <a:cs typeface="Liberation Sans Narrow"/>
              </a:rPr>
              <a:t>Revue de </a:t>
            </a:r>
            <a:r>
              <a:rPr sz="2000" dirty="0">
                <a:latin typeface="Liberation Sans Narrow"/>
                <a:cs typeface="Liberation Sans Narrow"/>
              </a:rPr>
              <a:t>recherche </a:t>
            </a:r>
            <a:r>
              <a:rPr sz="2000" spc="-10" dirty="0">
                <a:latin typeface="Liberation Sans Narrow"/>
                <a:cs typeface="Liberation Sans Narrow"/>
              </a:rPr>
              <a:t>sur </a:t>
            </a:r>
            <a:r>
              <a:rPr sz="2000" spc="-5" dirty="0">
                <a:latin typeface="Liberation Sans Narrow"/>
                <a:cs typeface="Liberation Sans Narrow"/>
              </a:rPr>
              <a:t>Internet </a:t>
            </a:r>
            <a:r>
              <a:rPr sz="2000" dirty="0">
                <a:latin typeface="Liberation Sans Narrow"/>
                <a:cs typeface="Liberation Sans Narrow"/>
              </a:rPr>
              <a:t>: </a:t>
            </a:r>
            <a:r>
              <a:rPr sz="2000" spc="-10" dirty="0">
                <a:latin typeface="Liberation Sans Narrow"/>
                <a:cs typeface="Liberation Sans Narrow"/>
              </a:rPr>
              <a:t>Wikipédia </a:t>
            </a:r>
            <a:r>
              <a:rPr sz="2000" spc="-5" dirty="0">
                <a:latin typeface="Liberation Sans Narrow"/>
                <a:cs typeface="Liberation Sans Narrow"/>
              </a:rPr>
              <a:t>et</a:t>
            </a:r>
            <a:r>
              <a:rPr sz="2000" spc="-40" dirty="0">
                <a:latin typeface="Liberation Sans Narrow"/>
                <a:cs typeface="Liberation Sans Narrow"/>
              </a:rPr>
              <a:t> </a:t>
            </a:r>
            <a:r>
              <a:rPr sz="2000" spc="-5" dirty="0">
                <a:latin typeface="Liberation Sans Narrow"/>
                <a:cs typeface="Liberation Sans Narrow"/>
              </a:rPr>
              <a:t>autres.</a:t>
            </a:r>
            <a:endParaRPr sz="2000">
              <a:latin typeface="Liberation Sans Narrow"/>
              <a:cs typeface="Liberation Sans Narrow"/>
            </a:endParaRPr>
          </a:p>
        </p:txBody>
      </p:sp>
      <p:sp>
        <p:nvSpPr>
          <p:cNvPr id="20" name="object 20"/>
          <p:cNvSpPr txBox="1"/>
          <p:nvPr/>
        </p:nvSpPr>
        <p:spPr>
          <a:xfrm>
            <a:off x="9908793" y="6929120"/>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80" dirty="0">
                <a:latin typeface="Trebuchet MS"/>
                <a:cs typeface="Trebuchet MS"/>
              </a:rPr>
              <a:t>34</a:t>
            </a:r>
            <a:endParaRPr sz="22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84492" y="1249754"/>
            <a:ext cx="3262003" cy="1866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345440" y="1661286"/>
            <a:ext cx="9907905" cy="50139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00FF"/>
                </a:solidFill>
                <a:latin typeface="Liberation Sans Narrow"/>
                <a:cs typeface="Liberation Sans Narrow"/>
              </a:rPr>
              <a:t>5.1- Conclusion et vision </a:t>
            </a:r>
            <a:r>
              <a:rPr sz="2400" b="1" dirty="0">
                <a:solidFill>
                  <a:srgbClr val="0000FF"/>
                </a:solidFill>
                <a:latin typeface="Liberation Sans Narrow"/>
                <a:cs typeface="Liberation Sans Narrow"/>
              </a:rPr>
              <a:t>pour </a:t>
            </a:r>
            <a:r>
              <a:rPr sz="2400" b="1" spc="-5" dirty="0">
                <a:solidFill>
                  <a:srgbClr val="0000FF"/>
                </a:solidFill>
                <a:latin typeface="Liberation Sans Narrow"/>
                <a:cs typeface="Liberation Sans Narrow"/>
              </a:rPr>
              <a:t>le cas </a:t>
            </a:r>
            <a:r>
              <a:rPr sz="2400" b="1" dirty="0">
                <a:solidFill>
                  <a:srgbClr val="0000FF"/>
                </a:solidFill>
                <a:latin typeface="Liberation Sans Narrow"/>
                <a:cs typeface="Liberation Sans Narrow"/>
              </a:rPr>
              <a:t>de </a:t>
            </a:r>
            <a:r>
              <a:rPr sz="2400" b="1" spc="-5" dirty="0">
                <a:solidFill>
                  <a:srgbClr val="0000FF"/>
                </a:solidFill>
                <a:latin typeface="Liberation Sans Narrow"/>
                <a:cs typeface="Liberation Sans Narrow"/>
              </a:rPr>
              <a:t>la</a:t>
            </a:r>
            <a:r>
              <a:rPr sz="2400" b="1" spc="25"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Kabylie</a:t>
            </a:r>
            <a:endParaRPr sz="2400">
              <a:latin typeface="Liberation Sans Narrow"/>
              <a:cs typeface="Liberation Sans Narrow"/>
            </a:endParaRPr>
          </a:p>
          <a:p>
            <a:pPr>
              <a:lnSpc>
                <a:spcPct val="100000"/>
              </a:lnSpc>
            </a:pPr>
            <a:endParaRPr sz="2700">
              <a:latin typeface="Times New Roman"/>
              <a:cs typeface="Times New Roman"/>
            </a:endParaRPr>
          </a:p>
          <a:p>
            <a:pPr marL="180340">
              <a:lnSpc>
                <a:spcPct val="100000"/>
              </a:lnSpc>
              <a:spcBef>
                <a:spcPts val="1605"/>
              </a:spcBef>
            </a:pPr>
            <a:r>
              <a:rPr sz="2400" b="1" spc="-5" dirty="0">
                <a:latin typeface="Liberation Sans Narrow"/>
                <a:cs typeface="Liberation Sans Narrow"/>
              </a:rPr>
              <a:t>Conclusions </a:t>
            </a:r>
            <a:r>
              <a:rPr sz="2400" b="1" dirty="0">
                <a:latin typeface="Liberation Sans Narrow"/>
                <a:cs typeface="Liberation Sans Narrow"/>
              </a:rPr>
              <a:t>tirée </a:t>
            </a:r>
            <a:r>
              <a:rPr sz="2400" b="1" spc="-5" dirty="0">
                <a:latin typeface="Liberation Sans Narrow"/>
                <a:cs typeface="Liberation Sans Narrow"/>
              </a:rPr>
              <a:t>de </a:t>
            </a:r>
            <a:r>
              <a:rPr sz="2400" b="1" spc="-215" dirty="0">
                <a:latin typeface="Arial"/>
                <a:cs typeface="Arial"/>
              </a:rPr>
              <a:t>l’expérience </a:t>
            </a:r>
            <a:r>
              <a:rPr sz="2400" b="1" spc="-5" dirty="0">
                <a:latin typeface="Liberation Sans Narrow"/>
                <a:cs typeface="Liberation Sans Narrow"/>
              </a:rPr>
              <a:t>du Singapour</a:t>
            </a:r>
            <a:r>
              <a:rPr sz="2400" b="1" spc="130"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523240" marR="5080" indent="-341630" algn="just">
              <a:lnSpc>
                <a:spcPct val="100000"/>
              </a:lnSpc>
              <a:spcBef>
                <a:spcPts val="1440"/>
              </a:spcBef>
              <a:buFont typeface="Wingdings"/>
              <a:buChar char=""/>
              <a:tabLst>
                <a:tab pos="523240" algn="l"/>
              </a:tabLst>
            </a:pPr>
            <a:r>
              <a:rPr sz="2400" spc="-5" dirty="0">
                <a:latin typeface="Liberation Sans Narrow"/>
                <a:cs typeface="Liberation Sans Narrow"/>
              </a:rPr>
              <a:t>Les États, </a:t>
            </a:r>
            <a:r>
              <a:rPr sz="2400" spc="-175" dirty="0">
                <a:latin typeface="Arial"/>
                <a:cs typeface="Arial"/>
              </a:rPr>
              <a:t>lorsqu’ils </a:t>
            </a:r>
            <a:r>
              <a:rPr sz="2400" spc="-5" dirty="0">
                <a:latin typeface="Liberation Sans Narrow"/>
                <a:cs typeface="Liberation Sans Narrow"/>
              </a:rPr>
              <a:t>communiquent au sujet de leurs systèmes éducatifs, via leurs  ministères de </a:t>
            </a:r>
            <a:r>
              <a:rPr sz="2400" spc="-190" dirty="0">
                <a:latin typeface="Arial"/>
                <a:cs typeface="Arial"/>
              </a:rPr>
              <a:t>l’Éducation, </a:t>
            </a:r>
            <a:r>
              <a:rPr sz="2400" dirty="0">
                <a:latin typeface="Liberation Sans Narrow"/>
                <a:cs typeface="Liberation Sans Narrow"/>
              </a:rPr>
              <a:t>le </a:t>
            </a:r>
            <a:r>
              <a:rPr sz="2400" spc="-5" dirty="0">
                <a:latin typeface="Liberation Sans Narrow"/>
                <a:cs typeface="Liberation Sans Narrow"/>
              </a:rPr>
              <a:t>font avec fierté et </a:t>
            </a:r>
            <a:r>
              <a:rPr sz="2400" dirty="0">
                <a:latin typeface="Liberation Sans Narrow"/>
                <a:cs typeface="Liberation Sans Narrow"/>
              </a:rPr>
              <a:t>rigueur </a:t>
            </a:r>
            <a:r>
              <a:rPr sz="2400" spc="-5" dirty="0">
                <a:latin typeface="Liberation Sans Narrow"/>
                <a:cs typeface="Liberation Sans Narrow"/>
              </a:rPr>
              <a:t>et mettent </a:t>
            </a:r>
            <a:r>
              <a:rPr sz="2400" spc="-180" dirty="0">
                <a:latin typeface="Arial"/>
                <a:cs typeface="Arial"/>
              </a:rPr>
              <a:t>l’enfant </a:t>
            </a:r>
            <a:r>
              <a:rPr sz="2400" spc="-175" dirty="0">
                <a:latin typeface="Arial"/>
                <a:cs typeface="Arial"/>
              </a:rPr>
              <a:t>(l’Élève) </a:t>
            </a:r>
            <a:r>
              <a:rPr sz="2400" spc="5" dirty="0">
                <a:latin typeface="Liberation Sans Narrow"/>
                <a:cs typeface="Liberation Sans Narrow"/>
              </a:rPr>
              <a:t>au  </a:t>
            </a:r>
            <a:r>
              <a:rPr sz="2400" spc="-5" dirty="0">
                <a:latin typeface="Liberation Sans Narrow"/>
                <a:cs typeface="Liberation Sans Narrow"/>
              </a:rPr>
              <a:t>centre des préoccupations. </a:t>
            </a:r>
            <a:r>
              <a:rPr sz="2400" spc="-215" dirty="0">
                <a:latin typeface="Arial"/>
                <a:cs typeface="Arial"/>
              </a:rPr>
              <a:t>L’école </a:t>
            </a:r>
            <a:r>
              <a:rPr sz="2400" spc="-5" dirty="0">
                <a:latin typeface="Liberation Sans Narrow"/>
                <a:cs typeface="Liberation Sans Narrow"/>
              </a:rPr>
              <a:t>est </a:t>
            </a:r>
            <a:r>
              <a:rPr sz="2400" dirty="0">
                <a:latin typeface="Liberation Sans Narrow"/>
                <a:cs typeface="Liberation Sans Narrow"/>
              </a:rPr>
              <a:t>le </a:t>
            </a:r>
            <a:r>
              <a:rPr sz="2400" spc="-5" dirty="0">
                <a:latin typeface="Liberation Sans Narrow"/>
                <a:cs typeface="Liberation Sans Narrow"/>
              </a:rPr>
              <a:t>socle </a:t>
            </a:r>
            <a:r>
              <a:rPr sz="2400" dirty="0">
                <a:latin typeface="Liberation Sans Narrow"/>
                <a:cs typeface="Liberation Sans Narrow"/>
              </a:rPr>
              <a:t>du </a:t>
            </a:r>
            <a:r>
              <a:rPr sz="2400" spc="-5" dirty="0">
                <a:latin typeface="Liberation Sans Narrow"/>
                <a:cs typeface="Liberation Sans Narrow"/>
              </a:rPr>
              <a:t>pays, de </a:t>
            </a:r>
            <a:r>
              <a:rPr sz="2400" spc="-165" dirty="0">
                <a:latin typeface="Arial"/>
                <a:cs typeface="Arial"/>
              </a:rPr>
              <a:t>l’État </a:t>
            </a:r>
            <a:r>
              <a:rPr sz="2400" spc="-5" dirty="0">
                <a:latin typeface="Liberation Sans Narrow"/>
                <a:cs typeface="Liberation Sans Narrow"/>
              </a:rPr>
              <a:t>et surtout de </a:t>
            </a:r>
            <a:r>
              <a:rPr sz="2400" spc="-10" dirty="0">
                <a:latin typeface="Liberation Sans Narrow"/>
                <a:cs typeface="Liberation Sans Narrow"/>
              </a:rPr>
              <a:t>la  </a:t>
            </a:r>
            <a:r>
              <a:rPr sz="2400" spc="-5" dirty="0">
                <a:latin typeface="Liberation Sans Narrow"/>
                <a:cs typeface="Liberation Sans Narrow"/>
              </a:rPr>
              <a:t>pérennité du </a:t>
            </a:r>
            <a:r>
              <a:rPr sz="2400" spc="-10" dirty="0">
                <a:latin typeface="Liberation Sans Narrow"/>
                <a:cs typeface="Liberation Sans Narrow"/>
              </a:rPr>
              <a:t>peuple </a:t>
            </a:r>
            <a:r>
              <a:rPr sz="2400" spc="-5" dirty="0">
                <a:latin typeface="Liberation Sans Narrow"/>
                <a:cs typeface="Liberation Sans Narrow"/>
              </a:rPr>
              <a:t>et de ses</a:t>
            </a:r>
            <a:r>
              <a:rPr sz="2400" spc="130" dirty="0">
                <a:latin typeface="Liberation Sans Narrow"/>
                <a:cs typeface="Liberation Sans Narrow"/>
              </a:rPr>
              <a:t> </a:t>
            </a:r>
            <a:r>
              <a:rPr sz="2400" spc="-5" dirty="0">
                <a:latin typeface="Liberation Sans Narrow"/>
                <a:cs typeface="Liberation Sans Narrow"/>
              </a:rPr>
              <a:t>valeurs.</a:t>
            </a:r>
            <a:endParaRPr sz="2400">
              <a:latin typeface="Liberation Sans Narrow"/>
              <a:cs typeface="Liberation Sans Narrow"/>
            </a:endParaRPr>
          </a:p>
          <a:p>
            <a:pPr marL="523240" marR="5080" indent="-341630" algn="just">
              <a:lnSpc>
                <a:spcPct val="100000"/>
              </a:lnSpc>
              <a:spcBef>
                <a:spcPts val="1445"/>
              </a:spcBef>
              <a:buFont typeface="Wingdings"/>
              <a:buChar char=""/>
              <a:tabLst>
                <a:tab pos="523240" algn="l"/>
              </a:tabLst>
            </a:pPr>
            <a:r>
              <a:rPr sz="2400" spc="-5" dirty="0">
                <a:latin typeface="Liberation Sans Narrow"/>
                <a:cs typeface="Liberation Sans Narrow"/>
              </a:rPr>
              <a:t>Les </a:t>
            </a:r>
            <a:r>
              <a:rPr sz="2400" dirty="0">
                <a:latin typeface="Liberation Sans Narrow"/>
                <a:cs typeface="Liberation Sans Narrow"/>
              </a:rPr>
              <a:t>États </a:t>
            </a:r>
            <a:r>
              <a:rPr sz="2400" spc="-5" dirty="0">
                <a:latin typeface="Liberation Sans Narrow"/>
                <a:cs typeface="Liberation Sans Narrow"/>
              </a:rPr>
              <a:t>mettent tous </a:t>
            </a:r>
            <a:r>
              <a:rPr sz="2400" dirty="0">
                <a:latin typeface="Liberation Sans Narrow"/>
                <a:cs typeface="Liberation Sans Narrow"/>
              </a:rPr>
              <a:t>une </a:t>
            </a:r>
            <a:r>
              <a:rPr sz="2400" spc="-5" dirty="0">
                <a:latin typeface="Liberation Sans Narrow"/>
                <a:cs typeface="Liberation Sans Narrow"/>
              </a:rPr>
              <a:t>charge importante </a:t>
            </a:r>
            <a:r>
              <a:rPr sz="2400" dirty="0">
                <a:latin typeface="Liberation Sans Narrow"/>
                <a:cs typeface="Liberation Sans Narrow"/>
              </a:rPr>
              <a:t>pour </a:t>
            </a:r>
            <a:r>
              <a:rPr sz="2400" spc="-5" dirty="0">
                <a:latin typeface="Liberation Sans Narrow"/>
                <a:cs typeface="Liberation Sans Narrow"/>
              </a:rPr>
              <a:t>se perpétuer en tant que Nation  </a:t>
            </a:r>
            <a:r>
              <a:rPr sz="2400" dirty="0">
                <a:latin typeface="Liberation Sans Narrow"/>
                <a:cs typeface="Liberation Sans Narrow"/>
              </a:rPr>
              <a:t>à </a:t>
            </a:r>
            <a:r>
              <a:rPr sz="2400" spc="-5" dirty="0">
                <a:latin typeface="Liberation Sans Narrow"/>
                <a:cs typeface="Liberation Sans Narrow"/>
              </a:rPr>
              <a:t>travers le </a:t>
            </a:r>
            <a:r>
              <a:rPr sz="2400" dirty="0">
                <a:latin typeface="Liberation Sans Narrow"/>
                <a:cs typeface="Liberation Sans Narrow"/>
              </a:rPr>
              <a:t>contenu </a:t>
            </a:r>
            <a:r>
              <a:rPr sz="2400" spc="-5" dirty="0">
                <a:latin typeface="Liberation Sans Narrow"/>
                <a:cs typeface="Liberation Sans Narrow"/>
              </a:rPr>
              <a:t>dispensé </a:t>
            </a:r>
            <a:r>
              <a:rPr sz="2400" dirty="0">
                <a:latin typeface="Liberation Sans Narrow"/>
                <a:cs typeface="Liberation Sans Narrow"/>
              </a:rPr>
              <a:t>par </a:t>
            </a:r>
            <a:r>
              <a:rPr sz="2400" spc="-160" dirty="0">
                <a:latin typeface="Arial"/>
                <a:cs typeface="Arial"/>
              </a:rPr>
              <a:t>l’école</a:t>
            </a:r>
            <a:r>
              <a:rPr sz="2400" spc="-160" dirty="0">
                <a:latin typeface="Liberation Sans Narrow"/>
                <a:cs typeface="Liberation Sans Narrow"/>
              </a:rPr>
              <a:t>. </a:t>
            </a:r>
            <a:r>
              <a:rPr sz="2400" spc="-215" dirty="0">
                <a:latin typeface="Arial"/>
                <a:cs typeface="Arial"/>
              </a:rPr>
              <a:t>L’école </a:t>
            </a:r>
            <a:r>
              <a:rPr sz="2400" dirty="0">
                <a:latin typeface="Liberation Sans Narrow"/>
                <a:cs typeface="Liberation Sans Narrow"/>
              </a:rPr>
              <a:t>est </a:t>
            </a:r>
            <a:r>
              <a:rPr sz="2400" spc="-5" dirty="0">
                <a:latin typeface="Liberation Sans Narrow"/>
                <a:cs typeface="Liberation Sans Narrow"/>
              </a:rPr>
              <a:t>la continuité de la maison, </a:t>
            </a:r>
            <a:r>
              <a:rPr sz="2400" spc="5" dirty="0">
                <a:latin typeface="Liberation Sans Narrow"/>
                <a:cs typeface="Liberation Sans Narrow"/>
              </a:rPr>
              <a:t>de  </a:t>
            </a:r>
            <a:r>
              <a:rPr sz="2400" spc="-5" dirty="0">
                <a:latin typeface="Liberation Sans Narrow"/>
                <a:cs typeface="Liberation Sans Narrow"/>
              </a:rPr>
              <a:t>la famille, sinon elle </a:t>
            </a:r>
            <a:r>
              <a:rPr sz="2400" dirty="0">
                <a:latin typeface="Liberation Sans Narrow"/>
                <a:cs typeface="Liberation Sans Narrow"/>
              </a:rPr>
              <a:t>aliène, </a:t>
            </a:r>
            <a:r>
              <a:rPr sz="2400" spc="-10" dirty="0">
                <a:latin typeface="Liberation Sans Narrow"/>
                <a:cs typeface="Liberation Sans Narrow"/>
              </a:rPr>
              <a:t>affaiblie </a:t>
            </a:r>
            <a:r>
              <a:rPr sz="2400" spc="-165" dirty="0">
                <a:latin typeface="Arial"/>
                <a:cs typeface="Arial"/>
              </a:rPr>
              <a:t>l’individu, </a:t>
            </a:r>
            <a:r>
              <a:rPr sz="2400" dirty="0">
                <a:latin typeface="Liberation Sans Narrow"/>
                <a:cs typeface="Liberation Sans Narrow"/>
              </a:rPr>
              <a:t>le </a:t>
            </a:r>
            <a:r>
              <a:rPr sz="2400" spc="-5" dirty="0">
                <a:latin typeface="Liberation Sans Narrow"/>
                <a:cs typeface="Liberation Sans Narrow"/>
              </a:rPr>
              <a:t>met en </a:t>
            </a:r>
            <a:r>
              <a:rPr sz="2400" dirty="0">
                <a:latin typeface="Liberation Sans Narrow"/>
                <a:cs typeface="Liberation Sans Narrow"/>
              </a:rPr>
              <a:t>doute </a:t>
            </a:r>
            <a:r>
              <a:rPr sz="2400" spc="-5" dirty="0">
                <a:latin typeface="Liberation Sans Narrow"/>
                <a:cs typeface="Liberation Sans Narrow"/>
              </a:rPr>
              <a:t>et fait écrouler des  civilisations, des peuples et des cultures. </a:t>
            </a:r>
            <a:r>
              <a:rPr sz="2400" u="heavy" spc="-225" dirty="0">
                <a:uFill>
                  <a:solidFill>
                    <a:srgbClr val="000000"/>
                  </a:solidFill>
                </a:uFill>
                <a:latin typeface="Arial"/>
                <a:cs typeface="Arial"/>
              </a:rPr>
              <a:t>D’où </a:t>
            </a:r>
            <a:r>
              <a:rPr sz="2400" u="heavy" spc="-200" dirty="0">
                <a:uFill>
                  <a:solidFill>
                    <a:srgbClr val="000000"/>
                  </a:solidFill>
                </a:uFill>
                <a:latin typeface="Arial"/>
                <a:cs typeface="Arial"/>
              </a:rPr>
              <a:t>l’importance </a:t>
            </a:r>
            <a:r>
              <a:rPr sz="2400" u="heavy" spc="-5" dirty="0">
                <a:uFill>
                  <a:solidFill>
                    <a:srgbClr val="000000"/>
                  </a:solidFill>
                </a:uFill>
                <a:latin typeface="Liberation Sans Narrow"/>
                <a:cs typeface="Liberation Sans Narrow"/>
              </a:rPr>
              <a:t>de </a:t>
            </a:r>
            <a:r>
              <a:rPr sz="2400" u="heavy" dirty="0">
                <a:uFill>
                  <a:solidFill>
                    <a:srgbClr val="000000"/>
                  </a:solidFill>
                </a:uFill>
                <a:latin typeface="Liberation Sans Narrow"/>
                <a:cs typeface="Liberation Sans Narrow"/>
              </a:rPr>
              <a:t>la </a:t>
            </a:r>
            <a:r>
              <a:rPr sz="2400" u="heavy" spc="-5" dirty="0">
                <a:uFill>
                  <a:solidFill>
                    <a:srgbClr val="000000"/>
                  </a:solidFill>
                </a:uFill>
                <a:latin typeface="Liberation Sans Narrow"/>
                <a:cs typeface="Liberation Sans Narrow"/>
              </a:rPr>
              <a:t>langue maternelle  dans </a:t>
            </a:r>
            <a:r>
              <a:rPr sz="2400" u="heavy" spc="-215" dirty="0">
                <a:uFill>
                  <a:solidFill>
                    <a:srgbClr val="000000"/>
                  </a:solidFill>
                </a:uFill>
                <a:latin typeface="Arial"/>
                <a:cs typeface="Arial"/>
              </a:rPr>
              <a:t>l’enseignement </a:t>
            </a:r>
            <a:r>
              <a:rPr sz="2400" u="heavy" spc="-5" dirty="0">
                <a:uFill>
                  <a:solidFill>
                    <a:srgbClr val="000000"/>
                  </a:solidFill>
                </a:uFill>
                <a:latin typeface="Liberation Sans Narrow"/>
                <a:cs typeface="Liberation Sans Narrow"/>
              </a:rPr>
              <a:t>et</a:t>
            </a:r>
            <a:r>
              <a:rPr sz="2400" u="heavy" spc="-260" dirty="0">
                <a:uFill>
                  <a:solidFill>
                    <a:srgbClr val="000000"/>
                  </a:solidFill>
                </a:uFill>
                <a:latin typeface="Liberation Sans Narrow"/>
                <a:cs typeface="Liberation Sans Narrow"/>
              </a:rPr>
              <a:t> </a:t>
            </a:r>
            <a:r>
              <a:rPr sz="2400" u="heavy" spc="-185" dirty="0">
                <a:uFill>
                  <a:solidFill>
                    <a:srgbClr val="000000"/>
                  </a:solidFill>
                </a:uFill>
                <a:latin typeface="Arial"/>
                <a:cs typeface="Arial"/>
              </a:rPr>
              <a:t>l’apprentissage</a:t>
            </a:r>
            <a:r>
              <a:rPr sz="2400" spc="-185" dirty="0">
                <a:latin typeface="Liberation Sans Narrow"/>
                <a:cs typeface="Liberation Sans Narrow"/>
              </a:rPr>
              <a:t>.</a:t>
            </a:r>
            <a:endParaRPr sz="2400">
              <a:latin typeface="Liberation Sans Narrow"/>
              <a:cs typeface="Liberation Sans Narrow"/>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35</a:t>
            </a:r>
          </a:p>
        </p:txBody>
      </p:sp>
      <p:sp>
        <p:nvSpPr>
          <p:cNvPr id="11" name="object 11"/>
          <p:cNvSpPr txBox="1">
            <a:spLocks noGrp="1"/>
          </p:cNvSpPr>
          <p:nvPr>
            <p:ph type="title"/>
          </p:nvPr>
        </p:nvSpPr>
        <p:spPr>
          <a:xfrm>
            <a:off x="345440" y="1133297"/>
            <a:ext cx="4014470" cy="391795"/>
          </a:xfrm>
          <a:prstGeom prst="rect">
            <a:avLst/>
          </a:prstGeom>
        </p:spPr>
        <p:txBody>
          <a:bodyPr vert="horz" wrap="square" lIns="0" tIns="12700" rIns="0" bIns="0" rtlCol="0">
            <a:spAutoFit/>
          </a:bodyPr>
          <a:lstStyle/>
          <a:p>
            <a:pPr marL="12700">
              <a:lnSpc>
                <a:spcPct val="100000"/>
              </a:lnSpc>
              <a:spcBef>
                <a:spcPts val="100"/>
              </a:spcBef>
            </a:pPr>
            <a:r>
              <a:rPr spc="-5" dirty="0"/>
              <a:t>5- Demain, </a:t>
            </a:r>
            <a:r>
              <a:rPr dirty="0"/>
              <a:t>notre </a:t>
            </a:r>
            <a:r>
              <a:rPr spc="-5" dirty="0"/>
              <a:t>école en</a:t>
            </a:r>
            <a:r>
              <a:rPr spc="-10" dirty="0"/>
              <a:t> </a:t>
            </a:r>
            <a:r>
              <a:rPr spc="-5" dirty="0"/>
              <a:t>Kabylie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5434" y="3192272"/>
            <a:ext cx="9689465" cy="3562350"/>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Liberation Sans Narrow"/>
                <a:cs typeface="Liberation Sans Narrow"/>
              </a:rPr>
              <a:t>À </a:t>
            </a:r>
            <a:r>
              <a:rPr sz="2400" spc="-5" dirty="0">
                <a:latin typeface="Liberation Sans Narrow"/>
                <a:cs typeface="Liberation Sans Narrow"/>
              </a:rPr>
              <a:t>travers le monde, </a:t>
            </a:r>
            <a:r>
              <a:rPr sz="2400" dirty="0">
                <a:latin typeface="Liberation Sans Narrow"/>
                <a:cs typeface="Liberation Sans Narrow"/>
              </a:rPr>
              <a:t>le cas </a:t>
            </a:r>
            <a:r>
              <a:rPr sz="2400" spc="-5" dirty="0">
                <a:latin typeface="Liberation Sans Narrow"/>
                <a:cs typeface="Liberation Sans Narrow"/>
              </a:rPr>
              <a:t>des Acadiens du </a:t>
            </a:r>
            <a:r>
              <a:rPr sz="2400" dirty="0">
                <a:latin typeface="Liberation Sans Narrow"/>
                <a:cs typeface="Liberation Sans Narrow"/>
              </a:rPr>
              <a:t>Canada et </a:t>
            </a:r>
            <a:r>
              <a:rPr sz="2400" spc="-5" dirty="0">
                <a:latin typeface="Liberation Sans Narrow"/>
                <a:cs typeface="Liberation Sans Narrow"/>
              </a:rPr>
              <a:t>des USA, </a:t>
            </a:r>
            <a:r>
              <a:rPr sz="2400" dirty="0">
                <a:latin typeface="Liberation Sans Narrow"/>
                <a:cs typeface="Liberation Sans Narrow"/>
              </a:rPr>
              <a:t>des </a:t>
            </a:r>
            <a:r>
              <a:rPr sz="2400" spc="-5" dirty="0">
                <a:latin typeface="Liberation Sans Narrow"/>
                <a:cs typeface="Liberation Sans Narrow"/>
              </a:rPr>
              <a:t>Franco-Ontariens  du </a:t>
            </a:r>
            <a:r>
              <a:rPr sz="2400" dirty="0">
                <a:latin typeface="Liberation Sans Narrow"/>
                <a:cs typeface="Liberation Sans Narrow"/>
              </a:rPr>
              <a:t>Canada </a:t>
            </a:r>
            <a:r>
              <a:rPr sz="2400" spc="-5" dirty="0">
                <a:latin typeface="Liberation Sans Narrow"/>
                <a:cs typeface="Liberation Sans Narrow"/>
              </a:rPr>
              <a:t>et des Amérindiens autochtones aux quatre coins de ce contient des  Amériques sont de terribles expériences humaines de peuples </a:t>
            </a:r>
            <a:r>
              <a:rPr sz="2400" b="1" spc="-5" dirty="0">
                <a:latin typeface="Liberation Sans Narrow"/>
                <a:cs typeface="Liberation Sans Narrow"/>
              </a:rPr>
              <a:t>qui ne se sont pas </a:t>
            </a:r>
            <a:r>
              <a:rPr sz="2400" b="1" spc="535" dirty="0">
                <a:latin typeface="Liberation Sans Narrow"/>
                <a:cs typeface="Liberation Sans Narrow"/>
              </a:rPr>
              <a:t> </a:t>
            </a:r>
            <a:r>
              <a:rPr sz="2400" b="1" spc="-5" dirty="0">
                <a:latin typeface="Liberation Sans Narrow"/>
                <a:cs typeface="Liberation Sans Narrow"/>
              </a:rPr>
              <a:t>donné un </a:t>
            </a:r>
            <a:r>
              <a:rPr sz="2400" b="1" u="heavy" spc="-5" dirty="0">
                <a:uFill>
                  <a:solidFill>
                    <a:srgbClr val="000000"/>
                  </a:solidFill>
                </a:uFill>
                <a:latin typeface="Liberation Sans Narrow"/>
                <a:cs typeface="Liberation Sans Narrow"/>
              </a:rPr>
              <a:t>État </a:t>
            </a:r>
            <a:r>
              <a:rPr sz="2400" b="1" u="heavy" dirty="0">
                <a:uFill>
                  <a:solidFill>
                    <a:srgbClr val="000000"/>
                  </a:solidFill>
                </a:uFill>
                <a:latin typeface="Liberation Sans Narrow"/>
                <a:cs typeface="Liberation Sans Narrow"/>
              </a:rPr>
              <a:t>POLITIQUE</a:t>
            </a:r>
            <a:r>
              <a:rPr sz="2400" b="1" dirty="0">
                <a:latin typeface="Liberation Sans Narrow"/>
                <a:cs typeface="Liberation Sans Narrow"/>
              </a:rPr>
              <a:t> libre </a:t>
            </a:r>
            <a:r>
              <a:rPr sz="2400" b="1" spc="-5" dirty="0">
                <a:latin typeface="Liberation Sans Narrow"/>
                <a:cs typeface="Liberation Sans Narrow"/>
              </a:rPr>
              <a:t>et indépendant</a:t>
            </a:r>
            <a:r>
              <a:rPr sz="2400" u="heavy" spc="-5" dirty="0">
                <a:uFill>
                  <a:solidFill>
                    <a:srgbClr val="000000"/>
                  </a:solidFill>
                </a:uFill>
                <a:latin typeface="Liberation Sans Narrow"/>
                <a:cs typeface="Liberation Sans Narrow"/>
              </a:rPr>
              <a:t>. </a:t>
            </a:r>
            <a:r>
              <a:rPr sz="2400" u="heavy" spc="-60" dirty="0">
                <a:uFill>
                  <a:solidFill>
                    <a:srgbClr val="000000"/>
                  </a:solidFill>
                </a:uFill>
                <a:latin typeface="Liberation Sans Narrow"/>
                <a:cs typeface="Liberation Sans Narrow"/>
              </a:rPr>
              <a:t>Tous </a:t>
            </a:r>
            <a:r>
              <a:rPr sz="2400" u="heavy" spc="-5" dirty="0">
                <a:uFill>
                  <a:solidFill>
                    <a:srgbClr val="000000"/>
                  </a:solidFill>
                </a:uFill>
                <a:latin typeface="Liberation Sans Narrow"/>
                <a:cs typeface="Liberation Sans Narrow"/>
              </a:rPr>
              <a:t>subissent une extinction lente, </a:t>
            </a:r>
            <a:r>
              <a:rPr sz="2400" spc="-5" dirty="0">
                <a:latin typeface="Liberation Sans Narrow"/>
                <a:cs typeface="Liberation Sans Narrow"/>
              </a:rPr>
              <a:t> </a:t>
            </a:r>
            <a:r>
              <a:rPr sz="2400" u="heavy" spc="-10" dirty="0">
                <a:uFill>
                  <a:solidFill>
                    <a:srgbClr val="000000"/>
                  </a:solidFill>
                </a:uFill>
                <a:latin typeface="Liberation Sans Narrow"/>
                <a:cs typeface="Liberation Sans Narrow"/>
              </a:rPr>
              <a:t>silencieuse </a:t>
            </a:r>
            <a:r>
              <a:rPr sz="2400" u="heavy" spc="-5" dirty="0">
                <a:uFill>
                  <a:solidFill>
                    <a:srgbClr val="000000"/>
                  </a:solidFill>
                </a:uFill>
                <a:latin typeface="Liberation Sans Narrow"/>
                <a:cs typeface="Liberation Sans Narrow"/>
              </a:rPr>
              <a:t>et certaine</a:t>
            </a:r>
            <a:r>
              <a:rPr sz="2400" spc="85"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12700" marR="8255" algn="just">
              <a:lnSpc>
                <a:spcPct val="100000"/>
              </a:lnSpc>
              <a:spcBef>
                <a:spcPts val="2415"/>
              </a:spcBef>
            </a:pPr>
            <a:r>
              <a:rPr sz="2400" b="1" spc="-5" dirty="0">
                <a:solidFill>
                  <a:srgbClr val="0000FF"/>
                </a:solidFill>
                <a:latin typeface="Liberation Sans Narrow"/>
                <a:cs typeface="Liberation Sans Narrow"/>
              </a:rPr>
              <a:t>Le devenir du peuple kabyle </a:t>
            </a:r>
            <a:r>
              <a:rPr sz="2400" b="1" dirty="0">
                <a:solidFill>
                  <a:srgbClr val="0000FF"/>
                </a:solidFill>
                <a:latin typeface="Liberation Sans Narrow"/>
                <a:cs typeface="Liberation Sans Narrow"/>
              </a:rPr>
              <a:t>de </a:t>
            </a:r>
            <a:r>
              <a:rPr sz="2400" b="1" spc="-5" dirty="0">
                <a:solidFill>
                  <a:srgbClr val="0000FF"/>
                </a:solidFill>
                <a:latin typeface="Liberation Sans Narrow"/>
                <a:cs typeface="Liberation Sans Narrow"/>
              </a:rPr>
              <a:t>2018, sans </a:t>
            </a:r>
            <a:r>
              <a:rPr sz="2400" b="1" dirty="0">
                <a:solidFill>
                  <a:srgbClr val="0000FF"/>
                </a:solidFill>
                <a:latin typeface="Liberation Sans Narrow"/>
                <a:cs typeface="Liberation Sans Narrow"/>
              </a:rPr>
              <a:t>une </a:t>
            </a:r>
            <a:r>
              <a:rPr sz="2400" b="1" spc="-5" dirty="0">
                <a:solidFill>
                  <a:srgbClr val="0000FF"/>
                </a:solidFill>
                <a:latin typeface="Liberation Sans Narrow"/>
                <a:cs typeface="Liberation Sans Narrow"/>
              </a:rPr>
              <a:t>indépendance ET </a:t>
            </a:r>
            <a:r>
              <a:rPr sz="2400" b="1" dirty="0">
                <a:solidFill>
                  <a:srgbClr val="0000FF"/>
                </a:solidFill>
                <a:latin typeface="Liberation Sans Narrow"/>
                <a:cs typeface="Liberation Sans Narrow"/>
              </a:rPr>
              <a:t>UN </a:t>
            </a:r>
            <a:r>
              <a:rPr sz="2400" b="1" spc="-80" dirty="0">
                <a:solidFill>
                  <a:srgbClr val="0000FF"/>
                </a:solidFill>
                <a:latin typeface="Liberation Sans Narrow"/>
                <a:cs typeface="Liberation Sans Narrow"/>
              </a:rPr>
              <a:t>ÉTAT  </a:t>
            </a:r>
            <a:r>
              <a:rPr sz="2400" b="1" dirty="0">
                <a:solidFill>
                  <a:srgbClr val="0000FF"/>
                </a:solidFill>
                <a:latin typeface="Liberation Sans Narrow"/>
                <a:cs typeface="Liberation Sans Narrow"/>
              </a:rPr>
              <a:t>POLITIQUE </a:t>
            </a:r>
            <a:r>
              <a:rPr sz="2400" b="1" spc="-5" dirty="0">
                <a:solidFill>
                  <a:srgbClr val="0000FF"/>
                </a:solidFill>
                <a:latin typeface="Liberation Sans Narrow"/>
                <a:cs typeface="Liberation Sans Narrow"/>
              </a:rPr>
              <a:t>court </a:t>
            </a:r>
            <a:r>
              <a:rPr sz="2400" b="1" dirty="0">
                <a:solidFill>
                  <a:srgbClr val="0000FF"/>
                </a:solidFill>
                <a:latin typeface="Liberation Sans Narrow"/>
                <a:cs typeface="Liberation Sans Narrow"/>
              </a:rPr>
              <a:t>tous </a:t>
            </a:r>
            <a:r>
              <a:rPr sz="2400" b="1" spc="-5" dirty="0">
                <a:solidFill>
                  <a:srgbClr val="0000FF"/>
                </a:solidFill>
                <a:latin typeface="Liberation Sans Narrow"/>
                <a:cs typeface="Liberation Sans Narrow"/>
              </a:rPr>
              <a:t>les dangers </a:t>
            </a:r>
            <a:r>
              <a:rPr sz="2400" b="1" spc="-204" dirty="0">
                <a:solidFill>
                  <a:srgbClr val="0000FF"/>
                </a:solidFill>
                <a:latin typeface="Arial"/>
                <a:cs typeface="Arial"/>
              </a:rPr>
              <a:t>d’extinction </a:t>
            </a:r>
            <a:r>
              <a:rPr sz="2000" spc="-5" dirty="0">
                <a:latin typeface="Liberation Sans Narrow"/>
                <a:cs typeface="Liberation Sans Narrow"/>
              </a:rPr>
              <a:t>que </a:t>
            </a:r>
            <a:r>
              <a:rPr sz="2000" spc="-10" dirty="0">
                <a:latin typeface="Liberation Sans Narrow"/>
                <a:cs typeface="Liberation Sans Narrow"/>
              </a:rPr>
              <a:t>vivent </a:t>
            </a:r>
            <a:r>
              <a:rPr sz="2000" spc="-5" dirty="0">
                <a:latin typeface="Liberation Sans Narrow"/>
                <a:cs typeface="Liberation Sans Narrow"/>
              </a:rPr>
              <a:t>les peuples</a:t>
            </a:r>
            <a:r>
              <a:rPr sz="2000" spc="95" dirty="0">
                <a:latin typeface="Liberation Sans Narrow"/>
                <a:cs typeface="Liberation Sans Narrow"/>
              </a:rPr>
              <a:t> </a:t>
            </a:r>
            <a:r>
              <a:rPr sz="2000" spc="-10" dirty="0">
                <a:latin typeface="Liberation Sans Narrow"/>
                <a:cs typeface="Liberation Sans Narrow"/>
              </a:rPr>
              <a:t>suscités.</a:t>
            </a:r>
            <a:endParaRPr sz="2000">
              <a:latin typeface="Liberation Sans Narrow"/>
              <a:cs typeface="Liberation Sans Narrow"/>
            </a:endParaRPr>
          </a:p>
          <a:p>
            <a:pPr marL="12700" algn="just">
              <a:lnSpc>
                <a:spcPct val="100000"/>
              </a:lnSpc>
              <a:spcBef>
                <a:spcPts val="2390"/>
              </a:spcBef>
            </a:pPr>
            <a:r>
              <a:rPr sz="2400" b="1" spc="-5" dirty="0">
                <a:solidFill>
                  <a:srgbClr val="FF0000"/>
                </a:solidFill>
                <a:latin typeface="Liberation Sans Narrow"/>
                <a:cs typeface="Liberation Sans Narrow"/>
              </a:rPr>
              <a:t>La </a:t>
            </a:r>
            <a:r>
              <a:rPr sz="2400" b="1" dirty="0">
                <a:solidFill>
                  <a:srgbClr val="FF0000"/>
                </a:solidFill>
                <a:latin typeface="Liberation Sans Narrow"/>
                <a:cs typeface="Liberation Sans Narrow"/>
              </a:rPr>
              <a:t>famille </a:t>
            </a:r>
            <a:r>
              <a:rPr sz="2400" b="1" spc="-5" dirty="0">
                <a:solidFill>
                  <a:srgbClr val="FF0000"/>
                </a:solidFill>
                <a:latin typeface="Liberation Sans Narrow"/>
                <a:cs typeface="Liberation Sans Narrow"/>
              </a:rPr>
              <a:t>et </a:t>
            </a:r>
            <a:r>
              <a:rPr sz="2400" b="1" spc="-195" dirty="0">
                <a:solidFill>
                  <a:srgbClr val="FF0000"/>
                </a:solidFill>
                <a:latin typeface="Arial"/>
                <a:cs typeface="Arial"/>
              </a:rPr>
              <a:t>l’école </a:t>
            </a:r>
            <a:r>
              <a:rPr sz="2400" b="1" spc="-5" dirty="0">
                <a:solidFill>
                  <a:srgbClr val="FF0000"/>
                </a:solidFill>
                <a:latin typeface="Liberation Sans Narrow"/>
                <a:cs typeface="Liberation Sans Narrow"/>
              </a:rPr>
              <a:t>sont les cellules reproductrices de </a:t>
            </a:r>
            <a:r>
              <a:rPr sz="2400" b="1" dirty="0">
                <a:solidFill>
                  <a:srgbClr val="FF0000"/>
                </a:solidFill>
                <a:latin typeface="Liberation Sans Narrow"/>
                <a:cs typeface="Liberation Sans Narrow"/>
              </a:rPr>
              <a:t>la Nation </a:t>
            </a:r>
            <a:r>
              <a:rPr sz="2400" b="1" spc="-5" dirty="0">
                <a:solidFill>
                  <a:srgbClr val="FF0000"/>
                </a:solidFill>
                <a:latin typeface="Liberation Sans Narrow"/>
                <a:cs typeface="Liberation Sans Narrow"/>
              </a:rPr>
              <a:t>et </a:t>
            </a:r>
            <a:r>
              <a:rPr sz="2400" b="1" spc="-229" dirty="0">
                <a:solidFill>
                  <a:srgbClr val="FF0000"/>
                </a:solidFill>
                <a:latin typeface="Arial"/>
                <a:cs typeface="Arial"/>
              </a:rPr>
              <a:t>d’un</a:t>
            </a:r>
            <a:r>
              <a:rPr sz="2400" b="1" spc="30" dirty="0">
                <a:solidFill>
                  <a:srgbClr val="FF0000"/>
                </a:solidFill>
                <a:latin typeface="Arial"/>
                <a:cs typeface="Arial"/>
              </a:rPr>
              <a:t> </a:t>
            </a:r>
            <a:r>
              <a:rPr sz="2400" b="1" spc="-5" dirty="0">
                <a:solidFill>
                  <a:srgbClr val="FF0000"/>
                </a:solidFill>
                <a:latin typeface="Liberation Sans Narrow"/>
                <a:cs typeface="Liberation Sans Narrow"/>
              </a:rPr>
              <a:t>Peuple.</a:t>
            </a:r>
            <a:endParaRPr sz="24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648" y="1310386"/>
            <a:ext cx="3808095" cy="391160"/>
          </a:xfrm>
          <a:prstGeom prst="rect">
            <a:avLst/>
          </a:prstGeom>
        </p:spPr>
        <p:txBody>
          <a:bodyPr vert="horz" wrap="square" lIns="0" tIns="12700" rIns="0" bIns="0" rtlCol="0">
            <a:spAutoFit/>
          </a:bodyPr>
          <a:lstStyle/>
          <a:p>
            <a:pPr marL="12700">
              <a:lnSpc>
                <a:spcPct val="100000"/>
              </a:lnSpc>
              <a:spcBef>
                <a:spcPts val="100"/>
              </a:spcBef>
            </a:pPr>
            <a:r>
              <a:rPr spc="-5" dirty="0"/>
              <a:t>1.2- </a:t>
            </a:r>
            <a:r>
              <a:rPr dirty="0"/>
              <a:t>Contexte de la</a:t>
            </a:r>
            <a:r>
              <a:rPr spc="-75" dirty="0"/>
              <a:t> </a:t>
            </a:r>
            <a:r>
              <a:rPr dirty="0"/>
              <a:t>présentation</a:t>
            </a:r>
          </a:p>
        </p:txBody>
      </p:sp>
      <p:sp>
        <p:nvSpPr>
          <p:cNvPr id="3" name="object 3"/>
          <p:cNvSpPr txBox="1"/>
          <p:nvPr/>
        </p:nvSpPr>
        <p:spPr>
          <a:xfrm>
            <a:off x="653287" y="2900046"/>
            <a:ext cx="9779635" cy="2160905"/>
          </a:xfrm>
          <a:prstGeom prst="rect">
            <a:avLst/>
          </a:prstGeom>
        </p:spPr>
        <p:txBody>
          <a:bodyPr vert="horz" wrap="square" lIns="0" tIns="89535" rIns="0" bIns="0" rtlCol="0">
            <a:spAutoFit/>
          </a:bodyPr>
          <a:lstStyle/>
          <a:p>
            <a:pPr marL="12700">
              <a:lnSpc>
                <a:spcPct val="100000"/>
              </a:lnSpc>
              <a:spcBef>
                <a:spcPts val="705"/>
              </a:spcBef>
              <a:tabLst>
                <a:tab pos="751840" algn="l"/>
              </a:tabLst>
            </a:pPr>
            <a:r>
              <a:rPr sz="2400" dirty="0">
                <a:latin typeface="Liberation Sans Narrow"/>
                <a:cs typeface="Liberation Sans Narrow"/>
              </a:rPr>
              <a:t>Cette	</a:t>
            </a:r>
            <a:r>
              <a:rPr sz="2400" spc="-5" dirty="0">
                <a:latin typeface="Liberation Sans Narrow"/>
                <a:cs typeface="Liberation Sans Narrow"/>
              </a:rPr>
              <a:t>réflexion est un partage sur</a:t>
            </a:r>
            <a:r>
              <a:rPr sz="2400" spc="75"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469900" indent="-454659">
              <a:lnSpc>
                <a:spcPts val="2875"/>
              </a:lnSpc>
              <a:spcBef>
                <a:spcPts val="615"/>
              </a:spcBef>
              <a:buFont typeface="Wingdings"/>
              <a:buChar char=""/>
              <a:tabLst>
                <a:tab pos="469900" algn="l"/>
                <a:tab pos="470534" algn="l"/>
              </a:tabLst>
            </a:pPr>
            <a:r>
              <a:rPr sz="2400" spc="-5" dirty="0">
                <a:latin typeface="Liberation Sans Narrow"/>
                <a:cs typeface="Liberation Sans Narrow"/>
              </a:rPr>
              <a:t>La</a:t>
            </a:r>
            <a:r>
              <a:rPr sz="2400" spc="195" dirty="0">
                <a:latin typeface="Liberation Sans Narrow"/>
                <a:cs typeface="Liberation Sans Narrow"/>
              </a:rPr>
              <a:t> </a:t>
            </a:r>
            <a:r>
              <a:rPr sz="2400" spc="-5" dirty="0">
                <a:latin typeface="Liberation Sans Narrow"/>
                <a:cs typeface="Liberation Sans Narrow"/>
              </a:rPr>
              <a:t>future</a:t>
            </a:r>
            <a:r>
              <a:rPr sz="2400" spc="200" dirty="0">
                <a:latin typeface="Liberation Sans Narrow"/>
                <a:cs typeface="Liberation Sans Narrow"/>
              </a:rPr>
              <a:t> </a:t>
            </a:r>
            <a:r>
              <a:rPr sz="2400" spc="-5" dirty="0">
                <a:latin typeface="Liberation Sans Narrow"/>
                <a:cs typeface="Liberation Sans Narrow"/>
              </a:rPr>
              <a:t>école</a:t>
            </a:r>
            <a:r>
              <a:rPr sz="2400" spc="200" dirty="0">
                <a:latin typeface="Liberation Sans Narrow"/>
                <a:cs typeface="Liberation Sans Narrow"/>
              </a:rPr>
              <a:t> </a:t>
            </a:r>
            <a:r>
              <a:rPr sz="2400" spc="-5" dirty="0">
                <a:latin typeface="Liberation Sans Narrow"/>
                <a:cs typeface="Liberation Sans Narrow"/>
              </a:rPr>
              <a:t>dans</a:t>
            </a:r>
            <a:r>
              <a:rPr sz="2400" spc="195" dirty="0">
                <a:latin typeface="Liberation Sans Narrow"/>
                <a:cs typeface="Liberation Sans Narrow"/>
              </a:rPr>
              <a:t> </a:t>
            </a:r>
            <a:r>
              <a:rPr sz="2400" dirty="0">
                <a:latin typeface="Liberation Sans Narrow"/>
                <a:cs typeface="Liberation Sans Narrow"/>
              </a:rPr>
              <a:t>une</a:t>
            </a:r>
            <a:r>
              <a:rPr sz="2400" spc="200" dirty="0">
                <a:latin typeface="Liberation Sans Narrow"/>
                <a:cs typeface="Liberation Sans Narrow"/>
              </a:rPr>
              <a:t> </a:t>
            </a:r>
            <a:r>
              <a:rPr sz="2400" spc="-5" dirty="0">
                <a:latin typeface="Liberation Sans Narrow"/>
                <a:cs typeface="Liberation Sans Narrow"/>
              </a:rPr>
              <a:t>Kabylie</a:t>
            </a:r>
            <a:r>
              <a:rPr sz="2400" spc="195" dirty="0">
                <a:latin typeface="Liberation Sans Narrow"/>
                <a:cs typeface="Liberation Sans Narrow"/>
              </a:rPr>
              <a:t> </a:t>
            </a:r>
            <a:r>
              <a:rPr sz="2400" spc="-5" dirty="0">
                <a:latin typeface="Liberation Sans Narrow"/>
                <a:cs typeface="Liberation Sans Narrow"/>
              </a:rPr>
              <a:t>libre</a:t>
            </a:r>
            <a:r>
              <a:rPr sz="2400" spc="204" dirty="0">
                <a:latin typeface="Liberation Sans Narrow"/>
                <a:cs typeface="Liberation Sans Narrow"/>
              </a:rPr>
              <a:t> </a:t>
            </a:r>
            <a:r>
              <a:rPr sz="2400" spc="-5" dirty="0">
                <a:latin typeface="Liberation Sans Narrow"/>
                <a:cs typeface="Liberation Sans Narrow"/>
              </a:rPr>
              <a:t>et</a:t>
            </a:r>
            <a:r>
              <a:rPr sz="2400" spc="204" dirty="0">
                <a:latin typeface="Liberation Sans Narrow"/>
                <a:cs typeface="Liberation Sans Narrow"/>
              </a:rPr>
              <a:t> </a:t>
            </a:r>
            <a:r>
              <a:rPr sz="2400" b="1" u="heavy" spc="-5" dirty="0">
                <a:uFill>
                  <a:solidFill>
                    <a:srgbClr val="000000"/>
                  </a:solidFill>
                </a:uFill>
                <a:latin typeface="Liberation Sans Narrow"/>
                <a:cs typeface="Liberation Sans Narrow"/>
              </a:rPr>
              <a:t>indépendante</a:t>
            </a:r>
            <a:r>
              <a:rPr sz="2400" spc="-5" dirty="0">
                <a:latin typeface="Liberation Sans Narrow"/>
                <a:cs typeface="Liberation Sans Narrow"/>
              </a:rPr>
              <a:t>,</a:t>
            </a:r>
            <a:r>
              <a:rPr sz="2400" spc="210" dirty="0">
                <a:latin typeface="Liberation Sans Narrow"/>
                <a:cs typeface="Liberation Sans Narrow"/>
              </a:rPr>
              <a:t> </a:t>
            </a:r>
            <a:r>
              <a:rPr sz="2400" spc="-5" dirty="0">
                <a:latin typeface="Liberation Sans Narrow"/>
                <a:cs typeface="Liberation Sans Narrow"/>
              </a:rPr>
              <a:t>une</a:t>
            </a:r>
            <a:r>
              <a:rPr sz="2400" spc="200" dirty="0">
                <a:latin typeface="Liberation Sans Narrow"/>
                <a:cs typeface="Liberation Sans Narrow"/>
              </a:rPr>
              <a:t> </a:t>
            </a:r>
            <a:r>
              <a:rPr sz="2400" spc="-5" dirty="0">
                <a:latin typeface="Liberation Sans Narrow"/>
                <a:cs typeface="Liberation Sans Narrow"/>
              </a:rPr>
              <a:t>école</a:t>
            </a:r>
            <a:r>
              <a:rPr sz="2400" spc="204" dirty="0">
                <a:latin typeface="Liberation Sans Narrow"/>
                <a:cs typeface="Liberation Sans Narrow"/>
              </a:rPr>
              <a:t> </a:t>
            </a:r>
            <a:r>
              <a:rPr sz="2400" spc="-5" dirty="0">
                <a:latin typeface="Liberation Sans Narrow"/>
                <a:cs typeface="Liberation Sans Narrow"/>
              </a:rPr>
              <a:t>fondée</a:t>
            </a:r>
            <a:r>
              <a:rPr sz="2400" spc="204" dirty="0">
                <a:latin typeface="Liberation Sans Narrow"/>
                <a:cs typeface="Liberation Sans Narrow"/>
              </a:rPr>
              <a:t> </a:t>
            </a:r>
            <a:r>
              <a:rPr sz="2400" spc="-5" dirty="0">
                <a:latin typeface="Liberation Sans Narrow"/>
                <a:cs typeface="Liberation Sans Narrow"/>
              </a:rPr>
              <a:t>sur</a:t>
            </a:r>
            <a:r>
              <a:rPr sz="2400" spc="204" dirty="0">
                <a:latin typeface="Liberation Sans Narrow"/>
                <a:cs typeface="Liberation Sans Narrow"/>
              </a:rPr>
              <a:t> </a:t>
            </a:r>
            <a:r>
              <a:rPr sz="2400" spc="-5" dirty="0">
                <a:latin typeface="Liberation Sans Narrow"/>
                <a:cs typeface="Liberation Sans Narrow"/>
              </a:rPr>
              <a:t>ce</a:t>
            </a:r>
            <a:endParaRPr sz="2400">
              <a:latin typeface="Liberation Sans Narrow"/>
              <a:cs typeface="Liberation Sans Narrow"/>
            </a:endParaRPr>
          </a:p>
          <a:p>
            <a:pPr marL="469900">
              <a:lnSpc>
                <a:spcPts val="2875"/>
              </a:lnSpc>
            </a:pPr>
            <a:r>
              <a:rPr sz="2400" spc="-200" dirty="0">
                <a:latin typeface="Arial"/>
                <a:cs typeface="Arial"/>
              </a:rPr>
              <a:t>qu’est </a:t>
            </a:r>
            <a:r>
              <a:rPr sz="2400" spc="-5" dirty="0">
                <a:latin typeface="Liberation Sans Narrow"/>
                <a:cs typeface="Liberation Sans Narrow"/>
              </a:rPr>
              <a:t>la Kabylie et son</a:t>
            </a:r>
            <a:r>
              <a:rPr sz="2400" spc="180" dirty="0">
                <a:latin typeface="Liberation Sans Narrow"/>
                <a:cs typeface="Liberation Sans Narrow"/>
              </a:rPr>
              <a:t> </a:t>
            </a:r>
            <a:r>
              <a:rPr sz="2400" spc="-10" dirty="0">
                <a:latin typeface="Liberation Sans Narrow"/>
                <a:cs typeface="Liberation Sans Narrow"/>
              </a:rPr>
              <a:t>peuple.</a:t>
            </a:r>
            <a:endParaRPr sz="2400">
              <a:latin typeface="Liberation Sans Narrow"/>
              <a:cs typeface="Liberation Sans Narrow"/>
            </a:endParaRPr>
          </a:p>
          <a:p>
            <a:pPr marL="469900" indent="-454659">
              <a:lnSpc>
                <a:spcPct val="100000"/>
              </a:lnSpc>
              <a:spcBef>
                <a:spcPts val="600"/>
              </a:spcBef>
              <a:buFont typeface="Wingdings"/>
              <a:buChar char=""/>
              <a:tabLst>
                <a:tab pos="469900" algn="l"/>
                <a:tab pos="470534" algn="l"/>
              </a:tabLst>
            </a:pPr>
            <a:r>
              <a:rPr sz="2400" dirty="0">
                <a:latin typeface="Liberation Sans Narrow"/>
                <a:cs typeface="Liberation Sans Narrow"/>
              </a:rPr>
              <a:t>Une </a:t>
            </a:r>
            <a:r>
              <a:rPr sz="2400" spc="-5" dirty="0">
                <a:latin typeface="Liberation Sans Narrow"/>
                <a:cs typeface="Liberation Sans Narrow"/>
              </a:rPr>
              <a:t>école </a:t>
            </a:r>
            <a:r>
              <a:rPr sz="2400" spc="-185" dirty="0">
                <a:latin typeface="Arial"/>
                <a:cs typeface="Arial"/>
              </a:rPr>
              <a:t>s’inspirant </a:t>
            </a:r>
            <a:r>
              <a:rPr sz="2400" spc="-5" dirty="0">
                <a:latin typeface="Liberation Sans Narrow"/>
                <a:cs typeface="Liberation Sans Narrow"/>
              </a:rPr>
              <a:t>aussi de modèles </a:t>
            </a:r>
            <a:r>
              <a:rPr sz="2400" spc="-10" dirty="0">
                <a:latin typeface="Liberation Sans Narrow"/>
                <a:cs typeface="Liberation Sans Narrow"/>
              </a:rPr>
              <a:t>gagnants </a:t>
            </a:r>
            <a:r>
              <a:rPr sz="2400" spc="-5" dirty="0">
                <a:latin typeface="Liberation Sans Narrow"/>
                <a:cs typeface="Liberation Sans Narrow"/>
              </a:rPr>
              <a:t>implantés </a:t>
            </a:r>
            <a:r>
              <a:rPr sz="2400" dirty="0">
                <a:latin typeface="Liberation Sans Narrow"/>
                <a:cs typeface="Liberation Sans Narrow"/>
              </a:rPr>
              <a:t>à </a:t>
            </a:r>
            <a:r>
              <a:rPr sz="2400" spc="-5" dirty="0">
                <a:latin typeface="Liberation Sans Narrow"/>
                <a:cs typeface="Liberation Sans Narrow"/>
              </a:rPr>
              <a:t>travers le</a:t>
            </a:r>
            <a:r>
              <a:rPr sz="2400" spc="315" dirty="0">
                <a:latin typeface="Liberation Sans Narrow"/>
                <a:cs typeface="Liberation Sans Narrow"/>
              </a:rPr>
              <a:t> </a:t>
            </a:r>
            <a:r>
              <a:rPr sz="2400" spc="-5" dirty="0">
                <a:latin typeface="Liberation Sans Narrow"/>
                <a:cs typeface="Liberation Sans Narrow"/>
              </a:rPr>
              <a:t>monde.</a:t>
            </a:r>
            <a:endParaRPr sz="2400">
              <a:latin typeface="Liberation Sans Narrow"/>
              <a:cs typeface="Liberation Sans Narrow"/>
            </a:endParaRPr>
          </a:p>
          <a:p>
            <a:pPr marL="469900" indent="-454659">
              <a:lnSpc>
                <a:spcPct val="100000"/>
              </a:lnSpc>
              <a:spcBef>
                <a:spcPts val="600"/>
              </a:spcBef>
              <a:buFont typeface="Wingdings"/>
              <a:buChar char=""/>
              <a:tabLst>
                <a:tab pos="469900" algn="l"/>
                <a:tab pos="470534" algn="l"/>
              </a:tabLst>
            </a:pPr>
            <a:r>
              <a:rPr sz="2400" spc="-5" dirty="0">
                <a:latin typeface="Liberation Sans Narrow"/>
                <a:cs typeface="Liberation Sans Narrow"/>
              </a:rPr>
              <a:t>Un </a:t>
            </a:r>
            <a:r>
              <a:rPr sz="2400" spc="-10" dirty="0">
                <a:latin typeface="Liberation Sans Narrow"/>
                <a:cs typeface="Liberation Sans Narrow"/>
              </a:rPr>
              <a:t>besoin, </a:t>
            </a:r>
            <a:r>
              <a:rPr sz="2400" spc="-5" dirty="0">
                <a:latin typeface="Liberation Sans Narrow"/>
                <a:cs typeface="Liberation Sans Narrow"/>
              </a:rPr>
              <a:t>celui-ci personnel; celui de redonner </a:t>
            </a:r>
            <a:r>
              <a:rPr sz="2400" dirty="0">
                <a:latin typeface="Liberation Sans Narrow"/>
                <a:cs typeface="Liberation Sans Narrow"/>
              </a:rPr>
              <a:t>à ma </a:t>
            </a:r>
            <a:r>
              <a:rPr sz="2400" spc="-5" dirty="0">
                <a:latin typeface="Liberation Sans Narrow"/>
                <a:cs typeface="Liberation Sans Narrow"/>
              </a:rPr>
              <a:t>Kabylie</a:t>
            </a:r>
            <a:r>
              <a:rPr sz="2400" spc="215" dirty="0">
                <a:latin typeface="Liberation Sans Narrow"/>
                <a:cs typeface="Liberation Sans Narrow"/>
              </a:rPr>
              <a:t> </a:t>
            </a:r>
            <a:r>
              <a:rPr sz="2400" spc="-5" dirty="0">
                <a:latin typeface="Liberation Sans Narrow"/>
                <a:cs typeface="Liberation Sans Narrow"/>
              </a:rPr>
              <a:t>natale.</a:t>
            </a:r>
            <a:endParaRPr sz="2400">
              <a:latin typeface="Liberation Sans Narrow"/>
              <a:cs typeface="Liberation Sans Narrow"/>
            </a:endParaRPr>
          </a:p>
        </p:txBody>
      </p:sp>
      <p:sp>
        <p:nvSpPr>
          <p:cNvPr id="4" name="object 4"/>
          <p:cNvSpPr/>
          <p:nvPr/>
        </p:nvSpPr>
        <p:spPr>
          <a:xfrm>
            <a:off x="7051547" y="1248156"/>
            <a:ext cx="3317748" cy="18470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553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6040"/>
          </a:xfrm>
          <a:custGeom>
            <a:avLst/>
            <a:gdLst/>
            <a:ahLst/>
            <a:cxnLst/>
            <a:rect l="l" t="t" r="r" b="b"/>
            <a:pathLst>
              <a:path w="10041890" h="66040">
                <a:moveTo>
                  <a:pt x="0" y="65531"/>
                </a:moveTo>
                <a:lnTo>
                  <a:pt x="10041636" y="65531"/>
                </a:lnTo>
                <a:lnTo>
                  <a:pt x="10041636" y="0"/>
                </a:lnTo>
                <a:lnTo>
                  <a:pt x="0" y="0"/>
                </a:lnTo>
                <a:lnTo>
                  <a:pt x="0" y="65531"/>
                </a:lnTo>
                <a:close/>
              </a:path>
            </a:pathLst>
          </a:custGeom>
          <a:ln w="9144">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097"/>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665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1</a:t>
            </a:r>
            <a:endParaRPr sz="2200">
              <a:latin typeface="Trebuchet MS"/>
              <a:cs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65135" y="3829811"/>
            <a:ext cx="2837687" cy="31531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56615" y="3823716"/>
            <a:ext cx="7082028" cy="31592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345440" y="1133297"/>
            <a:ext cx="6396355" cy="391795"/>
          </a:xfrm>
          <a:prstGeom prst="rect">
            <a:avLst/>
          </a:prstGeom>
        </p:spPr>
        <p:txBody>
          <a:bodyPr vert="horz" wrap="square" lIns="0" tIns="12700" rIns="0" bIns="0" rtlCol="0">
            <a:spAutoFit/>
          </a:bodyPr>
          <a:lstStyle/>
          <a:p>
            <a:pPr marL="12700">
              <a:lnSpc>
                <a:spcPct val="100000"/>
              </a:lnSpc>
              <a:spcBef>
                <a:spcPts val="100"/>
              </a:spcBef>
            </a:pPr>
            <a:r>
              <a:rPr spc="-5" dirty="0"/>
              <a:t>5.2- Principes fondement </a:t>
            </a:r>
            <a:r>
              <a:rPr dirty="0"/>
              <a:t>de l'école </a:t>
            </a:r>
            <a:r>
              <a:rPr spc="-5" dirty="0"/>
              <a:t>Kabyle </a:t>
            </a:r>
            <a:r>
              <a:rPr dirty="0"/>
              <a:t>de</a:t>
            </a:r>
            <a:r>
              <a:rPr spc="40" dirty="0"/>
              <a:t> </a:t>
            </a:r>
            <a:r>
              <a:rPr spc="-5" dirty="0"/>
              <a:t>demain</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4821" y="2071280"/>
            <a:ext cx="2893695" cy="985519"/>
          </a:xfrm>
          <a:prstGeom prst="rect">
            <a:avLst/>
          </a:prstGeom>
        </p:spPr>
        <p:txBody>
          <a:bodyPr vert="horz" wrap="square" lIns="0" tIns="12065" rIns="0" bIns="0" rtlCol="0">
            <a:spAutoFit/>
          </a:bodyPr>
          <a:lstStyle/>
          <a:p>
            <a:pPr marL="12700" marR="5080" indent="231140">
              <a:lnSpc>
                <a:spcPct val="131300"/>
              </a:lnSpc>
              <a:spcBef>
                <a:spcPts val="95"/>
              </a:spcBef>
            </a:pPr>
            <a:r>
              <a:rPr b="0" spc="-5" dirty="0">
                <a:solidFill>
                  <a:srgbClr val="000000"/>
                </a:solidFill>
                <a:latin typeface="Liberation Sans Narrow"/>
                <a:cs typeface="Liberation Sans Narrow"/>
              </a:rPr>
              <a:t>Qaren imezwura </a:t>
            </a:r>
            <a:r>
              <a:rPr b="0" spc="-60" dirty="0">
                <a:solidFill>
                  <a:srgbClr val="000000"/>
                </a:solidFill>
                <a:latin typeface="Liberation Sans Narrow"/>
                <a:cs typeface="Liberation Sans Narrow"/>
              </a:rPr>
              <a:t>na</a:t>
            </a:r>
            <a:r>
              <a:rPr b="0" spc="-60" dirty="0">
                <a:solidFill>
                  <a:srgbClr val="000000"/>
                </a:solidFill>
                <a:latin typeface="DejaVu Sans"/>
                <a:cs typeface="DejaVu Sans"/>
              </a:rPr>
              <a:t>ɣ</a:t>
            </a:r>
            <a:r>
              <a:rPr b="0" spc="-60" dirty="0">
                <a:solidFill>
                  <a:srgbClr val="000000"/>
                </a:solidFill>
                <a:latin typeface="Liberation Sans Narrow"/>
                <a:cs typeface="Liberation Sans Narrow"/>
              </a:rPr>
              <a:t>:  </a:t>
            </a:r>
            <a:r>
              <a:rPr b="0" dirty="0">
                <a:solidFill>
                  <a:srgbClr val="000000"/>
                </a:solidFill>
                <a:latin typeface="Liberation Sans Narrow"/>
                <a:cs typeface="Liberation Sans Narrow"/>
              </a:rPr>
              <a:t>Win </a:t>
            </a:r>
            <a:r>
              <a:rPr b="0" spc="-45" dirty="0">
                <a:solidFill>
                  <a:srgbClr val="000000"/>
                </a:solidFill>
                <a:latin typeface="Liberation Sans Narrow"/>
                <a:cs typeface="Liberation Sans Narrow"/>
              </a:rPr>
              <a:t>Iv</a:t>
            </a:r>
            <a:r>
              <a:rPr b="0" spc="-45" dirty="0">
                <a:solidFill>
                  <a:srgbClr val="000000"/>
                </a:solidFill>
                <a:latin typeface="DejaVu Sans"/>
                <a:cs typeface="DejaVu Sans"/>
              </a:rPr>
              <a:t>ɣ</a:t>
            </a:r>
            <a:r>
              <a:rPr b="0" i="1" spc="-45" dirty="0">
                <a:solidFill>
                  <a:srgbClr val="000000"/>
                </a:solidFill>
                <a:latin typeface="Liberation Sans Narrow"/>
                <a:cs typeface="Liberation Sans Narrow"/>
              </a:rPr>
              <a:t>an, </a:t>
            </a:r>
            <a:r>
              <a:rPr b="0" i="1" spc="-5" dirty="0">
                <a:solidFill>
                  <a:srgbClr val="000000"/>
                </a:solidFill>
                <a:latin typeface="Liberation Sans Narrow"/>
                <a:cs typeface="Liberation Sans Narrow"/>
              </a:rPr>
              <a:t>ak yini amek</a:t>
            </a:r>
            <a:r>
              <a:rPr b="0" i="1" spc="30" dirty="0">
                <a:solidFill>
                  <a:srgbClr val="000000"/>
                </a:solidFill>
                <a:latin typeface="Liberation Sans Narrow"/>
                <a:cs typeface="Liberation Sans Narrow"/>
              </a:rPr>
              <a:t> </a:t>
            </a:r>
            <a:r>
              <a:rPr b="0" i="1" dirty="0">
                <a:solidFill>
                  <a:srgbClr val="000000"/>
                </a:solidFill>
                <a:latin typeface="Liberation Sans Narrow"/>
                <a:cs typeface="Liberation Sans Narrow"/>
              </a:rPr>
              <a:t>?</a:t>
            </a:r>
          </a:p>
        </p:txBody>
      </p:sp>
      <p:sp>
        <p:nvSpPr>
          <p:cNvPr id="3" name="object 3"/>
          <p:cNvSpPr txBox="1"/>
          <p:nvPr/>
        </p:nvSpPr>
        <p:spPr>
          <a:xfrm>
            <a:off x="2847848" y="3145663"/>
            <a:ext cx="3748404" cy="1275715"/>
          </a:xfrm>
          <a:prstGeom prst="rect">
            <a:avLst/>
          </a:prstGeom>
        </p:spPr>
        <p:txBody>
          <a:bodyPr vert="horz" wrap="square" lIns="0" tIns="12700" rIns="0" bIns="0" rtlCol="0">
            <a:spAutoFit/>
          </a:bodyPr>
          <a:lstStyle/>
          <a:p>
            <a:pPr algn="ctr">
              <a:lnSpc>
                <a:spcPct val="100000"/>
              </a:lnSpc>
              <a:spcBef>
                <a:spcPts val="100"/>
              </a:spcBef>
            </a:pPr>
            <a:r>
              <a:rPr sz="2400" i="1" dirty="0">
                <a:latin typeface="Liberation Sans Narrow"/>
                <a:cs typeface="Liberation Sans Narrow"/>
              </a:rPr>
              <a:t>Win </a:t>
            </a:r>
            <a:r>
              <a:rPr sz="2400" i="1" spc="-5" dirty="0">
                <a:latin typeface="Liberation Sans Narrow"/>
                <a:cs typeface="Liberation Sans Narrow"/>
              </a:rPr>
              <a:t>ur </a:t>
            </a:r>
            <a:r>
              <a:rPr sz="2400" i="1" spc="-45" dirty="0">
                <a:latin typeface="Liberation Sans Narrow"/>
                <a:cs typeface="Liberation Sans Narrow"/>
              </a:rPr>
              <a:t>nev</a:t>
            </a:r>
            <a:r>
              <a:rPr sz="2400" spc="-45" dirty="0">
                <a:latin typeface="DejaVu Sans"/>
                <a:cs typeface="DejaVu Sans"/>
              </a:rPr>
              <a:t>ɣ</a:t>
            </a:r>
            <a:r>
              <a:rPr sz="2400" i="1" spc="-45" dirty="0">
                <a:latin typeface="Liberation Sans Narrow"/>
                <a:cs typeface="Liberation Sans Narrow"/>
              </a:rPr>
              <a:t>i, </a:t>
            </a:r>
            <a:r>
              <a:rPr sz="2400" i="1" spc="-5" dirty="0">
                <a:latin typeface="Liberation Sans Narrow"/>
                <a:cs typeface="Liberation Sans Narrow"/>
              </a:rPr>
              <a:t>ak yini ulamek</a:t>
            </a:r>
            <a:r>
              <a:rPr sz="2400" i="1" spc="60" dirty="0">
                <a:latin typeface="Liberation Sans Narrow"/>
                <a:cs typeface="Liberation Sans Narrow"/>
              </a:rPr>
              <a:t> </a:t>
            </a:r>
            <a:r>
              <a:rPr sz="2400" i="1" dirty="0">
                <a:latin typeface="Liberation Sans Narrow"/>
                <a:cs typeface="Liberation Sans Narrow"/>
              </a:rPr>
              <a:t>!</a:t>
            </a:r>
            <a:endParaRPr sz="2400">
              <a:latin typeface="Liberation Sans Narrow"/>
              <a:cs typeface="Liberation Sans Narrow"/>
            </a:endParaRPr>
          </a:p>
          <a:p>
            <a:pPr>
              <a:lnSpc>
                <a:spcPct val="100000"/>
              </a:lnSpc>
              <a:spcBef>
                <a:spcPts val="55"/>
              </a:spcBef>
            </a:pPr>
            <a:endParaRPr sz="3500">
              <a:latin typeface="Times New Roman"/>
              <a:cs typeface="Times New Roman"/>
            </a:endParaRPr>
          </a:p>
          <a:p>
            <a:pPr algn="ctr">
              <a:lnSpc>
                <a:spcPct val="100000"/>
              </a:lnSpc>
            </a:pPr>
            <a:r>
              <a:rPr sz="2400" b="1" i="1" spc="-5" dirty="0">
                <a:solidFill>
                  <a:srgbClr val="0000FF"/>
                </a:solidFill>
                <a:latin typeface="Liberation Sans Narrow"/>
                <a:cs typeface="Liberation Sans Narrow"/>
              </a:rPr>
              <a:t>Nukni, anili </a:t>
            </a:r>
            <a:r>
              <a:rPr sz="2400" b="1" i="1" dirty="0">
                <a:solidFill>
                  <a:srgbClr val="0000FF"/>
                </a:solidFill>
                <a:latin typeface="Liberation Sans Narrow"/>
                <a:cs typeface="Liberation Sans Narrow"/>
              </a:rPr>
              <a:t>d wid </a:t>
            </a:r>
            <a:r>
              <a:rPr sz="2400" b="1" i="1" spc="-5" dirty="0">
                <a:solidFill>
                  <a:srgbClr val="0000FF"/>
                </a:solidFill>
                <a:latin typeface="Liberation Sans Narrow"/>
                <a:cs typeface="Liberation Sans Narrow"/>
              </a:rPr>
              <a:t>iqaren</a:t>
            </a:r>
            <a:r>
              <a:rPr sz="2400" b="1" i="1" spc="-15" dirty="0">
                <a:solidFill>
                  <a:srgbClr val="0000FF"/>
                </a:solidFill>
                <a:latin typeface="Liberation Sans Narrow"/>
                <a:cs typeface="Liberation Sans Narrow"/>
              </a:rPr>
              <a:t> </a:t>
            </a:r>
            <a:r>
              <a:rPr sz="2400" spc="-5" dirty="0">
                <a:solidFill>
                  <a:srgbClr val="0000FF"/>
                </a:solidFill>
                <a:latin typeface="Liberation Sans Narrow"/>
                <a:cs typeface="Liberation Sans Narrow"/>
              </a:rPr>
              <a:t>"amek"</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81955" y="3369564"/>
            <a:ext cx="4789932" cy="372617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605434" y="1550035"/>
            <a:ext cx="2393315" cy="39116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Liberation Sans Narrow"/>
                <a:cs typeface="Liberation Sans Narrow"/>
              </a:rPr>
              <a:t>La nature nous</a:t>
            </a:r>
            <a:r>
              <a:rPr b="0" spc="-3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parle,</a:t>
            </a:r>
          </a:p>
        </p:txBody>
      </p:sp>
      <p:sp>
        <p:nvSpPr>
          <p:cNvPr id="11" name="object 11"/>
          <p:cNvSpPr txBox="1"/>
          <p:nvPr/>
        </p:nvSpPr>
        <p:spPr>
          <a:xfrm>
            <a:off x="605434" y="1991690"/>
            <a:ext cx="3809365" cy="757555"/>
          </a:xfrm>
          <a:prstGeom prst="rect">
            <a:avLst/>
          </a:prstGeom>
        </p:spPr>
        <p:txBody>
          <a:bodyPr vert="horz" wrap="square" lIns="0" tIns="12700" rIns="0" bIns="0" rtlCol="0">
            <a:spAutoFit/>
          </a:bodyPr>
          <a:lstStyle/>
          <a:p>
            <a:pPr marL="12700">
              <a:lnSpc>
                <a:spcPct val="100000"/>
              </a:lnSpc>
              <a:spcBef>
                <a:spcPts val="100"/>
              </a:spcBef>
            </a:pPr>
            <a:r>
              <a:rPr sz="2400" spc="-35" dirty="0">
                <a:latin typeface="Liberation Sans Narrow"/>
                <a:cs typeface="Liberation Sans Narrow"/>
              </a:rPr>
              <a:t>écoutons-</a:t>
            </a:r>
            <a:r>
              <a:rPr sz="2400" spc="-35" dirty="0">
                <a:latin typeface="Arial"/>
                <a:cs typeface="Arial"/>
              </a:rPr>
              <a:t>la </a:t>
            </a:r>
            <a:r>
              <a:rPr sz="2400" spc="-270" dirty="0">
                <a:latin typeface="Arial"/>
                <a:cs typeface="Arial"/>
              </a:rPr>
              <a:t>…sans</a:t>
            </a:r>
            <a:r>
              <a:rPr sz="2400" spc="-245" dirty="0">
                <a:latin typeface="Arial"/>
                <a:cs typeface="Arial"/>
              </a:rPr>
              <a:t> </a:t>
            </a:r>
            <a:r>
              <a:rPr sz="2400" spc="-229" dirty="0">
                <a:latin typeface="Arial"/>
                <a:cs typeface="Arial"/>
              </a:rPr>
              <a:t>commentaires</a:t>
            </a:r>
            <a:endParaRPr sz="2400">
              <a:latin typeface="Arial"/>
              <a:cs typeface="Arial"/>
            </a:endParaRPr>
          </a:p>
          <a:p>
            <a:pPr marL="12700">
              <a:lnSpc>
                <a:spcPct val="100000"/>
              </a:lnSpc>
              <a:spcBef>
                <a:spcPts val="5"/>
              </a:spcBef>
            </a:pPr>
            <a:r>
              <a:rPr sz="2400" spc="-434" dirty="0">
                <a:latin typeface="Arial"/>
                <a:cs typeface="Arial"/>
              </a:rPr>
              <a:t>…</a:t>
            </a:r>
            <a:endParaRPr sz="2400">
              <a:latin typeface="Arial"/>
              <a:cs typeface="Arial"/>
            </a:endParaRPr>
          </a:p>
        </p:txBody>
      </p:sp>
      <p:sp>
        <p:nvSpPr>
          <p:cNvPr id="12" name="object 12"/>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39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949952" y="3456432"/>
            <a:ext cx="5135880" cy="35052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605434" y="1550035"/>
            <a:ext cx="2393315" cy="39116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Liberation Sans Narrow"/>
                <a:cs typeface="Liberation Sans Narrow"/>
              </a:rPr>
              <a:t>La nature nous</a:t>
            </a:r>
            <a:r>
              <a:rPr b="0" spc="-3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parle,</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40</a:t>
            </a:r>
          </a:p>
        </p:txBody>
      </p:sp>
      <p:sp>
        <p:nvSpPr>
          <p:cNvPr id="12" name="object 12"/>
          <p:cNvSpPr txBox="1"/>
          <p:nvPr/>
        </p:nvSpPr>
        <p:spPr>
          <a:xfrm>
            <a:off x="605434" y="1991690"/>
            <a:ext cx="3809365" cy="757555"/>
          </a:xfrm>
          <a:prstGeom prst="rect">
            <a:avLst/>
          </a:prstGeom>
        </p:spPr>
        <p:txBody>
          <a:bodyPr vert="horz" wrap="square" lIns="0" tIns="12700" rIns="0" bIns="0" rtlCol="0">
            <a:spAutoFit/>
          </a:bodyPr>
          <a:lstStyle/>
          <a:p>
            <a:pPr marL="12700">
              <a:lnSpc>
                <a:spcPct val="100000"/>
              </a:lnSpc>
              <a:spcBef>
                <a:spcPts val="100"/>
              </a:spcBef>
            </a:pPr>
            <a:r>
              <a:rPr sz="2400" spc="-35" dirty="0">
                <a:latin typeface="Liberation Sans Narrow"/>
                <a:cs typeface="Liberation Sans Narrow"/>
              </a:rPr>
              <a:t>écoutons-</a:t>
            </a:r>
            <a:r>
              <a:rPr sz="2400" spc="-35" dirty="0">
                <a:latin typeface="Arial"/>
                <a:cs typeface="Arial"/>
              </a:rPr>
              <a:t>la </a:t>
            </a:r>
            <a:r>
              <a:rPr sz="2400" spc="-270" dirty="0">
                <a:latin typeface="Arial"/>
                <a:cs typeface="Arial"/>
              </a:rPr>
              <a:t>…sans</a:t>
            </a:r>
            <a:r>
              <a:rPr sz="2400" spc="-245" dirty="0">
                <a:latin typeface="Arial"/>
                <a:cs typeface="Arial"/>
              </a:rPr>
              <a:t> </a:t>
            </a:r>
            <a:r>
              <a:rPr sz="2400" spc="-229" dirty="0">
                <a:latin typeface="Arial"/>
                <a:cs typeface="Arial"/>
              </a:rPr>
              <a:t>commentaires</a:t>
            </a:r>
            <a:endParaRPr sz="2400">
              <a:latin typeface="Arial"/>
              <a:cs typeface="Arial"/>
            </a:endParaRPr>
          </a:p>
          <a:p>
            <a:pPr marL="12700">
              <a:lnSpc>
                <a:spcPct val="100000"/>
              </a:lnSpc>
              <a:spcBef>
                <a:spcPts val="5"/>
              </a:spcBef>
            </a:pPr>
            <a:r>
              <a:rPr sz="2400" spc="-434" dirty="0">
                <a:latin typeface="Arial"/>
                <a:cs typeface="Arial"/>
              </a:rPr>
              <a:t>…</a:t>
            </a:r>
            <a:endParaRPr sz="24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76444" y="3671316"/>
            <a:ext cx="5033772" cy="33375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605434" y="1550035"/>
            <a:ext cx="2393315" cy="39116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Liberation Sans Narrow"/>
                <a:cs typeface="Liberation Sans Narrow"/>
              </a:rPr>
              <a:t>La nature nous</a:t>
            </a:r>
            <a:r>
              <a:rPr b="0" spc="-3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parle,</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41</a:t>
            </a:r>
          </a:p>
        </p:txBody>
      </p:sp>
      <p:sp>
        <p:nvSpPr>
          <p:cNvPr id="12" name="object 12"/>
          <p:cNvSpPr txBox="1"/>
          <p:nvPr/>
        </p:nvSpPr>
        <p:spPr>
          <a:xfrm>
            <a:off x="605434" y="1991690"/>
            <a:ext cx="3809365" cy="757555"/>
          </a:xfrm>
          <a:prstGeom prst="rect">
            <a:avLst/>
          </a:prstGeom>
        </p:spPr>
        <p:txBody>
          <a:bodyPr vert="horz" wrap="square" lIns="0" tIns="12700" rIns="0" bIns="0" rtlCol="0">
            <a:spAutoFit/>
          </a:bodyPr>
          <a:lstStyle/>
          <a:p>
            <a:pPr marL="12700">
              <a:lnSpc>
                <a:spcPct val="100000"/>
              </a:lnSpc>
              <a:spcBef>
                <a:spcPts val="100"/>
              </a:spcBef>
            </a:pPr>
            <a:r>
              <a:rPr sz="2400" spc="-35" dirty="0">
                <a:latin typeface="Liberation Sans Narrow"/>
                <a:cs typeface="Liberation Sans Narrow"/>
              </a:rPr>
              <a:t>écoutons-</a:t>
            </a:r>
            <a:r>
              <a:rPr sz="2400" spc="-35" dirty="0">
                <a:latin typeface="Arial"/>
                <a:cs typeface="Arial"/>
              </a:rPr>
              <a:t>la </a:t>
            </a:r>
            <a:r>
              <a:rPr sz="2400" spc="-270" dirty="0">
                <a:latin typeface="Arial"/>
                <a:cs typeface="Arial"/>
              </a:rPr>
              <a:t>…sans</a:t>
            </a:r>
            <a:r>
              <a:rPr sz="2400" spc="-245" dirty="0">
                <a:latin typeface="Arial"/>
                <a:cs typeface="Arial"/>
              </a:rPr>
              <a:t> </a:t>
            </a:r>
            <a:r>
              <a:rPr sz="2400" spc="-229" dirty="0">
                <a:latin typeface="Arial"/>
                <a:cs typeface="Arial"/>
              </a:rPr>
              <a:t>commentaires</a:t>
            </a:r>
            <a:endParaRPr sz="2400">
              <a:latin typeface="Arial"/>
              <a:cs typeface="Arial"/>
            </a:endParaRPr>
          </a:p>
          <a:p>
            <a:pPr marL="12700">
              <a:lnSpc>
                <a:spcPct val="100000"/>
              </a:lnSpc>
              <a:spcBef>
                <a:spcPts val="5"/>
              </a:spcBef>
            </a:pPr>
            <a:r>
              <a:rPr sz="2400" spc="-434" dirty="0">
                <a:latin typeface="Arial"/>
                <a:cs typeface="Arial"/>
              </a:rPr>
              <a:t>…</a:t>
            </a:r>
            <a:endParaRPr sz="24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08447" y="3671316"/>
            <a:ext cx="5053584" cy="33131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605434" y="1550035"/>
            <a:ext cx="2393315" cy="391160"/>
          </a:xfrm>
          <a:prstGeom prst="rect">
            <a:avLst/>
          </a:prstGeom>
        </p:spPr>
        <p:txBody>
          <a:bodyPr vert="horz" wrap="square" lIns="0" tIns="12700" rIns="0" bIns="0" rtlCol="0">
            <a:spAutoFit/>
          </a:bodyPr>
          <a:lstStyle/>
          <a:p>
            <a:pPr marL="12700">
              <a:lnSpc>
                <a:spcPct val="100000"/>
              </a:lnSpc>
              <a:spcBef>
                <a:spcPts val="100"/>
              </a:spcBef>
            </a:pPr>
            <a:r>
              <a:rPr b="0" spc="-5" dirty="0">
                <a:solidFill>
                  <a:srgbClr val="000000"/>
                </a:solidFill>
                <a:latin typeface="Liberation Sans Narrow"/>
                <a:cs typeface="Liberation Sans Narrow"/>
              </a:rPr>
              <a:t>La nature nous</a:t>
            </a:r>
            <a:r>
              <a:rPr b="0" spc="-3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parle,</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42</a:t>
            </a:r>
          </a:p>
        </p:txBody>
      </p:sp>
      <p:sp>
        <p:nvSpPr>
          <p:cNvPr id="12" name="object 12"/>
          <p:cNvSpPr txBox="1"/>
          <p:nvPr/>
        </p:nvSpPr>
        <p:spPr>
          <a:xfrm>
            <a:off x="605434" y="1991690"/>
            <a:ext cx="3809365" cy="757555"/>
          </a:xfrm>
          <a:prstGeom prst="rect">
            <a:avLst/>
          </a:prstGeom>
        </p:spPr>
        <p:txBody>
          <a:bodyPr vert="horz" wrap="square" lIns="0" tIns="12700" rIns="0" bIns="0" rtlCol="0">
            <a:spAutoFit/>
          </a:bodyPr>
          <a:lstStyle/>
          <a:p>
            <a:pPr marL="12700">
              <a:lnSpc>
                <a:spcPct val="100000"/>
              </a:lnSpc>
              <a:spcBef>
                <a:spcPts val="100"/>
              </a:spcBef>
            </a:pPr>
            <a:r>
              <a:rPr sz="2400" spc="-35" dirty="0">
                <a:latin typeface="Liberation Sans Narrow"/>
                <a:cs typeface="Liberation Sans Narrow"/>
              </a:rPr>
              <a:t>écoutons-</a:t>
            </a:r>
            <a:r>
              <a:rPr sz="2400" spc="-35" dirty="0">
                <a:latin typeface="Arial"/>
                <a:cs typeface="Arial"/>
              </a:rPr>
              <a:t>la </a:t>
            </a:r>
            <a:r>
              <a:rPr sz="2400" spc="-270" dirty="0">
                <a:latin typeface="Arial"/>
                <a:cs typeface="Arial"/>
              </a:rPr>
              <a:t>…sans</a:t>
            </a:r>
            <a:r>
              <a:rPr sz="2400" spc="-245" dirty="0">
                <a:latin typeface="Arial"/>
                <a:cs typeface="Arial"/>
              </a:rPr>
              <a:t> </a:t>
            </a:r>
            <a:r>
              <a:rPr sz="2400" spc="-229" dirty="0">
                <a:latin typeface="Arial"/>
                <a:cs typeface="Arial"/>
              </a:rPr>
              <a:t>commentaires</a:t>
            </a:r>
            <a:endParaRPr sz="2400">
              <a:latin typeface="Arial"/>
              <a:cs typeface="Arial"/>
            </a:endParaRPr>
          </a:p>
          <a:p>
            <a:pPr marL="12700">
              <a:lnSpc>
                <a:spcPct val="100000"/>
              </a:lnSpc>
              <a:spcBef>
                <a:spcPts val="5"/>
              </a:spcBef>
            </a:pPr>
            <a:r>
              <a:rPr sz="2400" spc="-434" dirty="0">
                <a:latin typeface="Arial"/>
                <a:cs typeface="Arial"/>
              </a:rPr>
              <a:t>…</a:t>
            </a:r>
            <a:endParaRPr sz="24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6056" y="3193796"/>
            <a:ext cx="9229090" cy="755650"/>
          </a:xfrm>
          <a:prstGeom prst="rect">
            <a:avLst/>
          </a:prstGeom>
        </p:spPr>
        <p:txBody>
          <a:bodyPr vert="horz" wrap="square" lIns="0" tIns="12700" rIns="0" bIns="0" rtlCol="0">
            <a:spAutoFit/>
          </a:bodyPr>
          <a:lstStyle/>
          <a:p>
            <a:pPr marL="12700" marR="5080">
              <a:lnSpc>
                <a:spcPct val="100000"/>
              </a:lnSpc>
              <a:spcBef>
                <a:spcPts val="100"/>
              </a:spcBef>
            </a:pPr>
            <a:r>
              <a:rPr u="heavy" spc="-5" dirty="0">
                <a:uFill>
                  <a:solidFill>
                    <a:srgbClr val="0000FF"/>
                  </a:solidFill>
                </a:uFill>
              </a:rPr>
              <a:t>Préambule</a:t>
            </a:r>
            <a:r>
              <a:rPr b="0" spc="-5" dirty="0">
                <a:solidFill>
                  <a:srgbClr val="BEBEBE"/>
                </a:solidFill>
                <a:latin typeface="Liberation Sans Narrow"/>
                <a:cs typeface="Liberation Sans Narrow"/>
              </a:rPr>
              <a:t>: </a:t>
            </a:r>
            <a:r>
              <a:rPr b="0" dirty="0">
                <a:solidFill>
                  <a:srgbClr val="000000"/>
                </a:solidFill>
                <a:latin typeface="Liberation Sans Narrow"/>
                <a:cs typeface="Liberation Sans Narrow"/>
              </a:rPr>
              <a:t>Depuis </a:t>
            </a:r>
            <a:r>
              <a:rPr b="0" spc="-5" dirty="0">
                <a:solidFill>
                  <a:srgbClr val="000000"/>
                </a:solidFill>
                <a:latin typeface="Liberation Sans Narrow"/>
                <a:cs typeface="Liberation Sans Narrow"/>
              </a:rPr>
              <a:t>la nuit des temps, vit en </a:t>
            </a:r>
            <a:r>
              <a:rPr b="0" dirty="0">
                <a:solidFill>
                  <a:srgbClr val="000000"/>
                </a:solidFill>
                <a:latin typeface="Liberation Sans Narrow"/>
                <a:cs typeface="Liberation Sans Narrow"/>
              </a:rPr>
              <a:t>Kabylie </a:t>
            </a:r>
            <a:r>
              <a:rPr b="0" spc="-165" dirty="0">
                <a:solidFill>
                  <a:srgbClr val="000000"/>
                </a:solidFill>
                <a:latin typeface="Arial"/>
                <a:cs typeface="Arial"/>
              </a:rPr>
              <a:t>l’aigle </a:t>
            </a:r>
            <a:r>
              <a:rPr b="0" spc="-5" dirty="0">
                <a:solidFill>
                  <a:srgbClr val="000000"/>
                </a:solidFill>
                <a:latin typeface="Liberation Sans Narrow"/>
                <a:cs typeface="Liberation Sans Narrow"/>
              </a:rPr>
              <a:t>royal. </a:t>
            </a:r>
            <a:r>
              <a:rPr b="0" dirty="0">
                <a:solidFill>
                  <a:srgbClr val="000000"/>
                </a:solidFill>
                <a:latin typeface="Liberation Sans Narrow"/>
                <a:cs typeface="Liberation Sans Narrow"/>
              </a:rPr>
              <a:t>Il </a:t>
            </a:r>
            <a:r>
              <a:rPr b="0" spc="-5" dirty="0">
                <a:solidFill>
                  <a:srgbClr val="000000"/>
                </a:solidFill>
                <a:latin typeface="Liberation Sans Narrow"/>
                <a:cs typeface="Liberation Sans Narrow"/>
              </a:rPr>
              <a:t>niche, plane,  chasse et se pose là où il veut, mais toujours selon </a:t>
            </a:r>
            <a:r>
              <a:rPr b="0" spc="-5" dirty="0">
                <a:latin typeface="Liberation Sans Narrow"/>
                <a:cs typeface="Liberation Sans Narrow"/>
              </a:rPr>
              <a:t>les codes </a:t>
            </a:r>
            <a:r>
              <a:rPr b="0" spc="-5" dirty="0">
                <a:solidFill>
                  <a:srgbClr val="000000"/>
                </a:solidFill>
                <a:latin typeface="Liberation Sans Narrow"/>
                <a:cs typeface="Liberation Sans Narrow"/>
              </a:rPr>
              <a:t>hérités de sa</a:t>
            </a:r>
            <a:r>
              <a:rPr b="0" spc="254" dirty="0">
                <a:solidFill>
                  <a:srgbClr val="000000"/>
                </a:solidFill>
                <a:latin typeface="Liberation Sans Narrow"/>
                <a:cs typeface="Liberation Sans Narrow"/>
              </a:rPr>
              <a:t> </a:t>
            </a:r>
            <a:r>
              <a:rPr b="0" spc="-10" dirty="0">
                <a:solidFill>
                  <a:srgbClr val="000000"/>
                </a:solidFill>
                <a:latin typeface="Liberation Sans Narrow"/>
                <a:cs typeface="Liberation Sans Narrow"/>
              </a:rPr>
              <a:t>lignée.</a:t>
            </a:r>
          </a:p>
        </p:txBody>
      </p:sp>
      <p:sp>
        <p:nvSpPr>
          <p:cNvPr id="3" name="object 3"/>
          <p:cNvSpPr txBox="1"/>
          <p:nvPr/>
        </p:nvSpPr>
        <p:spPr>
          <a:xfrm>
            <a:off x="559104" y="4352658"/>
            <a:ext cx="5119370" cy="2172970"/>
          </a:xfrm>
          <a:prstGeom prst="rect">
            <a:avLst/>
          </a:prstGeom>
        </p:spPr>
        <p:txBody>
          <a:bodyPr vert="horz" wrap="square" lIns="0" tIns="76200" rIns="0" bIns="0" rtlCol="0">
            <a:spAutoFit/>
          </a:bodyPr>
          <a:lstStyle/>
          <a:p>
            <a:pPr marL="12700">
              <a:lnSpc>
                <a:spcPct val="100000"/>
              </a:lnSpc>
              <a:spcBef>
                <a:spcPts val="600"/>
              </a:spcBef>
            </a:pPr>
            <a:r>
              <a:rPr sz="2400" dirty="0">
                <a:latin typeface="Liberation Sans Narrow"/>
                <a:cs typeface="Liberation Sans Narrow"/>
              </a:rPr>
              <a:t>Cet </a:t>
            </a:r>
            <a:r>
              <a:rPr sz="2400" spc="-10" dirty="0">
                <a:latin typeface="Liberation Sans Narrow"/>
                <a:cs typeface="Liberation Sans Narrow"/>
              </a:rPr>
              <a:t>aigle </a:t>
            </a:r>
            <a:r>
              <a:rPr sz="2400" dirty="0">
                <a:latin typeface="Liberation Sans Narrow"/>
                <a:cs typeface="Liberation Sans Narrow"/>
              </a:rPr>
              <a:t>royal respecte </a:t>
            </a:r>
            <a:r>
              <a:rPr sz="2400" b="1" spc="-5" dirty="0">
                <a:solidFill>
                  <a:srgbClr val="FF0000"/>
                </a:solidFill>
                <a:latin typeface="Liberation Sans Narrow"/>
                <a:cs typeface="Liberation Sans Narrow"/>
              </a:rPr>
              <a:t>cinq lois</a:t>
            </a:r>
            <a:r>
              <a:rPr sz="2400" b="1" spc="50" dirty="0">
                <a:solidFill>
                  <a:srgbClr val="FF0000"/>
                </a:solidFill>
                <a:latin typeface="Liberation Sans Narrow"/>
                <a:cs typeface="Liberation Sans Narrow"/>
              </a:rPr>
              <a:t> </a:t>
            </a:r>
            <a:r>
              <a:rPr sz="2400" b="1" spc="-5" dirty="0">
                <a:solidFill>
                  <a:srgbClr val="FF0000"/>
                </a:solidFill>
                <a:latin typeface="Liberation Sans Narrow"/>
                <a:cs typeface="Liberation Sans Narrow"/>
              </a:rPr>
              <a:t>immuables</a:t>
            </a:r>
            <a:endParaRPr sz="2400">
              <a:latin typeface="Liberation Sans Narrow"/>
              <a:cs typeface="Liberation Sans Narrow"/>
            </a:endParaRPr>
          </a:p>
          <a:p>
            <a:pPr marL="12700">
              <a:lnSpc>
                <a:spcPct val="100000"/>
              </a:lnSpc>
              <a:spcBef>
                <a:spcPts val="505"/>
              </a:spcBef>
            </a:pPr>
            <a:r>
              <a:rPr sz="2400" spc="-5" dirty="0">
                <a:latin typeface="Liberation Sans Narrow"/>
                <a:cs typeface="Liberation Sans Narrow"/>
              </a:rPr>
              <a:t>qui font de lui et de sa</a:t>
            </a:r>
            <a:r>
              <a:rPr sz="2400" spc="70" dirty="0">
                <a:latin typeface="Liberation Sans Narrow"/>
                <a:cs typeface="Liberation Sans Narrow"/>
              </a:rPr>
              <a:t> </a:t>
            </a:r>
            <a:r>
              <a:rPr sz="2400" spc="-5" dirty="0">
                <a:latin typeface="Liberation Sans Narrow"/>
                <a:cs typeface="Liberation Sans Narrow"/>
              </a:rPr>
              <a:t>progéniture,</a:t>
            </a:r>
            <a:endParaRPr sz="2400">
              <a:latin typeface="Liberation Sans Narrow"/>
              <a:cs typeface="Liberation Sans Narrow"/>
            </a:endParaRPr>
          </a:p>
          <a:p>
            <a:pPr marL="12700">
              <a:lnSpc>
                <a:spcPct val="100000"/>
              </a:lnSpc>
              <a:spcBef>
                <a:spcPts val="495"/>
              </a:spcBef>
            </a:pPr>
            <a:r>
              <a:rPr sz="2400" spc="-5" dirty="0">
                <a:latin typeface="Liberation Sans Narrow"/>
                <a:cs typeface="Liberation Sans Narrow"/>
              </a:rPr>
              <a:t>des </a:t>
            </a:r>
            <a:r>
              <a:rPr sz="2400" dirty="0">
                <a:latin typeface="Liberation Sans Narrow"/>
                <a:cs typeface="Liberation Sans Narrow"/>
              </a:rPr>
              <a:t>AIGLES </a:t>
            </a:r>
            <a:r>
              <a:rPr sz="2400" spc="-30" dirty="0">
                <a:latin typeface="Liberation Sans Narrow"/>
                <a:cs typeface="Liberation Sans Narrow"/>
              </a:rPr>
              <a:t>ROYAUX </a:t>
            </a:r>
            <a:r>
              <a:rPr sz="2400" spc="-5" dirty="0">
                <a:latin typeface="Liberation Sans Narrow"/>
                <a:cs typeface="Liberation Sans Narrow"/>
              </a:rPr>
              <a:t>ad vitam</a:t>
            </a:r>
            <a:r>
              <a:rPr sz="2400" spc="-40" dirty="0">
                <a:latin typeface="Liberation Sans Narrow"/>
                <a:cs typeface="Liberation Sans Narrow"/>
              </a:rPr>
              <a:t> </a:t>
            </a:r>
            <a:r>
              <a:rPr sz="2400" spc="-5" dirty="0">
                <a:latin typeface="Liberation Sans Narrow"/>
                <a:cs typeface="Liberation Sans Narrow"/>
              </a:rPr>
              <a:t>aeternam!</a:t>
            </a:r>
            <a:endParaRPr sz="2400">
              <a:latin typeface="Liberation Sans Narrow"/>
              <a:cs typeface="Liberation Sans Narrow"/>
            </a:endParaRPr>
          </a:p>
          <a:p>
            <a:pPr marL="12700" marR="997585">
              <a:lnSpc>
                <a:spcPct val="117500"/>
              </a:lnSpc>
            </a:pPr>
            <a:r>
              <a:rPr sz="2400" b="1" i="1" dirty="0">
                <a:solidFill>
                  <a:srgbClr val="FF0000"/>
                </a:solidFill>
                <a:latin typeface="Liberation Sans Narrow"/>
                <a:cs typeface="Liberation Sans Narrow"/>
              </a:rPr>
              <a:t>Son </a:t>
            </a:r>
            <a:r>
              <a:rPr sz="2400" b="1" i="1" u="heavy" spc="-5" dirty="0">
                <a:solidFill>
                  <a:srgbClr val="FF0000"/>
                </a:solidFill>
                <a:uFill>
                  <a:solidFill>
                    <a:srgbClr val="FF0000"/>
                  </a:solidFill>
                </a:uFill>
                <a:latin typeface="Liberation Sans Narrow"/>
                <a:cs typeface="Liberation Sans Narrow"/>
              </a:rPr>
              <a:t>passé</a:t>
            </a:r>
            <a:r>
              <a:rPr sz="2400" spc="-5" dirty="0">
                <a:latin typeface="Liberation Sans Narrow"/>
                <a:cs typeface="Liberation Sans Narrow"/>
              </a:rPr>
              <a:t>, </a:t>
            </a:r>
            <a:r>
              <a:rPr sz="2400" b="1" i="1" spc="-5" dirty="0">
                <a:solidFill>
                  <a:srgbClr val="FF0000"/>
                </a:solidFill>
                <a:latin typeface="Liberation Sans Narrow"/>
                <a:cs typeface="Liberation Sans Narrow"/>
              </a:rPr>
              <a:t>son </a:t>
            </a:r>
            <a:r>
              <a:rPr sz="2400" b="1" i="1" u="heavy" spc="-5" dirty="0">
                <a:solidFill>
                  <a:srgbClr val="FF0000"/>
                </a:solidFill>
                <a:uFill>
                  <a:solidFill>
                    <a:srgbClr val="FF0000"/>
                  </a:solidFill>
                </a:uFill>
                <a:latin typeface="Liberation Sans Narrow"/>
                <a:cs typeface="Liberation Sans Narrow"/>
              </a:rPr>
              <a:t>présent</a:t>
            </a:r>
            <a:r>
              <a:rPr sz="2400" spc="-5" dirty="0">
                <a:latin typeface="Liberation Sans Narrow"/>
                <a:cs typeface="Liberation Sans Narrow"/>
              </a:rPr>
              <a:t>, </a:t>
            </a:r>
            <a:r>
              <a:rPr sz="2400" b="1" i="1" spc="-5" dirty="0">
                <a:solidFill>
                  <a:srgbClr val="FF0000"/>
                </a:solidFill>
                <a:latin typeface="Liberation Sans Narrow"/>
                <a:cs typeface="Liberation Sans Narrow"/>
              </a:rPr>
              <a:t>son </a:t>
            </a:r>
            <a:r>
              <a:rPr sz="2400" b="1" i="1" u="heavy" dirty="0">
                <a:solidFill>
                  <a:srgbClr val="FF0000"/>
                </a:solidFill>
                <a:uFill>
                  <a:solidFill>
                    <a:srgbClr val="FF0000"/>
                  </a:solidFill>
                </a:uFill>
                <a:latin typeface="Liberation Sans Narrow"/>
                <a:cs typeface="Liberation Sans Narrow"/>
              </a:rPr>
              <a:t>futur</a:t>
            </a:r>
            <a:r>
              <a:rPr sz="2400" dirty="0">
                <a:latin typeface="Liberation Sans Narrow"/>
                <a:cs typeface="Liberation Sans Narrow"/>
              </a:rPr>
              <a:t>,  </a:t>
            </a:r>
            <a:r>
              <a:rPr sz="2400" b="1" i="1" spc="-5" dirty="0">
                <a:solidFill>
                  <a:srgbClr val="FF0000"/>
                </a:solidFill>
                <a:latin typeface="Liberation Sans Narrow"/>
                <a:cs typeface="Liberation Sans Narrow"/>
              </a:rPr>
              <a:t>son </a:t>
            </a:r>
            <a:r>
              <a:rPr sz="2400" b="1" i="1" u="heavy" dirty="0">
                <a:solidFill>
                  <a:srgbClr val="FF0000"/>
                </a:solidFill>
                <a:uFill>
                  <a:solidFill>
                    <a:srgbClr val="FF0000"/>
                  </a:solidFill>
                </a:uFill>
                <a:latin typeface="Liberation Sans Narrow"/>
                <a:cs typeface="Liberation Sans Narrow"/>
              </a:rPr>
              <a:t>nid</a:t>
            </a:r>
            <a:r>
              <a:rPr sz="2400" b="1" i="1" dirty="0">
                <a:solidFill>
                  <a:srgbClr val="FF0000"/>
                </a:solidFill>
                <a:latin typeface="Liberation Sans Narrow"/>
                <a:cs typeface="Liberation Sans Narrow"/>
              </a:rPr>
              <a:t> </a:t>
            </a:r>
            <a:r>
              <a:rPr sz="2400" spc="-5" dirty="0">
                <a:latin typeface="Liberation Sans Narrow"/>
                <a:cs typeface="Liberation Sans Narrow"/>
              </a:rPr>
              <a:t>et </a:t>
            </a:r>
            <a:r>
              <a:rPr sz="2400" b="1" i="1" spc="-5" dirty="0">
                <a:solidFill>
                  <a:srgbClr val="FF0000"/>
                </a:solidFill>
                <a:latin typeface="Liberation Sans Narrow"/>
                <a:cs typeface="Liberation Sans Narrow"/>
              </a:rPr>
              <a:t>son </a:t>
            </a:r>
            <a:r>
              <a:rPr sz="2400" b="1" i="1" u="heavy" dirty="0">
                <a:solidFill>
                  <a:srgbClr val="FF0000"/>
                </a:solidFill>
                <a:uFill>
                  <a:solidFill>
                    <a:srgbClr val="FF0000"/>
                  </a:solidFill>
                </a:uFill>
                <a:latin typeface="Liberation Sans Narrow"/>
                <a:cs typeface="Liberation Sans Narrow"/>
              </a:rPr>
              <a:t>territoire</a:t>
            </a:r>
            <a:r>
              <a:rPr sz="2400" b="1" i="1" spc="-20" dirty="0">
                <a:solidFill>
                  <a:srgbClr val="FF0000"/>
                </a:solidFill>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p:txBody>
      </p:sp>
      <p:sp>
        <p:nvSpPr>
          <p:cNvPr id="4" name="object 4"/>
          <p:cNvSpPr/>
          <p:nvPr/>
        </p:nvSpPr>
        <p:spPr>
          <a:xfrm>
            <a:off x="6696456" y="4608576"/>
            <a:ext cx="3381755" cy="24353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0636" y="1830705"/>
            <a:ext cx="5938520" cy="755650"/>
          </a:xfrm>
          <a:prstGeom prst="rect">
            <a:avLst/>
          </a:prstGeom>
        </p:spPr>
        <p:txBody>
          <a:bodyPr vert="horz" wrap="square" lIns="0" tIns="26034" rIns="0" bIns="0" rtlCol="0">
            <a:spAutoFit/>
          </a:bodyPr>
          <a:lstStyle/>
          <a:p>
            <a:pPr marL="12700" marR="5080">
              <a:lnSpc>
                <a:spcPts val="2870"/>
              </a:lnSpc>
              <a:spcBef>
                <a:spcPts val="204"/>
              </a:spcBef>
            </a:pPr>
            <a:r>
              <a:rPr sz="2400" b="1" u="heavy" spc="-5" dirty="0">
                <a:solidFill>
                  <a:srgbClr val="0000FF"/>
                </a:solidFill>
                <a:uFill>
                  <a:solidFill>
                    <a:srgbClr val="0000FF"/>
                  </a:solidFill>
                </a:uFill>
                <a:latin typeface="Liberation Sans Narrow"/>
                <a:cs typeface="Liberation Sans Narrow"/>
              </a:rPr>
              <a:t>Préambule</a:t>
            </a:r>
            <a:r>
              <a:rPr sz="2400" b="1" spc="-5"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 </a:t>
            </a:r>
            <a:r>
              <a:rPr sz="2400" spc="-75" dirty="0">
                <a:latin typeface="Liberation Sans Narrow"/>
                <a:cs typeface="Liberation Sans Narrow"/>
              </a:rPr>
              <a:t>Tel </a:t>
            </a:r>
            <a:r>
              <a:rPr sz="2400" spc="-5" dirty="0">
                <a:latin typeface="Liberation Sans Narrow"/>
                <a:cs typeface="Liberation Sans Narrow"/>
              </a:rPr>
              <a:t>cet aigle </a:t>
            </a:r>
            <a:r>
              <a:rPr sz="2400" dirty="0">
                <a:latin typeface="Liberation Sans Narrow"/>
                <a:cs typeface="Liberation Sans Narrow"/>
              </a:rPr>
              <a:t>royal, le Kabyle </a:t>
            </a:r>
            <a:r>
              <a:rPr sz="2400" spc="-5" dirty="0">
                <a:latin typeface="Liberation Sans Narrow"/>
                <a:cs typeface="Liberation Sans Narrow"/>
              </a:rPr>
              <a:t>lui aussi  doit vite maîtriser ces cinq leviers </a:t>
            </a:r>
            <a:r>
              <a:rPr sz="2400" spc="-434" dirty="0">
                <a:latin typeface="Arial"/>
                <a:cs typeface="Arial"/>
              </a:rPr>
              <a:t>…</a:t>
            </a:r>
            <a:r>
              <a:rPr sz="2400" spc="-280" dirty="0">
                <a:latin typeface="Arial"/>
                <a:cs typeface="Arial"/>
              </a:rPr>
              <a:t> </a:t>
            </a:r>
            <a:r>
              <a:rPr sz="2400" spc="-5" dirty="0">
                <a:latin typeface="Liberation Sans Narrow"/>
                <a:cs typeface="Liberation Sans Narrow"/>
              </a:rPr>
              <a:t>immuables.</a:t>
            </a:r>
            <a:endParaRPr sz="2400">
              <a:latin typeface="Liberation Sans Narrow"/>
              <a:cs typeface="Liberation Sans Narrow"/>
            </a:endParaRPr>
          </a:p>
        </p:txBody>
      </p:sp>
      <p:sp>
        <p:nvSpPr>
          <p:cNvPr id="3" name="object 3"/>
          <p:cNvSpPr/>
          <p:nvPr/>
        </p:nvSpPr>
        <p:spPr>
          <a:xfrm>
            <a:off x="2810133" y="3453384"/>
            <a:ext cx="3908810" cy="326440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388363" y="4044683"/>
            <a:ext cx="1533144" cy="10622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31619" y="3087611"/>
            <a:ext cx="1764792" cy="106224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1703070" y="3156330"/>
            <a:ext cx="1282700" cy="1530985"/>
          </a:xfrm>
          <a:prstGeom prst="rect">
            <a:avLst/>
          </a:prstGeom>
        </p:spPr>
        <p:txBody>
          <a:bodyPr vert="horz" wrap="square" lIns="0" tIns="12700" rIns="0" bIns="0" rtlCol="0">
            <a:spAutoFit/>
          </a:bodyPr>
          <a:lstStyle/>
          <a:p>
            <a:pPr marL="156210">
              <a:lnSpc>
                <a:spcPct val="100000"/>
              </a:lnSpc>
              <a:spcBef>
                <a:spcPts val="100"/>
              </a:spcBef>
            </a:pPr>
            <a:r>
              <a:rPr sz="3600" i="1" spc="-295" dirty="0">
                <a:solidFill>
                  <a:srgbClr val="0000CC"/>
                </a:solidFill>
                <a:latin typeface="Times New Roman"/>
                <a:cs typeface="Times New Roman"/>
              </a:rPr>
              <a:t>Pr</a:t>
            </a:r>
            <a:r>
              <a:rPr sz="3600" i="1" spc="-250" dirty="0">
                <a:solidFill>
                  <a:srgbClr val="0000CC"/>
                </a:solidFill>
                <a:latin typeface="Times New Roman"/>
                <a:cs typeface="Times New Roman"/>
              </a:rPr>
              <a:t>é</a:t>
            </a:r>
            <a:r>
              <a:rPr sz="3600" i="1" spc="-409" dirty="0">
                <a:solidFill>
                  <a:srgbClr val="0000CC"/>
                </a:solidFill>
                <a:latin typeface="Times New Roman"/>
                <a:cs typeface="Times New Roman"/>
              </a:rPr>
              <a:t>se</a:t>
            </a:r>
            <a:r>
              <a:rPr sz="3600" i="1" spc="-484" dirty="0">
                <a:solidFill>
                  <a:srgbClr val="0000CC"/>
                </a:solidFill>
                <a:latin typeface="Times New Roman"/>
                <a:cs typeface="Times New Roman"/>
              </a:rPr>
              <a:t>n</a:t>
            </a:r>
            <a:r>
              <a:rPr sz="3600" i="1" spc="-105" dirty="0">
                <a:solidFill>
                  <a:srgbClr val="0000CC"/>
                </a:solidFill>
                <a:latin typeface="Times New Roman"/>
                <a:cs typeface="Times New Roman"/>
              </a:rPr>
              <a:t>t</a:t>
            </a:r>
            <a:endParaRPr sz="3600">
              <a:latin typeface="Times New Roman"/>
              <a:cs typeface="Times New Roman"/>
            </a:endParaRPr>
          </a:p>
          <a:p>
            <a:pPr marL="12700">
              <a:lnSpc>
                <a:spcPct val="100000"/>
              </a:lnSpc>
              <a:spcBef>
                <a:spcPts val="3210"/>
              </a:spcBef>
            </a:pPr>
            <a:r>
              <a:rPr sz="3600" i="1" spc="-295" dirty="0">
                <a:solidFill>
                  <a:srgbClr val="0000CC"/>
                </a:solidFill>
                <a:latin typeface="Times New Roman"/>
                <a:cs typeface="Times New Roman"/>
              </a:rPr>
              <a:t>Passé</a:t>
            </a:r>
            <a:endParaRPr sz="3600">
              <a:latin typeface="Times New Roman"/>
              <a:cs typeface="Times New Roman"/>
            </a:endParaRPr>
          </a:p>
        </p:txBody>
      </p:sp>
      <p:sp>
        <p:nvSpPr>
          <p:cNvPr id="7" name="object 7"/>
          <p:cNvSpPr/>
          <p:nvPr/>
        </p:nvSpPr>
        <p:spPr>
          <a:xfrm>
            <a:off x="3904488" y="2587739"/>
            <a:ext cx="1507236" cy="106224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220717" y="2655824"/>
            <a:ext cx="882650" cy="574040"/>
          </a:xfrm>
          <a:prstGeom prst="rect">
            <a:avLst/>
          </a:prstGeom>
        </p:spPr>
        <p:txBody>
          <a:bodyPr vert="horz" wrap="square" lIns="0" tIns="12700" rIns="0" bIns="0" rtlCol="0">
            <a:spAutoFit/>
          </a:bodyPr>
          <a:lstStyle/>
          <a:p>
            <a:pPr marL="12700">
              <a:lnSpc>
                <a:spcPct val="100000"/>
              </a:lnSpc>
              <a:spcBef>
                <a:spcPts val="100"/>
              </a:spcBef>
            </a:pPr>
            <a:r>
              <a:rPr sz="3600" i="1" spc="-295" dirty="0">
                <a:solidFill>
                  <a:srgbClr val="0000CC"/>
                </a:solidFill>
                <a:latin typeface="Times New Roman"/>
                <a:cs typeface="Times New Roman"/>
              </a:rPr>
              <a:t>Futur</a:t>
            </a:r>
            <a:endParaRPr sz="3600">
              <a:latin typeface="Times New Roman"/>
              <a:cs typeface="Times New Roman"/>
            </a:endParaRPr>
          </a:p>
        </p:txBody>
      </p:sp>
      <p:sp>
        <p:nvSpPr>
          <p:cNvPr id="9" name="object 9"/>
          <p:cNvSpPr/>
          <p:nvPr/>
        </p:nvSpPr>
        <p:spPr>
          <a:xfrm>
            <a:off x="5364479" y="2895587"/>
            <a:ext cx="1828800" cy="106224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5680709" y="2963621"/>
            <a:ext cx="1202690" cy="574675"/>
          </a:xfrm>
          <a:prstGeom prst="rect">
            <a:avLst/>
          </a:prstGeom>
        </p:spPr>
        <p:txBody>
          <a:bodyPr vert="horz" wrap="square" lIns="0" tIns="12700" rIns="0" bIns="0" rtlCol="0">
            <a:spAutoFit/>
          </a:bodyPr>
          <a:lstStyle/>
          <a:p>
            <a:pPr marL="12700">
              <a:lnSpc>
                <a:spcPct val="100000"/>
              </a:lnSpc>
              <a:spcBef>
                <a:spcPts val="100"/>
              </a:spcBef>
            </a:pPr>
            <a:r>
              <a:rPr sz="3600" i="1" spc="-204" dirty="0">
                <a:solidFill>
                  <a:srgbClr val="0000CC"/>
                </a:solidFill>
                <a:latin typeface="Times New Roman"/>
                <a:cs typeface="Times New Roman"/>
              </a:rPr>
              <a:t>En</a:t>
            </a:r>
            <a:r>
              <a:rPr sz="3600" i="1" spc="-145" dirty="0">
                <a:solidFill>
                  <a:srgbClr val="0000CC"/>
                </a:solidFill>
                <a:latin typeface="Times New Roman"/>
                <a:cs typeface="Times New Roman"/>
              </a:rPr>
              <a:t>f</a:t>
            </a:r>
            <a:r>
              <a:rPr sz="3600" i="1" spc="-300" dirty="0">
                <a:solidFill>
                  <a:srgbClr val="0000CC"/>
                </a:solidFill>
                <a:latin typeface="Times New Roman"/>
                <a:cs typeface="Times New Roman"/>
              </a:rPr>
              <a:t>ants</a:t>
            </a:r>
            <a:endParaRPr sz="3600">
              <a:latin typeface="Times New Roman"/>
              <a:cs typeface="Times New Roman"/>
            </a:endParaRPr>
          </a:p>
        </p:txBody>
      </p:sp>
      <p:sp>
        <p:nvSpPr>
          <p:cNvPr id="11" name="object 11"/>
          <p:cNvSpPr/>
          <p:nvPr/>
        </p:nvSpPr>
        <p:spPr>
          <a:xfrm>
            <a:off x="6423659" y="4055351"/>
            <a:ext cx="2037588" cy="1062240"/>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6738873" y="4124325"/>
            <a:ext cx="1412875" cy="574040"/>
          </a:xfrm>
          <a:prstGeom prst="rect">
            <a:avLst/>
          </a:prstGeom>
        </p:spPr>
        <p:txBody>
          <a:bodyPr vert="horz" wrap="square" lIns="0" tIns="12700" rIns="0" bIns="0" rtlCol="0">
            <a:spAutoFit/>
          </a:bodyPr>
          <a:lstStyle/>
          <a:p>
            <a:pPr marL="12700">
              <a:lnSpc>
                <a:spcPct val="100000"/>
              </a:lnSpc>
              <a:spcBef>
                <a:spcPts val="100"/>
              </a:spcBef>
            </a:pPr>
            <a:r>
              <a:rPr sz="3600" i="1" spc="-25" dirty="0">
                <a:solidFill>
                  <a:srgbClr val="0000CC"/>
                </a:solidFill>
                <a:latin typeface="Times New Roman"/>
                <a:cs typeface="Times New Roman"/>
              </a:rPr>
              <a:t>T</a:t>
            </a:r>
            <a:r>
              <a:rPr sz="3600" i="1" spc="-425" dirty="0">
                <a:solidFill>
                  <a:srgbClr val="0000CC"/>
                </a:solidFill>
                <a:latin typeface="Times New Roman"/>
                <a:cs typeface="Times New Roman"/>
              </a:rPr>
              <a:t>er</a:t>
            </a:r>
            <a:r>
              <a:rPr sz="3600" i="1" spc="-390" dirty="0">
                <a:solidFill>
                  <a:srgbClr val="0000CC"/>
                </a:solidFill>
                <a:latin typeface="Times New Roman"/>
                <a:cs typeface="Times New Roman"/>
              </a:rPr>
              <a:t>r</a:t>
            </a:r>
            <a:r>
              <a:rPr sz="3600" i="1" spc="-340" dirty="0">
                <a:solidFill>
                  <a:srgbClr val="0000CC"/>
                </a:solidFill>
                <a:latin typeface="Times New Roman"/>
                <a:cs typeface="Times New Roman"/>
              </a:rPr>
              <a:t>itoire</a:t>
            </a:r>
            <a:endParaRPr sz="3600">
              <a:latin typeface="Times New Roman"/>
              <a:cs typeface="Times New Roman"/>
            </a:endParaRPr>
          </a:p>
        </p:txBody>
      </p:sp>
      <p:sp>
        <p:nvSpPr>
          <p:cNvPr id="13" name="object 13"/>
          <p:cNvSpPr/>
          <p:nvPr/>
        </p:nvSpPr>
        <p:spPr>
          <a:xfrm>
            <a:off x="361188" y="967740"/>
            <a:ext cx="10041636" cy="6705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5" name="object 1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6" name="object 1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7" name="object 1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8" name="object 18"/>
          <p:cNvSpPr/>
          <p:nvPr/>
        </p:nvSpPr>
        <p:spPr>
          <a:xfrm>
            <a:off x="9360407" y="429768"/>
            <a:ext cx="1008888" cy="67818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530351" y="464820"/>
            <a:ext cx="758952" cy="499872"/>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6984492" y="1152144"/>
            <a:ext cx="3308604" cy="2013204"/>
          </a:xfrm>
          <a:prstGeom prst="rect">
            <a:avLst/>
          </a:prstGeom>
          <a:blipFill>
            <a:blip r:embed="rId11" cstate="print"/>
            <a:stretch>
              <a:fillRect/>
            </a:stretch>
          </a:blipFill>
        </p:spPr>
        <p:txBody>
          <a:bodyPr wrap="square" lIns="0" tIns="0" rIns="0" bIns="0" rtlCol="0"/>
          <a:lstStyle/>
          <a:p>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636" y="1949958"/>
            <a:ext cx="5974080" cy="1121410"/>
          </a:xfrm>
          <a:prstGeom prst="rect">
            <a:avLst/>
          </a:prstGeom>
        </p:spPr>
        <p:txBody>
          <a:bodyPr vert="horz" wrap="square" lIns="0" tIns="13335" rIns="0" bIns="0" rtlCol="0">
            <a:spAutoFit/>
          </a:bodyPr>
          <a:lstStyle/>
          <a:p>
            <a:pPr marL="12700" marR="5080">
              <a:lnSpc>
                <a:spcPct val="99800"/>
              </a:lnSpc>
              <a:spcBef>
                <a:spcPts val="105"/>
              </a:spcBef>
            </a:pPr>
            <a:r>
              <a:rPr u="heavy" spc="-5" dirty="0">
                <a:uFill>
                  <a:solidFill>
                    <a:srgbClr val="0000FF"/>
                  </a:solidFill>
                </a:uFill>
              </a:rPr>
              <a:t>Préambule</a:t>
            </a:r>
            <a:r>
              <a:rPr spc="-5" dirty="0"/>
              <a:t> </a:t>
            </a:r>
            <a:r>
              <a:rPr dirty="0"/>
              <a:t>: </a:t>
            </a:r>
            <a:r>
              <a:rPr b="0" spc="-5" dirty="0">
                <a:solidFill>
                  <a:srgbClr val="000000"/>
                </a:solidFill>
                <a:latin typeface="Liberation Sans Narrow"/>
                <a:cs typeface="Liberation Sans Narrow"/>
              </a:rPr>
              <a:t>Pour maîtriser </a:t>
            </a:r>
            <a:r>
              <a:rPr b="0" u="heavy" spc="-5" dirty="0">
                <a:solidFill>
                  <a:srgbClr val="000000"/>
                </a:solidFill>
                <a:uFill>
                  <a:solidFill>
                    <a:srgbClr val="000000"/>
                  </a:solidFill>
                </a:uFill>
                <a:latin typeface="Liberation Sans Narrow"/>
                <a:cs typeface="Liberation Sans Narrow"/>
              </a:rPr>
              <a:t>vraiment</a:t>
            </a:r>
            <a:r>
              <a:rPr b="0" spc="-5" dirty="0">
                <a:solidFill>
                  <a:srgbClr val="000000"/>
                </a:solidFill>
                <a:latin typeface="Liberation Sans Narrow"/>
                <a:cs typeface="Liberation Sans Narrow"/>
              </a:rPr>
              <a:t> ces cinq leviers,  une seule option: </a:t>
            </a:r>
            <a:r>
              <a:rPr dirty="0"/>
              <a:t>Un </a:t>
            </a:r>
            <a:r>
              <a:rPr spc="-85" dirty="0"/>
              <a:t>PAYS </a:t>
            </a:r>
            <a:r>
              <a:rPr spc="-5" dirty="0"/>
              <a:t>KABYLE </a:t>
            </a:r>
            <a:r>
              <a:rPr dirty="0"/>
              <a:t>LIBRE </a:t>
            </a:r>
            <a:r>
              <a:rPr spc="-5" dirty="0"/>
              <a:t>et  INDÉPENDANT</a:t>
            </a:r>
            <a:r>
              <a:rPr b="0" spc="-5" dirty="0">
                <a:solidFill>
                  <a:srgbClr val="000000"/>
                </a:solidFill>
                <a:latin typeface="Liberation Sans Narrow"/>
                <a:cs typeface="Liberation Sans Narrow"/>
              </a:rPr>
              <a:t>.</a:t>
            </a:r>
          </a:p>
        </p:txBody>
      </p:sp>
      <p:sp>
        <p:nvSpPr>
          <p:cNvPr id="3" name="object 3"/>
          <p:cNvSpPr/>
          <p:nvPr/>
        </p:nvSpPr>
        <p:spPr>
          <a:xfrm>
            <a:off x="1760220" y="5271529"/>
            <a:ext cx="1473708" cy="17663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5585" y="5651627"/>
            <a:ext cx="585851" cy="87398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39239" y="3944111"/>
            <a:ext cx="2020824" cy="179527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007417" y="4338828"/>
            <a:ext cx="1020517" cy="8163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51147" y="3432035"/>
            <a:ext cx="1507236" cy="106224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4166361" y="3501009"/>
            <a:ext cx="882650" cy="574040"/>
          </a:xfrm>
          <a:prstGeom prst="rect">
            <a:avLst/>
          </a:prstGeom>
        </p:spPr>
        <p:txBody>
          <a:bodyPr vert="horz" wrap="square" lIns="0" tIns="12700" rIns="0" bIns="0" rtlCol="0">
            <a:spAutoFit/>
          </a:bodyPr>
          <a:lstStyle/>
          <a:p>
            <a:pPr marL="12700">
              <a:lnSpc>
                <a:spcPct val="100000"/>
              </a:lnSpc>
              <a:spcBef>
                <a:spcPts val="100"/>
              </a:spcBef>
            </a:pPr>
            <a:r>
              <a:rPr sz="3600" i="1" spc="-295" dirty="0">
                <a:solidFill>
                  <a:srgbClr val="0000CC"/>
                </a:solidFill>
                <a:latin typeface="Times New Roman"/>
                <a:cs typeface="Times New Roman"/>
              </a:rPr>
              <a:t>Futur</a:t>
            </a:r>
            <a:endParaRPr sz="3600">
              <a:latin typeface="Times New Roman"/>
              <a:cs typeface="Times New Roman"/>
            </a:endParaRPr>
          </a:p>
        </p:txBody>
      </p:sp>
      <p:sp>
        <p:nvSpPr>
          <p:cNvPr id="9" name="object 9"/>
          <p:cNvSpPr/>
          <p:nvPr/>
        </p:nvSpPr>
        <p:spPr>
          <a:xfrm>
            <a:off x="4841747" y="3613404"/>
            <a:ext cx="2077211" cy="177698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357717" y="4030353"/>
            <a:ext cx="1076229" cy="72136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675376" y="5330954"/>
            <a:ext cx="1767839" cy="2228082"/>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106159" y="5739676"/>
            <a:ext cx="763333" cy="122555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2603754" y="4159758"/>
            <a:ext cx="4069079" cy="2885440"/>
          </a:xfrm>
          <a:custGeom>
            <a:avLst/>
            <a:gdLst/>
            <a:ahLst/>
            <a:cxnLst/>
            <a:rect l="l" t="t" r="r" b="b"/>
            <a:pathLst>
              <a:path w="4069079" h="2885440">
                <a:moveTo>
                  <a:pt x="2034540" y="0"/>
                </a:moveTo>
                <a:lnTo>
                  <a:pt x="0" y="1101979"/>
                </a:lnTo>
                <a:lnTo>
                  <a:pt x="777112" y="2884919"/>
                </a:lnTo>
                <a:lnTo>
                  <a:pt x="3291967" y="2884919"/>
                </a:lnTo>
                <a:lnTo>
                  <a:pt x="4069079" y="1101979"/>
                </a:lnTo>
                <a:lnTo>
                  <a:pt x="2034540" y="0"/>
                </a:lnTo>
                <a:close/>
              </a:path>
            </a:pathLst>
          </a:custGeom>
          <a:solidFill>
            <a:srgbClr val="4F81BC"/>
          </a:solidFill>
        </p:spPr>
        <p:txBody>
          <a:bodyPr wrap="square" lIns="0" tIns="0" rIns="0" bIns="0" rtlCol="0"/>
          <a:lstStyle/>
          <a:p>
            <a:endParaRPr/>
          </a:p>
        </p:txBody>
      </p:sp>
      <p:sp>
        <p:nvSpPr>
          <p:cNvPr id="14" name="object 14"/>
          <p:cNvSpPr/>
          <p:nvPr/>
        </p:nvSpPr>
        <p:spPr>
          <a:xfrm>
            <a:off x="2603754" y="4159758"/>
            <a:ext cx="4069079" cy="2885440"/>
          </a:xfrm>
          <a:custGeom>
            <a:avLst/>
            <a:gdLst/>
            <a:ahLst/>
            <a:cxnLst/>
            <a:rect l="l" t="t" r="r" b="b"/>
            <a:pathLst>
              <a:path w="4069079" h="2885440">
                <a:moveTo>
                  <a:pt x="0" y="1101979"/>
                </a:moveTo>
                <a:lnTo>
                  <a:pt x="2034540" y="0"/>
                </a:lnTo>
                <a:lnTo>
                  <a:pt x="4069079" y="1101979"/>
                </a:lnTo>
                <a:lnTo>
                  <a:pt x="3291967" y="2884919"/>
                </a:lnTo>
                <a:lnTo>
                  <a:pt x="777112" y="2884919"/>
                </a:lnTo>
                <a:lnTo>
                  <a:pt x="0" y="1101979"/>
                </a:lnTo>
                <a:close/>
              </a:path>
            </a:pathLst>
          </a:custGeom>
          <a:ln w="25908">
            <a:solidFill>
              <a:srgbClr val="385D89"/>
            </a:solidFill>
          </a:ln>
        </p:spPr>
        <p:txBody>
          <a:bodyPr wrap="square" lIns="0" tIns="0" rIns="0" bIns="0" rtlCol="0"/>
          <a:lstStyle/>
          <a:p>
            <a:endParaRPr/>
          </a:p>
        </p:txBody>
      </p:sp>
      <p:sp>
        <p:nvSpPr>
          <p:cNvPr id="15" name="object 15"/>
          <p:cNvSpPr/>
          <p:nvPr/>
        </p:nvSpPr>
        <p:spPr>
          <a:xfrm>
            <a:off x="3351276" y="4843272"/>
            <a:ext cx="2572512" cy="1488947"/>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7690104" y="3776472"/>
            <a:ext cx="2406396" cy="3267455"/>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361188" y="967740"/>
            <a:ext cx="10041636" cy="67055"/>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9" name="object 1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20" name="object 20"/>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21" name="object 21"/>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22" name="object 22"/>
          <p:cNvSpPr/>
          <p:nvPr/>
        </p:nvSpPr>
        <p:spPr>
          <a:xfrm>
            <a:off x="9360407" y="429768"/>
            <a:ext cx="1008888" cy="678180"/>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530351" y="464820"/>
            <a:ext cx="758952" cy="499872"/>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6984492" y="1249754"/>
            <a:ext cx="3262003" cy="1866789"/>
          </a:xfrm>
          <a:prstGeom prst="rect">
            <a:avLst/>
          </a:prstGeom>
          <a:blipFill>
            <a:blip r:embed="rId16" cstate="print"/>
            <a:stretch>
              <a:fillRect/>
            </a:stretch>
          </a:blipFill>
        </p:spPr>
        <p:txBody>
          <a:bodyPr wrap="square" lIns="0" tIns="0" rIns="0" bIns="0" rtlCol="0"/>
          <a:lstStyle/>
          <a:p>
            <a:endParaRPr/>
          </a:p>
        </p:txBody>
      </p:sp>
      <p:sp>
        <p:nvSpPr>
          <p:cNvPr id="25" name="object 25"/>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45</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71855" y="3091434"/>
            <a:ext cx="9457690" cy="1487170"/>
          </a:xfrm>
          <a:prstGeom prst="rect">
            <a:avLst/>
          </a:prstGeom>
        </p:spPr>
        <p:txBody>
          <a:bodyPr vert="horz" wrap="square" lIns="0" tIns="12700" rIns="0" bIns="0" rtlCol="0">
            <a:spAutoFit/>
          </a:bodyPr>
          <a:lstStyle/>
          <a:p>
            <a:pPr marL="12700" marR="5080">
              <a:lnSpc>
                <a:spcPct val="99900"/>
              </a:lnSpc>
              <a:spcBef>
                <a:spcPts val="100"/>
              </a:spcBef>
            </a:pPr>
            <a:r>
              <a:rPr sz="2400" b="1" u="heavy" spc="-5" dirty="0">
                <a:solidFill>
                  <a:srgbClr val="0000FF"/>
                </a:solidFill>
                <a:uFill>
                  <a:solidFill>
                    <a:srgbClr val="0000FF"/>
                  </a:solidFill>
                </a:uFill>
                <a:latin typeface="Liberation Sans Narrow"/>
                <a:cs typeface="Liberation Sans Narrow"/>
              </a:rPr>
              <a:t>Préambule</a:t>
            </a:r>
            <a:r>
              <a:rPr sz="2400" b="1" spc="-5"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 </a:t>
            </a:r>
            <a:r>
              <a:rPr sz="2400" spc="-270" dirty="0">
                <a:latin typeface="Arial"/>
                <a:cs typeface="Arial"/>
              </a:rPr>
              <a:t>Toute </a:t>
            </a:r>
            <a:r>
              <a:rPr sz="2400" spc="-204" dirty="0">
                <a:latin typeface="Arial"/>
                <a:cs typeface="Arial"/>
              </a:rPr>
              <a:t>autre </a:t>
            </a:r>
            <a:r>
              <a:rPr sz="2400" spc="-245" dirty="0">
                <a:latin typeface="Arial"/>
                <a:cs typeface="Arial"/>
              </a:rPr>
              <a:t>avenue </a:t>
            </a:r>
            <a:r>
              <a:rPr sz="2400" spc="-185" dirty="0">
                <a:latin typeface="Arial"/>
                <a:cs typeface="Arial"/>
              </a:rPr>
              <a:t>serait </a:t>
            </a:r>
            <a:r>
              <a:rPr sz="2400" spc="-180" dirty="0">
                <a:latin typeface="Arial"/>
                <a:cs typeface="Arial"/>
              </a:rPr>
              <a:t>pareille </a:t>
            </a:r>
            <a:r>
              <a:rPr sz="2400" spc="-245" dirty="0">
                <a:latin typeface="Arial"/>
                <a:cs typeface="Arial"/>
              </a:rPr>
              <a:t>que de </a:t>
            </a:r>
            <a:r>
              <a:rPr sz="2400" spc="-250" dirty="0">
                <a:latin typeface="Arial"/>
                <a:cs typeface="Arial"/>
              </a:rPr>
              <a:t>demander </a:t>
            </a:r>
            <a:r>
              <a:rPr sz="2400" spc="-245" dirty="0">
                <a:latin typeface="Arial"/>
                <a:cs typeface="Arial"/>
              </a:rPr>
              <a:t>à </a:t>
            </a:r>
            <a:r>
              <a:rPr sz="2400" spc="-165" dirty="0">
                <a:latin typeface="Arial"/>
                <a:cs typeface="Arial"/>
              </a:rPr>
              <a:t>l’aigle </a:t>
            </a:r>
            <a:r>
              <a:rPr sz="2400" spc="-190" dirty="0">
                <a:latin typeface="Arial"/>
                <a:cs typeface="Arial"/>
              </a:rPr>
              <a:t>royal </a:t>
            </a:r>
            <a:r>
              <a:rPr sz="2400" spc="-245" dirty="0">
                <a:latin typeface="Arial"/>
                <a:cs typeface="Arial"/>
              </a:rPr>
              <a:t>de </a:t>
            </a:r>
            <a:r>
              <a:rPr sz="2400" spc="-434" dirty="0">
                <a:latin typeface="Arial"/>
                <a:cs typeface="Arial"/>
              </a:rPr>
              <a:t>…  </a:t>
            </a:r>
            <a:r>
              <a:rPr sz="2400" spc="-195" dirty="0">
                <a:latin typeface="Arial"/>
                <a:cs typeface="Arial"/>
              </a:rPr>
              <a:t>venir </a:t>
            </a:r>
            <a:r>
              <a:rPr sz="2400" spc="-175" dirty="0">
                <a:latin typeface="Arial"/>
                <a:cs typeface="Arial"/>
              </a:rPr>
              <a:t>s’établir </a:t>
            </a:r>
            <a:r>
              <a:rPr sz="2400" spc="-245" dirty="0">
                <a:latin typeface="Arial"/>
                <a:cs typeface="Arial"/>
              </a:rPr>
              <a:t>en </a:t>
            </a:r>
            <a:r>
              <a:rPr sz="2400" spc="-150" dirty="0">
                <a:latin typeface="Arial"/>
                <a:cs typeface="Arial"/>
              </a:rPr>
              <a:t>ville, </a:t>
            </a:r>
            <a:r>
              <a:rPr sz="2400" spc="-245" dirty="0">
                <a:latin typeface="Arial"/>
                <a:cs typeface="Arial"/>
              </a:rPr>
              <a:t>de </a:t>
            </a:r>
            <a:r>
              <a:rPr sz="2400" spc="-215" dirty="0">
                <a:latin typeface="Arial"/>
                <a:cs typeface="Arial"/>
              </a:rPr>
              <a:t>renoncer </a:t>
            </a:r>
            <a:r>
              <a:rPr sz="2400" spc="-245" dirty="0">
                <a:latin typeface="Arial"/>
                <a:cs typeface="Arial"/>
              </a:rPr>
              <a:t>au </a:t>
            </a:r>
            <a:r>
              <a:rPr sz="2400" spc="-160" dirty="0">
                <a:latin typeface="Arial"/>
                <a:cs typeface="Arial"/>
              </a:rPr>
              <a:t>ciel, </a:t>
            </a:r>
            <a:r>
              <a:rPr sz="2400" spc="-245" dirty="0">
                <a:latin typeface="Arial"/>
                <a:cs typeface="Arial"/>
              </a:rPr>
              <a:t>à </a:t>
            </a:r>
            <a:r>
              <a:rPr sz="2400" spc="-204" dirty="0">
                <a:latin typeface="Arial"/>
                <a:cs typeface="Arial"/>
              </a:rPr>
              <a:t>l’usage </a:t>
            </a:r>
            <a:r>
              <a:rPr sz="2400" spc="-245" dirty="0">
                <a:latin typeface="Arial"/>
                <a:cs typeface="Arial"/>
              </a:rPr>
              <a:t>de </a:t>
            </a:r>
            <a:r>
              <a:rPr sz="2400" spc="-229" dirty="0">
                <a:latin typeface="Arial"/>
                <a:cs typeface="Arial"/>
              </a:rPr>
              <a:t>ses </a:t>
            </a:r>
            <a:r>
              <a:rPr sz="2400" spc="-185" dirty="0">
                <a:latin typeface="Arial"/>
                <a:cs typeface="Arial"/>
              </a:rPr>
              <a:t>ailes </a:t>
            </a:r>
            <a:r>
              <a:rPr sz="2400" spc="-434" dirty="0">
                <a:latin typeface="Arial"/>
                <a:cs typeface="Arial"/>
              </a:rPr>
              <a:t>… </a:t>
            </a:r>
            <a:r>
              <a:rPr sz="2400" spc="-245" dirty="0">
                <a:latin typeface="Arial"/>
                <a:cs typeface="Arial"/>
              </a:rPr>
              <a:t>de ne </a:t>
            </a:r>
            <a:r>
              <a:rPr sz="2400" spc="-204" dirty="0">
                <a:latin typeface="Arial"/>
                <a:cs typeface="Arial"/>
              </a:rPr>
              <a:t>plus  </a:t>
            </a:r>
            <a:r>
              <a:rPr sz="2400" spc="-5" dirty="0">
                <a:latin typeface="Liberation Sans Narrow"/>
                <a:cs typeface="Liberation Sans Narrow"/>
              </a:rPr>
              <a:t>chasser mais se nourrir désormais de charogne, de renoncer </a:t>
            </a:r>
            <a:r>
              <a:rPr sz="2400" dirty="0">
                <a:latin typeface="Liberation Sans Narrow"/>
                <a:cs typeface="Liberation Sans Narrow"/>
              </a:rPr>
              <a:t>à </a:t>
            </a:r>
            <a:r>
              <a:rPr sz="2400" b="1" spc="-5" dirty="0">
                <a:solidFill>
                  <a:srgbClr val="0000FF"/>
                </a:solidFill>
                <a:latin typeface="Liberation Sans Narrow"/>
                <a:cs typeface="Liberation Sans Narrow"/>
              </a:rPr>
              <a:t>sa </a:t>
            </a:r>
            <a:r>
              <a:rPr sz="2400" b="1" dirty="0">
                <a:solidFill>
                  <a:srgbClr val="0000FF"/>
                </a:solidFill>
                <a:latin typeface="Liberation Sans Narrow"/>
                <a:cs typeface="Liberation Sans Narrow"/>
              </a:rPr>
              <a:t>VISION, </a:t>
            </a:r>
            <a:r>
              <a:rPr sz="2400" b="1" spc="-5" dirty="0">
                <a:solidFill>
                  <a:srgbClr val="0000FF"/>
                </a:solidFill>
                <a:latin typeface="Liberation Sans Narrow"/>
                <a:cs typeface="Liberation Sans Narrow"/>
              </a:rPr>
              <a:t>aux  CODES</a:t>
            </a:r>
            <a:r>
              <a:rPr sz="2400" b="1" spc="10"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a:t>
            </a:r>
            <a:endParaRPr sz="2400">
              <a:latin typeface="Liberation Sans Narrow"/>
              <a:cs typeface="Liberation Sans Narrow"/>
            </a:endParaRPr>
          </a:p>
        </p:txBody>
      </p:sp>
      <p:sp>
        <p:nvSpPr>
          <p:cNvPr id="3" name="object 3"/>
          <p:cNvSpPr/>
          <p:nvPr/>
        </p:nvSpPr>
        <p:spPr>
          <a:xfrm>
            <a:off x="5382767" y="4349494"/>
            <a:ext cx="4876799" cy="31272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984492" y="1152144"/>
            <a:ext cx="3308604" cy="2013204"/>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799591" y="6784644"/>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75" dirty="0">
                <a:latin typeface="Trebuchet MS"/>
                <a:cs typeface="Trebuchet MS"/>
              </a:rPr>
              <a:t>46</a:t>
            </a:r>
            <a:endParaRPr sz="220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11496" y="2663952"/>
            <a:ext cx="5446776" cy="430072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25525" y="1304036"/>
            <a:ext cx="3576320" cy="1489075"/>
          </a:xfrm>
          <a:prstGeom prst="rect">
            <a:avLst/>
          </a:prstGeom>
        </p:spPr>
        <p:txBody>
          <a:bodyPr vert="horz" wrap="square" lIns="0" tIns="12700" rIns="0" bIns="0" rtlCol="0">
            <a:spAutoFit/>
          </a:bodyPr>
          <a:lstStyle/>
          <a:p>
            <a:pPr marL="12700" marR="5080" algn="just">
              <a:lnSpc>
                <a:spcPct val="100000"/>
              </a:lnSpc>
              <a:spcBef>
                <a:spcPts val="100"/>
              </a:spcBef>
            </a:pPr>
            <a:r>
              <a:rPr b="0" dirty="0">
                <a:solidFill>
                  <a:srgbClr val="000000"/>
                </a:solidFill>
                <a:latin typeface="Liberation Sans Narrow"/>
                <a:cs typeface="Liberation Sans Narrow"/>
              </a:rPr>
              <a:t>Dans le </a:t>
            </a:r>
            <a:r>
              <a:rPr b="0" spc="-75" dirty="0">
                <a:solidFill>
                  <a:srgbClr val="000000"/>
                </a:solidFill>
                <a:latin typeface="Liberation Sans Narrow"/>
                <a:cs typeface="Liberation Sans Narrow"/>
              </a:rPr>
              <a:t>Top </a:t>
            </a:r>
            <a:r>
              <a:rPr b="0" spc="-5" dirty="0">
                <a:solidFill>
                  <a:srgbClr val="000000"/>
                </a:solidFill>
                <a:latin typeface="Liberation Sans Narrow"/>
                <a:cs typeface="Liberation Sans Narrow"/>
              </a:rPr>
              <a:t>10 </a:t>
            </a:r>
            <a:r>
              <a:rPr b="0" dirty="0">
                <a:solidFill>
                  <a:srgbClr val="000000"/>
                </a:solidFill>
                <a:latin typeface="Liberation Sans Narrow"/>
                <a:cs typeface="Liberation Sans Narrow"/>
              </a:rPr>
              <a:t>des </a:t>
            </a:r>
            <a:r>
              <a:rPr b="0" spc="-5" dirty="0">
                <a:solidFill>
                  <a:srgbClr val="000000"/>
                </a:solidFill>
                <a:latin typeface="Liberation Sans Narrow"/>
                <a:cs typeface="Liberation Sans Narrow"/>
              </a:rPr>
              <a:t>meilleurs  systèmes éducatifs </a:t>
            </a:r>
            <a:r>
              <a:rPr b="0" dirty="0">
                <a:solidFill>
                  <a:srgbClr val="000000"/>
                </a:solidFill>
                <a:latin typeface="Liberation Sans Narrow"/>
                <a:cs typeface="Liberation Sans Narrow"/>
              </a:rPr>
              <a:t>au </a:t>
            </a:r>
            <a:r>
              <a:rPr b="0" spc="-5" dirty="0">
                <a:solidFill>
                  <a:srgbClr val="000000"/>
                </a:solidFill>
                <a:latin typeface="Liberation Sans Narrow"/>
                <a:cs typeface="Liberation Sans Narrow"/>
              </a:rPr>
              <a:t>monde,  on </a:t>
            </a:r>
            <a:r>
              <a:rPr b="0" dirty="0">
                <a:solidFill>
                  <a:srgbClr val="000000"/>
                </a:solidFill>
                <a:latin typeface="Liberation Sans Narrow"/>
                <a:cs typeface="Liberation Sans Narrow"/>
              </a:rPr>
              <a:t>retrouve </a:t>
            </a:r>
            <a:r>
              <a:rPr b="0" spc="-5" dirty="0">
                <a:solidFill>
                  <a:srgbClr val="000000"/>
                </a:solidFill>
                <a:latin typeface="Liberation Sans Narrow"/>
                <a:cs typeface="Liberation Sans Narrow"/>
              </a:rPr>
              <a:t>en seconde  position, le</a:t>
            </a:r>
            <a:r>
              <a:rPr b="0" spc="35" dirty="0">
                <a:solidFill>
                  <a:srgbClr val="000000"/>
                </a:solidFill>
                <a:latin typeface="Liberation Sans Narrow"/>
                <a:cs typeface="Liberation Sans Narrow"/>
              </a:rPr>
              <a:t> </a:t>
            </a:r>
            <a:r>
              <a:rPr b="0" spc="-20" dirty="0">
                <a:solidFill>
                  <a:srgbClr val="000000"/>
                </a:solidFill>
                <a:latin typeface="Liberation Sans Narrow"/>
                <a:cs typeface="Liberation Sans Narrow"/>
              </a:rPr>
              <a:t>Singapour.</a:t>
            </a:r>
          </a:p>
        </p:txBody>
      </p:sp>
      <p:sp>
        <p:nvSpPr>
          <p:cNvPr id="4" name="object 4"/>
          <p:cNvSpPr txBox="1"/>
          <p:nvPr/>
        </p:nvSpPr>
        <p:spPr>
          <a:xfrm>
            <a:off x="725525" y="3133471"/>
            <a:ext cx="3577590" cy="3683635"/>
          </a:xfrm>
          <a:prstGeom prst="rect">
            <a:avLst/>
          </a:prstGeom>
        </p:spPr>
        <p:txBody>
          <a:bodyPr vert="horz" wrap="square" lIns="0" tIns="12700" rIns="0" bIns="0" rtlCol="0">
            <a:spAutoFit/>
          </a:bodyPr>
          <a:lstStyle/>
          <a:p>
            <a:pPr marL="12700" marR="5080" algn="just">
              <a:lnSpc>
                <a:spcPct val="100000"/>
              </a:lnSpc>
              <a:spcBef>
                <a:spcPts val="100"/>
              </a:spcBef>
            </a:pPr>
            <a:r>
              <a:rPr sz="2400" spc="-200" dirty="0">
                <a:latin typeface="Arial"/>
                <a:cs typeface="Arial"/>
              </a:rPr>
              <a:t>C’est </a:t>
            </a:r>
            <a:r>
              <a:rPr sz="2400" spc="-5" dirty="0">
                <a:latin typeface="Liberation Sans Narrow"/>
                <a:cs typeface="Liberation Sans Narrow"/>
              </a:rPr>
              <a:t>justement le modèle  scolaire de </a:t>
            </a:r>
            <a:r>
              <a:rPr sz="2400" spc="5" dirty="0">
                <a:latin typeface="Liberation Sans Narrow"/>
                <a:cs typeface="Liberation Sans Narrow"/>
              </a:rPr>
              <a:t>ce </a:t>
            </a:r>
            <a:r>
              <a:rPr sz="2400" spc="-5" dirty="0">
                <a:latin typeface="Liberation Sans Narrow"/>
                <a:cs typeface="Liberation Sans Narrow"/>
              </a:rPr>
              <a:t>pays </a:t>
            </a:r>
            <a:r>
              <a:rPr sz="2400" dirty="0">
                <a:latin typeface="Liberation Sans Narrow"/>
                <a:cs typeface="Liberation Sans Narrow"/>
              </a:rPr>
              <a:t>que </a:t>
            </a:r>
            <a:r>
              <a:rPr sz="2400" spc="-5" dirty="0">
                <a:latin typeface="Liberation Sans Narrow"/>
                <a:cs typeface="Liberation Sans Narrow"/>
              </a:rPr>
              <a:t>je vais,  humblement, vous exposer et  relever ses points forts et voir  </a:t>
            </a:r>
            <a:r>
              <a:rPr sz="2400" spc="-135" dirty="0">
                <a:latin typeface="Arial"/>
                <a:cs typeface="Arial"/>
              </a:rPr>
              <a:t>s’il </a:t>
            </a:r>
            <a:r>
              <a:rPr sz="2400" spc="-175" dirty="0">
                <a:latin typeface="Arial"/>
                <a:cs typeface="Arial"/>
              </a:rPr>
              <a:t>s’agit </a:t>
            </a:r>
            <a:r>
              <a:rPr sz="2400" spc="-5" dirty="0">
                <a:latin typeface="Liberation Sans Narrow"/>
                <a:cs typeface="Liberation Sans Narrow"/>
              </a:rPr>
              <a:t>là </a:t>
            </a:r>
            <a:r>
              <a:rPr sz="2400" spc="-175" dirty="0">
                <a:latin typeface="Arial"/>
                <a:cs typeface="Arial"/>
              </a:rPr>
              <a:t>d’outils  </a:t>
            </a:r>
            <a:r>
              <a:rPr sz="2400" spc="-5" dirty="0">
                <a:latin typeface="Liberation Sans Narrow"/>
                <a:cs typeface="Liberation Sans Narrow"/>
              </a:rPr>
              <a:t>transférables, car vous </a:t>
            </a:r>
            <a:r>
              <a:rPr sz="2400" dirty="0">
                <a:latin typeface="Liberation Sans Narrow"/>
                <a:cs typeface="Liberation Sans Narrow"/>
              </a:rPr>
              <a:t>vous </a:t>
            </a:r>
            <a:r>
              <a:rPr sz="2400" spc="-5" dirty="0">
                <a:latin typeface="Liberation Sans Narrow"/>
                <a:cs typeface="Liberation Sans Narrow"/>
              </a:rPr>
              <a:t>en  doutez </a:t>
            </a:r>
            <a:r>
              <a:rPr sz="2400" spc="-220" dirty="0">
                <a:latin typeface="Arial"/>
                <a:cs typeface="Arial"/>
              </a:rPr>
              <a:t>d’avance </a:t>
            </a:r>
            <a:r>
              <a:rPr sz="2400" spc="-5" dirty="0">
                <a:latin typeface="Liberation Sans Narrow"/>
                <a:cs typeface="Liberation Sans Narrow"/>
              </a:rPr>
              <a:t>que, </a:t>
            </a:r>
            <a:r>
              <a:rPr sz="2400" i="1" spc="-165" dirty="0">
                <a:latin typeface="Arial"/>
                <a:cs typeface="Arial"/>
              </a:rPr>
              <a:t>‘’l’option  </a:t>
            </a:r>
            <a:r>
              <a:rPr sz="2400" i="1" spc="-175" dirty="0">
                <a:latin typeface="Arial"/>
                <a:cs typeface="Arial"/>
              </a:rPr>
              <a:t>copier/Coller’’, </a:t>
            </a:r>
            <a:r>
              <a:rPr sz="2400" i="1" spc="-5" dirty="0">
                <a:latin typeface="Liberation Sans Narrow"/>
                <a:cs typeface="Liberation Sans Narrow"/>
              </a:rPr>
              <a:t>dans </a:t>
            </a:r>
            <a:r>
              <a:rPr sz="2400" i="1" spc="5" dirty="0">
                <a:latin typeface="Liberation Sans Narrow"/>
                <a:cs typeface="Liberation Sans Narrow"/>
              </a:rPr>
              <a:t>ce </a:t>
            </a:r>
            <a:r>
              <a:rPr sz="2400" i="1" dirty="0">
                <a:latin typeface="Liberation Sans Narrow"/>
                <a:cs typeface="Liberation Sans Narrow"/>
              </a:rPr>
              <a:t>type </a:t>
            </a:r>
            <a:r>
              <a:rPr sz="2400" i="1" spc="-5" dirty="0">
                <a:latin typeface="Liberation Sans Narrow"/>
                <a:cs typeface="Liberation Sans Narrow"/>
              </a:rPr>
              <a:t>de  défi </a:t>
            </a:r>
            <a:r>
              <a:rPr sz="2400" spc="-190" dirty="0">
                <a:latin typeface="Arial"/>
                <a:cs typeface="Arial"/>
              </a:rPr>
              <a:t>n’est </a:t>
            </a:r>
            <a:r>
              <a:rPr sz="2400" dirty="0">
                <a:latin typeface="Liberation Sans Narrow"/>
                <a:cs typeface="Liberation Sans Narrow"/>
              </a:rPr>
              <a:t>pas </a:t>
            </a:r>
            <a:r>
              <a:rPr sz="2400" spc="-5" dirty="0">
                <a:latin typeface="Liberation Sans Narrow"/>
                <a:cs typeface="Liberation Sans Narrow"/>
              </a:rPr>
              <a:t>possible, voir  même néfaste.</a:t>
            </a:r>
            <a:endParaRPr sz="2400">
              <a:latin typeface="Liberation Sans Narrow"/>
              <a:cs typeface="Liberation Sans Narrow"/>
            </a:endParaRPr>
          </a:p>
        </p:txBody>
      </p:sp>
      <p:sp>
        <p:nvSpPr>
          <p:cNvPr id="5" name="object 5"/>
          <p:cNvSpPr/>
          <p:nvPr/>
        </p:nvSpPr>
        <p:spPr>
          <a:xfrm>
            <a:off x="7744968" y="1080516"/>
            <a:ext cx="2499360" cy="158191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57521" y="3690366"/>
            <a:ext cx="5135880" cy="373380"/>
          </a:xfrm>
          <a:custGeom>
            <a:avLst/>
            <a:gdLst/>
            <a:ahLst/>
            <a:cxnLst/>
            <a:rect l="l" t="t" r="r" b="b"/>
            <a:pathLst>
              <a:path w="5135880" h="373379">
                <a:moveTo>
                  <a:pt x="0" y="373379"/>
                </a:moveTo>
                <a:lnTo>
                  <a:pt x="5135880" y="373379"/>
                </a:lnTo>
                <a:lnTo>
                  <a:pt x="5135880" y="0"/>
                </a:lnTo>
                <a:lnTo>
                  <a:pt x="0" y="0"/>
                </a:lnTo>
                <a:lnTo>
                  <a:pt x="0" y="373379"/>
                </a:lnTo>
                <a:close/>
              </a:path>
            </a:pathLst>
          </a:custGeom>
          <a:ln w="25908">
            <a:solidFill>
              <a:srgbClr val="FF0000"/>
            </a:solidFill>
          </a:ln>
        </p:spPr>
        <p:txBody>
          <a:bodyPr wrap="square" lIns="0" tIns="0" rIns="0" bIns="0" rtlCol="0"/>
          <a:lstStyle/>
          <a:p>
            <a:endParaRPr/>
          </a:p>
        </p:txBody>
      </p:sp>
      <p:sp>
        <p:nvSpPr>
          <p:cNvPr id="7" name="object 7"/>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9" name="object 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0" name="object 10"/>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1" name="object 11"/>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2" name="object 12"/>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2</a:t>
            </a:r>
            <a:endParaRPr sz="2200">
              <a:latin typeface="Trebuchet MS"/>
              <a:cs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61276" y="4530852"/>
            <a:ext cx="3241548" cy="26715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10006" y="2075815"/>
            <a:ext cx="6198235" cy="4872355"/>
          </a:xfrm>
          <a:prstGeom prst="rect">
            <a:avLst/>
          </a:prstGeom>
        </p:spPr>
        <p:txBody>
          <a:bodyPr vert="horz" wrap="square" lIns="0" tIns="12700" rIns="0" bIns="0" rtlCol="0">
            <a:spAutoFit/>
          </a:bodyPr>
          <a:lstStyle/>
          <a:p>
            <a:pPr marL="353695" marR="5080" indent="-340995" algn="just">
              <a:lnSpc>
                <a:spcPct val="100000"/>
              </a:lnSpc>
              <a:spcBef>
                <a:spcPts val="100"/>
              </a:spcBef>
              <a:buFont typeface="Wingdings"/>
              <a:buChar char=""/>
              <a:tabLst>
                <a:tab pos="354330" algn="l"/>
              </a:tabLst>
            </a:pPr>
            <a:r>
              <a:rPr sz="2400" spc="-5" dirty="0">
                <a:latin typeface="Liberation Sans Narrow"/>
                <a:cs typeface="Liberation Sans Narrow"/>
              </a:rPr>
              <a:t>En Kabylie, </a:t>
            </a:r>
            <a:r>
              <a:rPr sz="2400" spc="-180" dirty="0">
                <a:latin typeface="Arial"/>
                <a:cs typeface="Arial"/>
              </a:rPr>
              <a:t>l’école </a:t>
            </a:r>
            <a:r>
              <a:rPr sz="2400" spc="-5" dirty="0">
                <a:latin typeface="Liberation Sans Narrow"/>
                <a:cs typeface="Liberation Sans Narrow"/>
              </a:rPr>
              <a:t>qui naîtra doit être </a:t>
            </a:r>
            <a:r>
              <a:rPr sz="2400" dirty="0">
                <a:latin typeface="Liberation Sans Narrow"/>
                <a:cs typeface="Liberation Sans Narrow"/>
              </a:rPr>
              <a:t>en </a:t>
            </a:r>
            <a:r>
              <a:rPr sz="2400" spc="-5" dirty="0">
                <a:latin typeface="Liberation Sans Narrow"/>
                <a:cs typeface="Liberation Sans Narrow"/>
              </a:rPr>
              <a:t>harmonie  avec les valeurs communes </a:t>
            </a:r>
            <a:r>
              <a:rPr sz="2400" dirty="0">
                <a:latin typeface="Liberation Sans Narrow"/>
                <a:cs typeface="Liberation Sans Narrow"/>
              </a:rPr>
              <a:t>de </a:t>
            </a:r>
            <a:r>
              <a:rPr sz="2400" spc="-5" dirty="0">
                <a:latin typeface="Liberation Sans Narrow"/>
                <a:cs typeface="Liberation Sans Narrow"/>
              </a:rPr>
              <a:t>la Nation kabyle:  </a:t>
            </a:r>
            <a:r>
              <a:rPr sz="2400" b="1" dirty="0">
                <a:latin typeface="Liberation Sans Narrow"/>
                <a:cs typeface="Liberation Sans Narrow"/>
              </a:rPr>
              <a:t>Laïcité</a:t>
            </a:r>
            <a:r>
              <a:rPr sz="2400" dirty="0">
                <a:latin typeface="Liberation Sans Narrow"/>
                <a:cs typeface="Liberation Sans Narrow"/>
              </a:rPr>
              <a:t>, </a:t>
            </a:r>
            <a:r>
              <a:rPr sz="2400" b="1" spc="-5" dirty="0">
                <a:latin typeface="Liberation Sans Narrow"/>
                <a:cs typeface="Liberation Sans Narrow"/>
              </a:rPr>
              <a:t>respect</a:t>
            </a:r>
            <a:r>
              <a:rPr sz="2400" spc="-5" dirty="0">
                <a:latin typeface="Liberation Sans Narrow"/>
                <a:cs typeface="Liberation Sans Narrow"/>
              </a:rPr>
              <a:t>, </a:t>
            </a:r>
            <a:r>
              <a:rPr sz="2400" b="1" spc="-5" dirty="0">
                <a:latin typeface="Liberation Sans Narrow"/>
                <a:cs typeface="Liberation Sans Narrow"/>
              </a:rPr>
              <a:t>ouverture</a:t>
            </a:r>
            <a:r>
              <a:rPr sz="2400" spc="-5" dirty="0">
                <a:latin typeface="Liberation Sans Narrow"/>
                <a:cs typeface="Liberation Sans Narrow"/>
              </a:rPr>
              <a:t>, </a:t>
            </a:r>
            <a:r>
              <a:rPr sz="2400" b="1" spc="-5" dirty="0">
                <a:latin typeface="Liberation Sans Narrow"/>
                <a:cs typeface="Liberation Sans Narrow"/>
              </a:rPr>
              <a:t>tolérance</a:t>
            </a:r>
            <a:r>
              <a:rPr sz="2400" spc="-5" dirty="0">
                <a:latin typeface="Liberation Sans Narrow"/>
                <a:cs typeface="Liberation Sans Narrow"/>
              </a:rPr>
              <a:t>,</a:t>
            </a:r>
            <a:r>
              <a:rPr sz="2400" spc="445" dirty="0">
                <a:latin typeface="Liberation Sans Narrow"/>
                <a:cs typeface="Liberation Sans Narrow"/>
              </a:rPr>
              <a:t> </a:t>
            </a:r>
            <a:r>
              <a:rPr sz="2400" b="1" spc="-5" dirty="0">
                <a:latin typeface="Liberation Sans Narrow"/>
                <a:cs typeface="Liberation Sans Narrow"/>
              </a:rPr>
              <a:t>égalité  homme-femme </a:t>
            </a:r>
            <a:r>
              <a:rPr sz="2400" spc="-5" dirty="0">
                <a:latin typeface="Liberation Sans Narrow"/>
                <a:cs typeface="Liberation Sans Narrow"/>
              </a:rPr>
              <a:t>et </a:t>
            </a:r>
            <a:r>
              <a:rPr sz="2400" b="1" spc="-5" dirty="0">
                <a:latin typeface="Liberation Sans Narrow"/>
                <a:cs typeface="Liberation Sans Narrow"/>
              </a:rPr>
              <a:t>respect de </a:t>
            </a:r>
            <a:r>
              <a:rPr sz="2400" b="1" dirty="0">
                <a:latin typeface="Liberation Sans Narrow"/>
                <a:cs typeface="Liberation Sans Narrow"/>
              </a:rPr>
              <a:t>la </a:t>
            </a:r>
            <a:r>
              <a:rPr sz="2400" b="1" spc="-5" dirty="0">
                <a:latin typeface="Liberation Sans Narrow"/>
                <a:cs typeface="Liberation Sans Narrow"/>
              </a:rPr>
              <a:t>nature et de </a:t>
            </a:r>
            <a:r>
              <a:rPr sz="2400" b="1" dirty="0">
                <a:latin typeface="Liberation Sans Narrow"/>
                <a:cs typeface="Liberation Sans Narrow"/>
              </a:rPr>
              <a:t>la  </a:t>
            </a:r>
            <a:r>
              <a:rPr sz="2400" b="1" spc="-5" dirty="0">
                <a:latin typeface="Liberation Sans Narrow"/>
                <a:cs typeface="Liberation Sans Narrow"/>
              </a:rPr>
              <a:t>vie sous </a:t>
            </a:r>
            <a:r>
              <a:rPr sz="2400" b="1" dirty="0">
                <a:latin typeface="Liberation Sans Narrow"/>
                <a:cs typeface="Liberation Sans Narrow"/>
              </a:rPr>
              <a:t>toutes </a:t>
            </a:r>
            <a:r>
              <a:rPr sz="2400" b="1" spc="-5" dirty="0">
                <a:latin typeface="Liberation Sans Narrow"/>
                <a:cs typeface="Liberation Sans Narrow"/>
              </a:rPr>
              <a:t>ses formes</a:t>
            </a:r>
            <a:r>
              <a:rPr sz="2400" spc="-5" dirty="0">
                <a:latin typeface="Liberation Sans Narrow"/>
                <a:cs typeface="Liberation Sans Narrow"/>
              </a:rPr>
              <a:t>, biologique et  spirituelle</a:t>
            </a:r>
            <a:r>
              <a:rPr sz="2400" spc="30"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353695" marR="5715" indent="-340995" algn="just">
              <a:lnSpc>
                <a:spcPct val="100000"/>
              </a:lnSpc>
              <a:spcBef>
                <a:spcPts val="730"/>
              </a:spcBef>
              <a:buFont typeface="Wingdings"/>
              <a:buChar char=""/>
              <a:tabLst>
                <a:tab pos="354330" algn="l"/>
              </a:tabLst>
            </a:pPr>
            <a:r>
              <a:rPr sz="2400" b="1" spc="-5" dirty="0">
                <a:latin typeface="Liberation Sans Narrow"/>
                <a:cs typeface="Liberation Sans Narrow"/>
              </a:rPr>
              <a:t>Le contenu qui </a:t>
            </a:r>
            <a:r>
              <a:rPr sz="2400" b="1" dirty="0">
                <a:latin typeface="Liberation Sans Narrow"/>
                <a:cs typeface="Liberation Sans Narrow"/>
              </a:rPr>
              <a:t>y </a:t>
            </a:r>
            <a:r>
              <a:rPr sz="2400" b="1" spc="-5" dirty="0">
                <a:latin typeface="Liberation Sans Narrow"/>
                <a:cs typeface="Liberation Sans Narrow"/>
              </a:rPr>
              <a:t>sera dispensé sera aussi en </a:t>
            </a:r>
            <a:r>
              <a:rPr sz="2400" b="1" spc="535" dirty="0">
                <a:latin typeface="Liberation Sans Narrow"/>
                <a:cs typeface="Liberation Sans Narrow"/>
              </a:rPr>
              <a:t> </a:t>
            </a:r>
            <a:r>
              <a:rPr sz="2400" b="1" dirty="0">
                <a:latin typeface="Liberation Sans Narrow"/>
                <a:cs typeface="Liberation Sans Narrow"/>
              </a:rPr>
              <a:t>harmonie </a:t>
            </a:r>
            <a:r>
              <a:rPr sz="2400" b="1" spc="-5" dirty="0">
                <a:latin typeface="Liberation Sans Narrow"/>
                <a:cs typeface="Liberation Sans Narrow"/>
              </a:rPr>
              <a:t>avec les valeurs matérielles et  immatérielles qui </a:t>
            </a:r>
            <a:r>
              <a:rPr sz="2400" b="1" dirty="0">
                <a:latin typeface="Liberation Sans Narrow"/>
                <a:cs typeface="Liberation Sans Narrow"/>
              </a:rPr>
              <a:t>balisent la </a:t>
            </a:r>
            <a:r>
              <a:rPr sz="2400" b="1" spc="-5" dirty="0">
                <a:latin typeface="Liberation Sans Narrow"/>
                <a:cs typeface="Liberation Sans Narrow"/>
              </a:rPr>
              <a:t>pensée kabyle,  </a:t>
            </a:r>
            <a:r>
              <a:rPr sz="2400" spc="-5" dirty="0">
                <a:latin typeface="Liberation Sans Narrow"/>
                <a:cs typeface="Liberation Sans Narrow"/>
              </a:rPr>
              <a:t>exprimée </a:t>
            </a:r>
            <a:r>
              <a:rPr sz="2400" dirty="0">
                <a:latin typeface="Liberation Sans Narrow"/>
                <a:cs typeface="Liberation Sans Narrow"/>
              </a:rPr>
              <a:t>dans </a:t>
            </a:r>
            <a:r>
              <a:rPr sz="2400" spc="-5" dirty="0">
                <a:latin typeface="Liberation Sans Narrow"/>
                <a:cs typeface="Liberation Sans Narrow"/>
              </a:rPr>
              <a:t>notre façon de vivre au quotidien,  conscient et inconscient, </a:t>
            </a:r>
            <a:r>
              <a:rPr sz="2400" dirty="0">
                <a:latin typeface="Liberation Sans Narrow"/>
                <a:cs typeface="Liberation Sans Narrow"/>
              </a:rPr>
              <a:t>à </a:t>
            </a:r>
            <a:r>
              <a:rPr sz="2400" spc="-5" dirty="0">
                <a:latin typeface="Liberation Sans Narrow"/>
                <a:cs typeface="Liberation Sans Narrow"/>
              </a:rPr>
              <a:t>travers nos poètes, nos  contes et </a:t>
            </a:r>
            <a:r>
              <a:rPr sz="2400" dirty="0">
                <a:latin typeface="Liberation Sans Narrow"/>
                <a:cs typeface="Liberation Sans Narrow"/>
              </a:rPr>
              <a:t>nos </a:t>
            </a:r>
            <a:r>
              <a:rPr sz="2400" spc="-5" dirty="0">
                <a:latin typeface="Liberation Sans Narrow"/>
                <a:cs typeface="Liberation Sans Narrow"/>
              </a:rPr>
              <a:t>légendes et </a:t>
            </a:r>
            <a:r>
              <a:rPr sz="2400" dirty="0">
                <a:latin typeface="Liberation Sans Narrow"/>
                <a:cs typeface="Liberation Sans Narrow"/>
              </a:rPr>
              <a:t>à </a:t>
            </a:r>
            <a:r>
              <a:rPr sz="2400" spc="-5" dirty="0">
                <a:latin typeface="Liberation Sans Narrow"/>
                <a:cs typeface="Liberation Sans Narrow"/>
              </a:rPr>
              <a:t>travers les acteurs  historiques</a:t>
            </a:r>
            <a:r>
              <a:rPr sz="2400" spc="325" dirty="0">
                <a:latin typeface="Liberation Sans Narrow"/>
                <a:cs typeface="Liberation Sans Narrow"/>
              </a:rPr>
              <a:t> </a:t>
            </a:r>
            <a:r>
              <a:rPr sz="2400" dirty="0">
                <a:latin typeface="Liberation Sans Narrow"/>
                <a:cs typeface="Liberation Sans Narrow"/>
              </a:rPr>
              <a:t>qui</a:t>
            </a:r>
            <a:r>
              <a:rPr sz="2400" spc="315" dirty="0">
                <a:latin typeface="Liberation Sans Narrow"/>
                <a:cs typeface="Liberation Sans Narrow"/>
              </a:rPr>
              <a:t> </a:t>
            </a:r>
            <a:r>
              <a:rPr sz="2400" dirty="0">
                <a:latin typeface="Liberation Sans Narrow"/>
                <a:cs typeface="Liberation Sans Narrow"/>
              </a:rPr>
              <a:t>ont</a:t>
            </a:r>
            <a:r>
              <a:rPr sz="2400" spc="325" dirty="0">
                <a:latin typeface="Liberation Sans Narrow"/>
                <a:cs typeface="Liberation Sans Narrow"/>
              </a:rPr>
              <a:t> </a:t>
            </a:r>
            <a:r>
              <a:rPr sz="2400" spc="-5" dirty="0">
                <a:latin typeface="Liberation Sans Narrow"/>
                <a:cs typeface="Liberation Sans Narrow"/>
              </a:rPr>
              <a:t>marqué</a:t>
            </a:r>
            <a:r>
              <a:rPr sz="2400" spc="320" dirty="0">
                <a:latin typeface="Liberation Sans Narrow"/>
                <a:cs typeface="Liberation Sans Narrow"/>
              </a:rPr>
              <a:t> </a:t>
            </a:r>
            <a:r>
              <a:rPr sz="2400" spc="-5" dirty="0">
                <a:latin typeface="Liberation Sans Narrow"/>
                <a:cs typeface="Liberation Sans Narrow"/>
              </a:rPr>
              <a:t>notre</a:t>
            </a:r>
            <a:r>
              <a:rPr sz="2400" spc="325" dirty="0">
                <a:latin typeface="Liberation Sans Narrow"/>
                <a:cs typeface="Liberation Sans Narrow"/>
              </a:rPr>
              <a:t> </a:t>
            </a:r>
            <a:r>
              <a:rPr sz="2400" spc="-5" dirty="0">
                <a:latin typeface="Liberation Sans Narrow"/>
                <a:cs typeface="Liberation Sans Narrow"/>
              </a:rPr>
              <a:t>histoire</a:t>
            </a:r>
            <a:r>
              <a:rPr sz="2400" spc="320" dirty="0">
                <a:latin typeface="Liberation Sans Narrow"/>
                <a:cs typeface="Liberation Sans Narrow"/>
              </a:rPr>
              <a:t> </a:t>
            </a:r>
            <a:r>
              <a:rPr sz="2400" spc="-5" dirty="0">
                <a:latin typeface="Liberation Sans Narrow"/>
                <a:cs typeface="Liberation Sans Narrow"/>
              </a:rPr>
              <a:t>depuis</a:t>
            </a:r>
            <a:r>
              <a:rPr sz="2400" spc="320" dirty="0">
                <a:latin typeface="Liberation Sans Narrow"/>
                <a:cs typeface="Liberation Sans Narrow"/>
              </a:rPr>
              <a:t> </a:t>
            </a:r>
            <a:r>
              <a:rPr sz="2400" spc="5" dirty="0">
                <a:latin typeface="Liberation Sans Narrow"/>
                <a:cs typeface="Liberation Sans Narrow"/>
              </a:rPr>
              <a:t>la</a:t>
            </a:r>
            <a:endParaRPr sz="2400">
              <a:latin typeface="Liberation Sans Narrow"/>
              <a:cs typeface="Liberation Sans Narrow"/>
            </a:endParaRPr>
          </a:p>
        </p:txBody>
      </p:sp>
      <p:sp>
        <p:nvSpPr>
          <p:cNvPr id="11" name="object 11"/>
          <p:cNvSpPr txBox="1"/>
          <p:nvPr/>
        </p:nvSpPr>
        <p:spPr>
          <a:xfrm>
            <a:off x="951382" y="6922719"/>
            <a:ext cx="172466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Liberation Sans Narrow"/>
                <a:cs typeface="Liberation Sans Narrow"/>
              </a:rPr>
              <a:t>nuit des</a:t>
            </a:r>
            <a:r>
              <a:rPr sz="2400" spc="-40" dirty="0">
                <a:latin typeface="Liberation Sans Narrow"/>
                <a:cs typeface="Liberation Sans Narrow"/>
              </a:rPr>
              <a:t> </a:t>
            </a:r>
            <a:r>
              <a:rPr sz="2400" spc="-5" dirty="0">
                <a:latin typeface="Liberation Sans Narrow"/>
                <a:cs typeface="Liberation Sans Narrow"/>
              </a:rPr>
              <a:t>temps.</a:t>
            </a:r>
            <a:endParaRPr sz="2400">
              <a:latin typeface="Liberation Sans Narrow"/>
              <a:cs typeface="Liberation Sans Narrow"/>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582295" algn="l"/>
              </a:tabLst>
            </a:pPr>
            <a:r>
              <a:rPr spc="-5" dirty="0"/>
              <a:t>5.2-	Principes </a:t>
            </a:r>
            <a:r>
              <a:rPr dirty="0"/>
              <a:t>fondement de </a:t>
            </a:r>
            <a:r>
              <a:rPr spc="-5" dirty="0"/>
              <a:t>l'école Kabyle </a:t>
            </a:r>
            <a:r>
              <a:rPr dirty="0"/>
              <a:t>de</a:t>
            </a:r>
            <a:r>
              <a:rPr spc="5" dirty="0"/>
              <a:t> </a:t>
            </a:r>
            <a:r>
              <a:rPr spc="-5" dirty="0"/>
              <a:t>demai</a:t>
            </a:r>
          </a:p>
        </p:txBody>
      </p:sp>
      <p:sp>
        <p:nvSpPr>
          <p:cNvPr id="13" name="object 13"/>
          <p:cNvSpPr txBox="1"/>
          <p:nvPr/>
        </p:nvSpPr>
        <p:spPr>
          <a:xfrm>
            <a:off x="6904817" y="1503101"/>
            <a:ext cx="153035" cy="350520"/>
          </a:xfrm>
          <a:prstGeom prst="rect">
            <a:avLst/>
          </a:prstGeom>
        </p:spPr>
        <p:txBody>
          <a:bodyPr vert="horz" wrap="square" lIns="0" tIns="0" rIns="0" bIns="0" rtlCol="0">
            <a:spAutoFit/>
          </a:bodyPr>
          <a:lstStyle/>
          <a:p>
            <a:pPr>
              <a:lnSpc>
                <a:spcPts val="2730"/>
              </a:lnSpc>
            </a:pPr>
            <a:r>
              <a:rPr sz="2400" b="1" dirty="0">
                <a:solidFill>
                  <a:srgbClr val="0000FF"/>
                </a:solidFill>
                <a:latin typeface="Liberation Sans Narrow"/>
                <a:cs typeface="Liberation Sans Narrow"/>
              </a:rPr>
              <a:t>n</a:t>
            </a:r>
            <a:endParaRPr sz="2400">
              <a:latin typeface="Liberation Sans Narrow"/>
              <a:cs typeface="Liberation Sans Narrow"/>
            </a:endParaRPr>
          </a:p>
        </p:txBody>
      </p:sp>
      <p:sp>
        <p:nvSpPr>
          <p:cNvPr id="14" name="object 14"/>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084190" y="7072680"/>
            <a:ext cx="309245" cy="360680"/>
          </a:xfrm>
          <a:prstGeom prst="rect">
            <a:avLst/>
          </a:prstGeom>
        </p:spPr>
        <p:txBody>
          <a:bodyPr vert="horz" wrap="square" lIns="0" tIns="12065" rIns="0" bIns="0" rtlCol="0">
            <a:spAutoFit/>
          </a:bodyPr>
          <a:lstStyle/>
          <a:p>
            <a:pPr marL="12700">
              <a:lnSpc>
                <a:spcPct val="100000"/>
              </a:lnSpc>
              <a:spcBef>
                <a:spcPts val="95"/>
              </a:spcBef>
            </a:pPr>
            <a:r>
              <a:rPr sz="2200" b="1" spc="-180" dirty="0">
                <a:latin typeface="Trebuchet MS"/>
                <a:cs typeface="Trebuchet MS"/>
              </a:rPr>
              <a:t>47</a:t>
            </a:r>
            <a:endParaRPr sz="220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6316" y="1877390"/>
            <a:ext cx="5890895" cy="1487805"/>
          </a:xfrm>
          <a:prstGeom prst="rect">
            <a:avLst/>
          </a:prstGeom>
        </p:spPr>
        <p:txBody>
          <a:bodyPr vert="horz" wrap="square" lIns="0" tIns="12700" rIns="0" bIns="0" rtlCol="0">
            <a:spAutoFit/>
          </a:bodyPr>
          <a:lstStyle/>
          <a:p>
            <a:pPr marL="353695" marR="5080" indent="-340995">
              <a:lnSpc>
                <a:spcPct val="100000"/>
              </a:lnSpc>
              <a:spcBef>
                <a:spcPts val="100"/>
              </a:spcBef>
              <a:buFont typeface="Wingdings"/>
              <a:buChar char=""/>
              <a:tabLst>
                <a:tab pos="354330" algn="l"/>
              </a:tabLst>
            </a:pPr>
            <a:r>
              <a:rPr sz="2400" b="1" dirty="0">
                <a:latin typeface="Liberation Sans Narrow"/>
                <a:cs typeface="Liberation Sans Narrow"/>
              </a:rPr>
              <a:t>La </a:t>
            </a:r>
            <a:r>
              <a:rPr sz="2400" b="1" spc="-5" dirty="0">
                <a:latin typeface="Liberation Sans Narrow"/>
                <a:cs typeface="Liberation Sans Narrow"/>
              </a:rPr>
              <a:t>Langue et la culture kabyles </a:t>
            </a:r>
            <a:r>
              <a:rPr sz="2400" spc="-5" dirty="0">
                <a:latin typeface="Liberation Sans Narrow"/>
                <a:cs typeface="Liberation Sans Narrow"/>
              </a:rPr>
              <a:t>sous toutes ses  </a:t>
            </a:r>
            <a:r>
              <a:rPr sz="2400" spc="-215" dirty="0">
                <a:latin typeface="Arial"/>
                <a:cs typeface="Arial"/>
              </a:rPr>
              <a:t>expressions </a:t>
            </a:r>
            <a:r>
              <a:rPr sz="2400" spc="-434" dirty="0">
                <a:latin typeface="Arial"/>
                <a:cs typeface="Arial"/>
              </a:rPr>
              <a:t>… </a:t>
            </a:r>
            <a:r>
              <a:rPr sz="2400" spc="-195" dirty="0">
                <a:latin typeface="Arial"/>
                <a:cs typeface="Arial"/>
              </a:rPr>
              <a:t>matérielles </a:t>
            </a:r>
            <a:r>
              <a:rPr sz="2400" spc="-185" dirty="0">
                <a:latin typeface="Arial"/>
                <a:cs typeface="Arial"/>
              </a:rPr>
              <a:t>et </a:t>
            </a:r>
            <a:r>
              <a:rPr sz="2400" spc="-204" dirty="0">
                <a:latin typeface="Arial"/>
                <a:cs typeface="Arial"/>
              </a:rPr>
              <a:t>immatérielles seront  </a:t>
            </a:r>
            <a:r>
              <a:rPr sz="2400" spc="-175" dirty="0">
                <a:latin typeface="Arial"/>
                <a:cs typeface="Arial"/>
              </a:rPr>
              <a:t>le </a:t>
            </a:r>
            <a:r>
              <a:rPr sz="2400" spc="-260" dirty="0">
                <a:latin typeface="Arial"/>
                <a:cs typeface="Arial"/>
              </a:rPr>
              <a:t>cœur </a:t>
            </a:r>
            <a:r>
              <a:rPr sz="2400" spc="-185" dirty="0">
                <a:latin typeface="Arial"/>
                <a:cs typeface="Arial"/>
              </a:rPr>
              <a:t>et </a:t>
            </a:r>
            <a:r>
              <a:rPr sz="2400" spc="-175" dirty="0">
                <a:latin typeface="Arial"/>
                <a:cs typeface="Arial"/>
              </a:rPr>
              <a:t>la </a:t>
            </a:r>
            <a:r>
              <a:rPr sz="2400" spc="-225" dirty="0">
                <a:latin typeface="Arial"/>
                <a:cs typeface="Arial"/>
              </a:rPr>
              <a:t>colonne </a:t>
            </a:r>
            <a:r>
              <a:rPr sz="2400" spc="-200" dirty="0">
                <a:latin typeface="Arial"/>
                <a:cs typeface="Arial"/>
              </a:rPr>
              <a:t>vertébrale </a:t>
            </a:r>
            <a:r>
              <a:rPr sz="2400" spc="-245" dirty="0">
                <a:latin typeface="Arial"/>
                <a:cs typeface="Arial"/>
              </a:rPr>
              <a:t>du </a:t>
            </a:r>
            <a:r>
              <a:rPr sz="2400" spc="-235" dirty="0">
                <a:latin typeface="Arial"/>
                <a:cs typeface="Arial"/>
              </a:rPr>
              <a:t>système  </a:t>
            </a:r>
            <a:r>
              <a:rPr sz="2400" spc="-5" dirty="0">
                <a:latin typeface="Liberation Sans Narrow"/>
                <a:cs typeface="Liberation Sans Narrow"/>
              </a:rPr>
              <a:t>scolaire en</a:t>
            </a:r>
            <a:r>
              <a:rPr sz="2400" spc="30" dirty="0">
                <a:latin typeface="Liberation Sans Narrow"/>
                <a:cs typeface="Liberation Sans Narrow"/>
              </a:rPr>
              <a:t> </a:t>
            </a:r>
            <a:r>
              <a:rPr sz="2400" spc="-10" dirty="0">
                <a:latin typeface="Liberation Sans Narrow"/>
                <a:cs typeface="Liberation Sans Narrow"/>
              </a:rPr>
              <a:t>Kabylie.</a:t>
            </a:r>
            <a:endParaRPr sz="2400">
              <a:latin typeface="Liberation Sans Narrow"/>
              <a:cs typeface="Liberation Sans Narrow"/>
            </a:endParaRPr>
          </a:p>
        </p:txBody>
      </p:sp>
      <p:sp>
        <p:nvSpPr>
          <p:cNvPr id="3" name="object 3"/>
          <p:cNvSpPr/>
          <p:nvPr/>
        </p:nvSpPr>
        <p:spPr>
          <a:xfrm>
            <a:off x="1295400" y="4104132"/>
            <a:ext cx="2822448" cy="29519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60720" y="3959352"/>
            <a:ext cx="4372356" cy="30861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941" y="2796921"/>
            <a:ext cx="6351270" cy="1487805"/>
          </a:xfrm>
          <a:prstGeom prst="rect">
            <a:avLst/>
          </a:prstGeom>
        </p:spPr>
        <p:txBody>
          <a:bodyPr vert="horz" wrap="square" lIns="0" tIns="12700" rIns="0" bIns="0" rtlCol="0">
            <a:spAutoFit/>
          </a:bodyPr>
          <a:lstStyle/>
          <a:p>
            <a:pPr marL="140335" marR="5080" indent="-128270" algn="just">
              <a:lnSpc>
                <a:spcPct val="99900"/>
              </a:lnSpc>
              <a:spcBef>
                <a:spcPts val="100"/>
              </a:spcBef>
            </a:pPr>
            <a:r>
              <a:rPr dirty="0">
                <a:solidFill>
                  <a:srgbClr val="000000"/>
                </a:solidFill>
              </a:rPr>
              <a:t>Comme le </a:t>
            </a:r>
            <a:r>
              <a:rPr spc="-5" dirty="0">
                <a:solidFill>
                  <a:srgbClr val="000000"/>
                </a:solidFill>
              </a:rPr>
              <a:t>village kabyle </a:t>
            </a:r>
            <a:r>
              <a:rPr b="0" spc="-5" dirty="0">
                <a:solidFill>
                  <a:srgbClr val="000000"/>
                </a:solidFill>
                <a:latin typeface="Liberation Sans Narrow"/>
                <a:cs typeface="Liberation Sans Narrow"/>
              </a:rPr>
              <a:t>qui ne délaisse jamais ses  habitants les moins fortunés</a:t>
            </a:r>
            <a:r>
              <a:rPr spc="-5" dirty="0">
                <a:solidFill>
                  <a:srgbClr val="000000"/>
                </a:solidFill>
              </a:rPr>
              <a:t>, </a:t>
            </a:r>
            <a:r>
              <a:rPr spc="-195" dirty="0">
                <a:solidFill>
                  <a:srgbClr val="000000"/>
                </a:solidFill>
                <a:latin typeface="Arial"/>
                <a:cs typeface="Arial"/>
              </a:rPr>
              <a:t>l’école </a:t>
            </a:r>
            <a:r>
              <a:rPr spc="-5" dirty="0">
                <a:solidFill>
                  <a:srgbClr val="000000"/>
                </a:solidFill>
              </a:rPr>
              <a:t>kabyle </a:t>
            </a:r>
            <a:r>
              <a:rPr dirty="0">
                <a:solidFill>
                  <a:srgbClr val="000000"/>
                </a:solidFill>
              </a:rPr>
              <a:t>doit </a:t>
            </a:r>
            <a:r>
              <a:rPr spc="-5" dirty="0">
                <a:solidFill>
                  <a:srgbClr val="000000"/>
                </a:solidFill>
              </a:rPr>
              <a:t>faire  une </a:t>
            </a:r>
            <a:r>
              <a:rPr dirty="0">
                <a:solidFill>
                  <a:srgbClr val="000000"/>
                </a:solidFill>
              </a:rPr>
              <a:t>place aux </a:t>
            </a:r>
            <a:r>
              <a:rPr spc="-5" dirty="0">
                <a:solidFill>
                  <a:srgbClr val="000000"/>
                </a:solidFill>
              </a:rPr>
              <a:t>enfants nés ou </a:t>
            </a:r>
            <a:r>
              <a:rPr dirty="0">
                <a:solidFill>
                  <a:srgbClr val="000000"/>
                </a:solidFill>
              </a:rPr>
              <a:t>vivants </a:t>
            </a:r>
            <a:r>
              <a:rPr spc="-5" dirty="0">
                <a:solidFill>
                  <a:srgbClr val="000000"/>
                </a:solidFill>
              </a:rPr>
              <a:t>avec </a:t>
            </a:r>
            <a:r>
              <a:rPr dirty="0">
                <a:solidFill>
                  <a:srgbClr val="000000"/>
                </a:solidFill>
              </a:rPr>
              <a:t>des  défis </a:t>
            </a:r>
            <a:r>
              <a:rPr spc="-5" dirty="0">
                <a:solidFill>
                  <a:srgbClr val="000000"/>
                </a:solidFill>
              </a:rPr>
              <a:t>physiques et ou </a:t>
            </a:r>
            <a:r>
              <a:rPr dirty="0">
                <a:solidFill>
                  <a:srgbClr val="000000"/>
                </a:solidFill>
              </a:rPr>
              <a:t>mentaux</a:t>
            </a:r>
            <a:r>
              <a:rPr spc="15" dirty="0">
                <a:solidFill>
                  <a:srgbClr val="000000"/>
                </a:solidFill>
              </a:rPr>
              <a:t> </a:t>
            </a:r>
            <a:r>
              <a:rPr spc="-5" dirty="0">
                <a:solidFill>
                  <a:srgbClr val="000000"/>
                </a:solidFill>
              </a:rPr>
              <a:t>particuliers</a:t>
            </a:r>
            <a:r>
              <a:rPr b="0" spc="-5" dirty="0">
                <a:solidFill>
                  <a:srgbClr val="000000"/>
                </a:solidFill>
                <a:latin typeface="Liberation Sans Narrow"/>
                <a:cs typeface="Liberation Sans Narrow"/>
              </a:rPr>
              <a:t>.</a:t>
            </a:r>
          </a:p>
        </p:txBody>
      </p:sp>
      <p:sp>
        <p:nvSpPr>
          <p:cNvPr id="3" name="object 3"/>
          <p:cNvSpPr/>
          <p:nvPr/>
        </p:nvSpPr>
        <p:spPr>
          <a:xfrm>
            <a:off x="7237476" y="4722876"/>
            <a:ext cx="2743200" cy="23332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583436" y="4823460"/>
            <a:ext cx="5170932" cy="21168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49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60785" y="2781768"/>
            <a:ext cx="417195" cy="349885"/>
          </a:xfrm>
          <a:prstGeom prst="rect">
            <a:avLst/>
          </a:prstGeom>
        </p:spPr>
        <p:txBody>
          <a:bodyPr vert="horz" wrap="square" lIns="0" tIns="0" rIns="0" bIns="0" rtlCol="0">
            <a:spAutoFit/>
          </a:bodyPr>
          <a:lstStyle/>
          <a:p>
            <a:pPr>
              <a:lnSpc>
                <a:spcPts val="2725"/>
              </a:lnSpc>
            </a:pPr>
            <a:r>
              <a:rPr sz="2400" spc="-185" dirty="0">
                <a:latin typeface="Arial"/>
                <a:cs typeface="Arial"/>
              </a:rPr>
              <a:t>ant,</a:t>
            </a:r>
            <a:endParaRPr sz="2400">
              <a:latin typeface="Arial"/>
              <a:cs typeface="Arial"/>
            </a:endParaRPr>
          </a:p>
        </p:txBody>
      </p:sp>
      <p:sp>
        <p:nvSpPr>
          <p:cNvPr id="3" name="object 3"/>
          <p:cNvSpPr txBox="1"/>
          <p:nvPr/>
        </p:nvSpPr>
        <p:spPr>
          <a:xfrm>
            <a:off x="525881" y="1537461"/>
            <a:ext cx="10012045" cy="4895850"/>
          </a:xfrm>
          <a:prstGeom prst="rect">
            <a:avLst/>
          </a:prstGeom>
        </p:spPr>
        <p:txBody>
          <a:bodyPr vert="horz" wrap="square" lIns="0" tIns="12700" rIns="0" bIns="0" rtlCol="0">
            <a:spAutoFit/>
          </a:bodyPr>
          <a:lstStyle/>
          <a:p>
            <a:pPr marL="358140" marR="3967479" indent="-345440">
              <a:lnSpc>
                <a:spcPct val="100000"/>
              </a:lnSpc>
              <a:spcBef>
                <a:spcPts val="100"/>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valorisera </a:t>
            </a:r>
            <a:r>
              <a:rPr sz="2400" b="1" dirty="0">
                <a:solidFill>
                  <a:srgbClr val="0000FF"/>
                </a:solidFill>
                <a:latin typeface="Liberation Sans Narrow"/>
                <a:cs typeface="Liberation Sans Narrow"/>
              </a:rPr>
              <a:t>le </a:t>
            </a:r>
            <a:r>
              <a:rPr sz="2400" b="1" spc="-5" dirty="0">
                <a:solidFill>
                  <a:srgbClr val="0000FF"/>
                </a:solidFill>
                <a:latin typeface="Liberation Sans Narrow"/>
                <a:cs typeface="Liberation Sans Narrow"/>
              </a:rPr>
              <a:t>sentiment  </a:t>
            </a:r>
            <a:r>
              <a:rPr sz="2400" b="1" spc="-235" dirty="0">
                <a:solidFill>
                  <a:srgbClr val="0000FF"/>
                </a:solidFill>
                <a:latin typeface="Arial"/>
                <a:cs typeface="Arial"/>
              </a:rPr>
              <a:t>d’appartenance </a:t>
            </a:r>
            <a:r>
              <a:rPr sz="2400" b="1" spc="-5" dirty="0">
                <a:solidFill>
                  <a:srgbClr val="0000FF"/>
                </a:solidFill>
                <a:latin typeface="Liberation Sans Narrow"/>
                <a:cs typeface="Liberation Sans Narrow"/>
              </a:rPr>
              <a:t>collective </a:t>
            </a:r>
            <a:r>
              <a:rPr sz="2400" dirty="0">
                <a:latin typeface="Liberation Sans Narrow"/>
                <a:cs typeface="Liberation Sans Narrow"/>
              </a:rPr>
              <a:t>à </a:t>
            </a:r>
            <a:r>
              <a:rPr sz="2400" spc="-5" dirty="0">
                <a:latin typeface="Liberation Sans Narrow"/>
                <a:cs typeface="Liberation Sans Narrow"/>
              </a:rPr>
              <a:t>un </a:t>
            </a:r>
            <a:r>
              <a:rPr sz="2400" spc="-10" dirty="0">
                <a:latin typeface="Liberation Sans Narrow"/>
                <a:cs typeface="Liberation Sans Narrow"/>
              </a:rPr>
              <a:t>peuple </a:t>
            </a:r>
            <a:r>
              <a:rPr sz="2400" b="1" dirty="0">
                <a:solidFill>
                  <a:srgbClr val="0000FF"/>
                </a:solidFill>
                <a:latin typeface="Liberation Sans Narrow"/>
                <a:cs typeface="Liberation Sans Narrow"/>
              </a:rPr>
              <a:t>pacifique,  </a:t>
            </a:r>
            <a:r>
              <a:rPr sz="2400" b="1" spc="-5" dirty="0">
                <a:solidFill>
                  <a:srgbClr val="0000FF"/>
                </a:solidFill>
                <a:latin typeface="Liberation Sans Narrow"/>
                <a:cs typeface="Liberation Sans Narrow"/>
              </a:rPr>
              <a:t>épris de </a:t>
            </a:r>
            <a:r>
              <a:rPr sz="2400" b="1" dirty="0">
                <a:solidFill>
                  <a:srgbClr val="0000FF"/>
                </a:solidFill>
                <a:latin typeface="Liberation Sans Narrow"/>
                <a:cs typeface="Liberation Sans Narrow"/>
              </a:rPr>
              <a:t>liberté </a:t>
            </a:r>
            <a:r>
              <a:rPr sz="2400" b="1" spc="-5" dirty="0">
                <a:solidFill>
                  <a:srgbClr val="0000FF"/>
                </a:solidFill>
                <a:latin typeface="Liberation Sans Narrow"/>
                <a:cs typeface="Liberation Sans Narrow"/>
              </a:rPr>
              <a:t>et </a:t>
            </a:r>
            <a:r>
              <a:rPr sz="2400" b="1" dirty="0">
                <a:solidFill>
                  <a:srgbClr val="0000FF"/>
                </a:solidFill>
                <a:latin typeface="Liberation Sans Narrow"/>
                <a:cs typeface="Liberation Sans Narrow"/>
              </a:rPr>
              <a:t>désireux </a:t>
            </a:r>
            <a:r>
              <a:rPr sz="2400" b="1" spc="-5" dirty="0">
                <a:solidFill>
                  <a:srgbClr val="0000FF"/>
                </a:solidFill>
                <a:latin typeface="Liberation Sans Narrow"/>
                <a:cs typeface="Liberation Sans Narrow"/>
              </a:rPr>
              <a:t>de </a:t>
            </a:r>
            <a:r>
              <a:rPr sz="2400" b="1" dirty="0">
                <a:solidFill>
                  <a:srgbClr val="0000FF"/>
                </a:solidFill>
                <a:latin typeface="Liberation Sans Narrow"/>
                <a:cs typeface="Liberation Sans Narrow"/>
              </a:rPr>
              <a:t>le rester </a:t>
            </a:r>
            <a:r>
              <a:rPr sz="2400" dirty="0">
                <a:latin typeface="Liberation Sans Narrow"/>
                <a:cs typeface="Liberation Sans Narrow"/>
              </a:rPr>
              <a:t>à</a:t>
            </a:r>
            <a:r>
              <a:rPr sz="2400" spc="-40" dirty="0">
                <a:latin typeface="Liberation Sans Narrow"/>
                <a:cs typeface="Liberation Sans Narrow"/>
              </a:rPr>
              <a:t> </a:t>
            </a:r>
            <a:r>
              <a:rPr sz="2400" spc="-5" dirty="0">
                <a:latin typeface="Liberation Sans Narrow"/>
                <a:cs typeface="Liberation Sans Narrow"/>
              </a:rPr>
              <a:t>jamais.</a:t>
            </a:r>
            <a:endParaRPr sz="2400">
              <a:latin typeface="Liberation Sans Narrow"/>
              <a:cs typeface="Liberation Sans Narrow"/>
            </a:endParaRPr>
          </a:p>
          <a:p>
            <a:pPr marL="358140" indent="-345440">
              <a:lnSpc>
                <a:spcPct val="100000"/>
              </a:lnSpc>
              <a:spcBef>
                <a:spcPts val="900"/>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encouragera </a:t>
            </a:r>
            <a:r>
              <a:rPr sz="2400" b="1" dirty="0">
                <a:solidFill>
                  <a:srgbClr val="0000FF"/>
                </a:solidFill>
                <a:latin typeface="Liberation Sans Narrow"/>
                <a:cs typeface="Liberation Sans Narrow"/>
              </a:rPr>
              <a:t>le </a:t>
            </a:r>
            <a:r>
              <a:rPr sz="2400" b="1" spc="-180" dirty="0">
                <a:solidFill>
                  <a:srgbClr val="0000FF"/>
                </a:solidFill>
                <a:latin typeface="Arial"/>
                <a:cs typeface="Arial"/>
              </a:rPr>
              <a:t>‘’self </a:t>
            </a:r>
            <a:r>
              <a:rPr sz="2400" b="1" spc="-45" dirty="0">
                <a:solidFill>
                  <a:srgbClr val="0000FF"/>
                </a:solidFill>
                <a:latin typeface="Liberation Sans Narrow"/>
                <a:cs typeface="Liberation Sans Narrow"/>
              </a:rPr>
              <a:t>esteem</a:t>
            </a:r>
            <a:r>
              <a:rPr sz="2400" b="1" spc="-45" dirty="0">
                <a:solidFill>
                  <a:srgbClr val="0000FF"/>
                </a:solidFill>
                <a:latin typeface="Arial"/>
                <a:cs typeface="Arial"/>
              </a:rPr>
              <a:t>’’ </a:t>
            </a:r>
            <a:r>
              <a:rPr sz="2400" spc="-5" dirty="0">
                <a:latin typeface="Liberation Sans Narrow"/>
                <a:cs typeface="Liberation Sans Narrow"/>
              </a:rPr>
              <a:t>de</a:t>
            </a:r>
            <a:r>
              <a:rPr sz="2400" spc="-360" dirty="0">
                <a:latin typeface="Liberation Sans Narrow"/>
                <a:cs typeface="Liberation Sans Narrow"/>
              </a:rPr>
              <a:t> </a:t>
            </a:r>
            <a:r>
              <a:rPr sz="2400" spc="-165" dirty="0">
                <a:latin typeface="Arial"/>
                <a:cs typeface="Arial"/>
              </a:rPr>
              <a:t>l’enf</a:t>
            </a:r>
            <a:endParaRPr sz="2400">
              <a:latin typeface="Arial"/>
              <a:cs typeface="Arial"/>
            </a:endParaRPr>
          </a:p>
          <a:p>
            <a:pPr marL="358140" indent="-345440">
              <a:lnSpc>
                <a:spcPct val="100000"/>
              </a:lnSpc>
              <a:spcBef>
                <a:spcPts val="1440"/>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encouragera </a:t>
            </a:r>
            <a:r>
              <a:rPr sz="2400" b="1" dirty="0">
                <a:solidFill>
                  <a:srgbClr val="0000FF"/>
                </a:solidFill>
                <a:latin typeface="Liberation Sans Narrow"/>
                <a:cs typeface="Liberation Sans Narrow"/>
              </a:rPr>
              <a:t>la </a:t>
            </a:r>
            <a:r>
              <a:rPr sz="2400" b="1" spc="-5" dirty="0">
                <a:solidFill>
                  <a:srgbClr val="0000FF"/>
                </a:solidFill>
                <a:latin typeface="Liberation Sans Narrow"/>
                <a:cs typeface="Liberation Sans Narrow"/>
              </a:rPr>
              <a:t>curiosité chez</a:t>
            </a:r>
            <a:r>
              <a:rPr sz="2400" b="1" spc="-240" dirty="0">
                <a:solidFill>
                  <a:srgbClr val="0000FF"/>
                </a:solidFill>
                <a:latin typeface="Liberation Sans Narrow"/>
                <a:cs typeface="Liberation Sans Narrow"/>
              </a:rPr>
              <a:t> </a:t>
            </a:r>
            <a:r>
              <a:rPr sz="2400" b="1" spc="-175" dirty="0">
                <a:solidFill>
                  <a:srgbClr val="0000FF"/>
                </a:solidFill>
                <a:latin typeface="Arial"/>
                <a:cs typeface="Arial"/>
              </a:rPr>
              <a:t>l’enfant</a:t>
            </a:r>
            <a:r>
              <a:rPr sz="2400" spc="-175" dirty="0">
                <a:latin typeface="Liberation Sans Narrow"/>
                <a:cs typeface="Liberation Sans Narrow"/>
              </a:rPr>
              <a:t>,</a:t>
            </a:r>
            <a:endParaRPr sz="2400">
              <a:latin typeface="Liberation Sans Narrow"/>
              <a:cs typeface="Liberation Sans Narrow"/>
            </a:endParaRPr>
          </a:p>
          <a:p>
            <a:pPr marL="358140" indent="-345440">
              <a:lnSpc>
                <a:spcPct val="100000"/>
              </a:lnSpc>
              <a:spcBef>
                <a:spcPts val="1440"/>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encouragera </a:t>
            </a:r>
            <a:r>
              <a:rPr sz="2400" b="1" dirty="0">
                <a:solidFill>
                  <a:srgbClr val="0000FF"/>
                </a:solidFill>
                <a:latin typeface="Liberation Sans Narrow"/>
                <a:cs typeface="Liberation Sans Narrow"/>
              </a:rPr>
              <a:t>le droit </a:t>
            </a:r>
            <a:r>
              <a:rPr sz="2400" b="1" spc="-5" dirty="0">
                <a:solidFill>
                  <a:srgbClr val="0000FF"/>
                </a:solidFill>
                <a:latin typeface="Liberation Sans Narrow"/>
                <a:cs typeface="Liberation Sans Narrow"/>
              </a:rPr>
              <a:t>et </a:t>
            </a:r>
            <a:r>
              <a:rPr sz="2400" b="1" dirty="0">
                <a:solidFill>
                  <a:srgbClr val="0000FF"/>
                </a:solidFill>
                <a:latin typeface="Liberation Sans Narrow"/>
                <a:cs typeface="Liberation Sans Narrow"/>
              </a:rPr>
              <a:t>le </a:t>
            </a:r>
            <a:r>
              <a:rPr sz="2400" b="1" spc="-5" dirty="0">
                <a:solidFill>
                  <a:srgbClr val="0000FF"/>
                </a:solidFill>
                <a:latin typeface="Liberation Sans Narrow"/>
                <a:cs typeface="Liberation Sans Narrow"/>
              </a:rPr>
              <a:t>respect </a:t>
            </a:r>
            <a:r>
              <a:rPr sz="2400" b="1" spc="-200" dirty="0">
                <a:solidFill>
                  <a:srgbClr val="0000FF"/>
                </a:solidFill>
                <a:latin typeface="Arial"/>
                <a:cs typeface="Arial"/>
              </a:rPr>
              <a:t>d’être</a:t>
            </a:r>
            <a:r>
              <a:rPr sz="2400" b="1" spc="-390" dirty="0">
                <a:solidFill>
                  <a:srgbClr val="0000FF"/>
                </a:solidFill>
                <a:latin typeface="Arial"/>
                <a:cs typeface="Arial"/>
              </a:rPr>
              <a:t> </a:t>
            </a:r>
            <a:r>
              <a:rPr sz="2400" b="1" spc="-5" dirty="0">
                <a:solidFill>
                  <a:srgbClr val="0000FF"/>
                </a:solidFill>
                <a:latin typeface="Liberation Sans Narrow"/>
                <a:cs typeface="Liberation Sans Narrow"/>
              </a:rPr>
              <a:t>différent,</a:t>
            </a:r>
            <a:endParaRPr sz="2400">
              <a:latin typeface="Liberation Sans Narrow"/>
              <a:cs typeface="Liberation Sans Narrow"/>
            </a:endParaRPr>
          </a:p>
          <a:p>
            <a:pPr marL="358140" indent="-345440">
              <a:lnSpc>
                <a:spcPct val="100000"/>
              </a:lnSpc>
              <a:spcBef>
                <a:spcPts val="1445"/>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encouragera, valorisera </a:t>
            </a:r>
            <a:r>
              <a:rPr sz="2400" b="1" spc="-170" dirty="0">
                <a:solidFill>
                  <a:srgbClr val="0000FF"/>
                </a:solidFill>
                <a:latin typeface="Arial"/>
                <a:cs typeface="Arial"/>
              </a:rPr>
              <a:t>l’effort </a:t>
            </a:r>
            <a:r>
              <a:rPr sz="2400" b="1" spc="-5" dirty="0">
                <a:solidFill>
                  <a:srgbClr val="0000FF"/>
                </a:solidFill>
                <a:latin typeface="Liberation Sans Narrow"/>
                <a:cs typeface="Liberation Sans Narrow"/>
              </a:rPr>
              <a:t>et </a:t>
            </a:r>
            <a:r>
              <a:rPr sz="2400" b="1" dirty="0">
                <a:solidFill>
                  <a:srgbClr val="0000FF"/>
                </a:solidFill>
                <a:latin typeface="Liberation Sans Narrow"/>
                <a:cs typeface="Liberation Sans Narrow"/>
              </a:rPr>
              <a:t>la prise </a:t>
            </a:r>
            <a:r>
              <a:rPr sz="2400" b="1" spc="-5" dirty="0">
                <a:solidFill>
                  <a:srgbClr val="0000FF"/>
                </a:solidFill>
                <a:latin typeface="Liberation Sans Narrow"/>
                <a:cs typeface="Liberation Sans Narrow"/>
              </a:rPr>
              <a:t>de</a:t>
            </a:r>
            <a:r>
              <a:rPr sz="2400" b="1" spc="240"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décision,</a:t>
            </a:r>
            <a:endParaRPr sz="2400">
              <a:latin typeface="Liberation Sans Narrow"/>
              <a:cs typeface="Liberation Sans Narrow"/>
            </a:endParaRPr>
          </a:p>
          <a:p>
            <a:pPr marL="353695" marR="5080" indent="-340995" algn="just">
              <a:lnSpc>
                <a:spcPct val="150000"/>
              </a:lnSpc>
              <a:buFont typeface="Wingdings"/>
              <a:buChar char=""/>
              <a:tabLst>
                <a:tab pos="354330" algn="l"/>
              </a:tabLst>
            </a:pPr>
            <a:r>
              <a:rPr sz="2400" spc="-215"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encouragera </a:t>
            </a:r>
            <a:r>
              <a:rPr sz="2400" b="1" dirty="0">
                <a:solidFill>
                  <a:srgbClr val="0000FF"/>
                </a:solidFill>
                <a:latin typeface="Liberation Sans Narrow"/>
                <a:cs typeface="Liberation Sans Narrow"/>
              </a:rPr>
              <a:t>le </a:t>
            </a:r>
            <a:r>
              <a:rPr sz="2400" b="1" spc="-5" dirty="0">
                <a:solidFill>
                  <a:srgbClr val="0000FF"/>
                </a:solidFill>
                <a:latin typeface="Liberation Sans Narrow"/>
                <a:cs typeface="Liberation Sans Narrow"/>
              </a:rPr>
              <a:t>respect de </a:t>
            </a:r>
            <a:r>
              <a:rPr sz="2400" b="1" dirty="0">
                <a:solidFill>
                  <a:srgbClr val="0000FF"/>
                </a:solidFill>
                <a:latin typeface="Liberation Sans Narrow"/>
                <a:cs typeface="Liberation Sans Narrow"/>
              </a:rPr>
              <a:t>la </a:t>
            </a:r>
            <a:r>
              <a:rPr sz="2400" b="1" spc="-5" dirty="0">
                <a:solidFill>
                  <a:srgbClr val="0000FF"/>
                </a:solidFill>
                <a:latin typeface="Liberation Sans Narrow"/>
                <a:cs typeface="Liberation Sans Narrow"/>
              </a:rPr>
              <a:t>nature et de toutes formes de vie  animale, végétale ou spirituelle </a:t>
            </a:r>
            <a:r>
              <a:rPr sz="2400" spc="-5" dirty="0">
                <a:latin typeface="Liberation Sans Narrow"/>
                <a:cs typeface="Liberation Sans Narrow"/>
              </a:rPr>
              <a:t>et ce, pour une intégration harmonieuse entre  </a:t>
            </a:r>
            <a:r>
              <a:rPr sz="2400" spc="-210" dirty="0">
                <a:latin typeface="Arial"/>
                <a:cs typeface="Arial"/>
              </a:rPr>
              <a:t>l’humain </a:t>
            </a:r>
            <a:r>
              <a:rPr sz="2400" spc="-5" dirty="0">
                <a:latin typeface="Liberation Sans Narrow"/>
                <a:cs typeface="Liberation Sans Narrow"/>
              </a:rPr>
              <a:t>et ses </a:t>
            </a:r>
            <a:r>
              <a:rPr sz="2400" spc="-10" dirty="0">
                <a:latin typeface="Liberation Sans Narrow"/>
                <a:cs typeface="Liberation Sans Narrow"/>
              </a:rPr>
              <a:t>besoins </a:t>
            </a:r>
            <a:r>
              <a:rPr sz="2400" spc="-5" dirty="0">
                <a:latin typeface="Liberation Sans Narrow"/>
                <a:cs typeface="Liberation Sans Narrow"/>
              </a:rPr>
              <a:t>sans cesse</a:t>
            </a:r>
            <a:r>
              <a:rPr sz="2400" spc="225" dirty="0">
                <a:latin typeface="Liberation Sans Narrow"/>
                <a:cs typeface="Liberation Sans Narrow"/>
              </a:rPr>
              <a:t> </a:t>
            </a:r>
            <a:r>
              <a:rPr sz="2400" spc="-5" dirty="0">
                <a:latin typeface="Liberation Sans Narrow"/>
                <a:cs typeface="Liberation Sans Narrow"/>
              </a:rPr>
              <a:t>croissants.</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144" y="2963232"/>
            <a:ext cx="9885045" cy="2473325"/>
          </a:xfrm>
          <a:prstGeom prst="rect">
            <a:avLst/>
          </a:prstGeom>
        </p:spPr>
        <p:txBody>
          <a:bodyPr vert="horz" wrap="square" lIns="0" tIns="81915" rIns="0" bIns="0" rtlCol="0">
            <a:spAutoFit/>
          </a:bodyPr>
          <a:lstStyle/>
          <a:p>
            <a:pPr marL="353695" indent="-340995">
              <a:lnSpc>
                <a:spcPct val="100000"/>
              </a:lnSpc>
              <a:spcBef>
                <a:spcPts val="645"/>
              </a:spcBef>
              <a:buFont typeface="Wingdings"/>
              <a:buChar char=""/>
              <a:tabLst>
                <a:tab pos="354330"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valorisera une fierté nationale «Kabyle» et propagera </a:t>
            </a:r>
            <a:r>
              <a:rPr sz="2400" b="1" dirty="0">
                <a:solidFill>
                  <a:srgbClr val="0000FF"/>
                </a:solidFill>
                <a:latin typeface="Liberation Sans Narrow"/>
                <a:cs typeface="Liberation Sans Narrow"/>
              </a:rPr>
              <a:t>le</a:t>
            </a:r>
            <a:r>
              <a:rPr sz="2400" b="1" spc="-16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savoir</a:t>
            </a:r>
            <a:r>
              <a:rPr sz="2400" spc="-5" dirty="0">
                <a:latin typeface="Liberation Sans Narrow"/>
                <a:cs typeface="Liberation Sans Narrow"/>
              </a:rPr>
              <a:t>.</a:t>
            </a:r>
            <a:endParaRPr sz="2400">
              <a:latin typeface="Liberation Sans Narrow"/>
              <a:cs typeface="Liberation Sans Narrow"/>
            </a:endParaRPr>
          </a:p>
          <a:p>
            <a:pPr marL="353695" marR="5080" indent="-340995">
              <a:lnSpc>
                <a:spcPct val="100000"/>
              </a:lnSpc>
              <a:spcBef>
                <a:spcPts val="540"/>
              </a:spcBef>
              <a:buClr>
                <a:srgbClr val="000000"/>
              </a:buClr>
              <a:buFont typeface="Wingdings"/>
              <a:buChar char=""/>
              <a:tabLst>
                <a:tab pos="354330" algn="l"/>
              </a:tabLst>
            </a:pPr>
            <a:r>
              <a:rPr sz="2400" b="1" i="1" dirty="0">
                <a:solidFill>
                  <a:srgbClr val="0000FF"/>
                </a:solidFill>
                <a:latin typeface="Liberation Sans Narrow"/>
                <a:cs typeface="Liberation Sans Narrow"/>
              </a:rPr>
              <a:t>Devise </a:t>
            </a:r>
            <a:r>
              <a:rPr sz="2400" b="1" i="1" spc="-5" dirty="0">
                <a:solidFill>
                  <a:srgbClr val="0000FF"/>
                </a:solidFill>
                <a:latin typeface="Liberation Sans Narrow"/>
                <a:cs typeface="Liberation Sans Narrow"/>
              </a:rPr>
              <a:t>de </a:t>
            </a:r>
            <a:r>
              <a:rPr sz="2400" b="1" i="1" spc="-195" dirty="0">
                <a:solidFill>
                  <a:srgbClr val="0000FF"/>
                </a:solidFill>
                <a:latin typeface="Arial"/>
                <a:cs typeface="Arial"/>
              </a:rPr>
              <a:t>l’école </a:t>
            </a:r>
            <a:r>
              <a:rPr sz="2400" b="1" i="1" spc="-5" dirty="0">
                <a:solidFill>
                  <a:srgbClr val="0000FF"/>
                </a:solidFill>
                <a:latin typeface="Liberation Sans Narrow"/>
                <a:cs typeface="Liberation Sans Narrow"/>
              </a:rPr>
              <a:t>kabyle </a:t>
            </a:r>
            <a:r>
              <a:rPr sz="2400" i="1" dirty="0">
                <a:solidFill>
                  <a:srgbClr val="0000FF"/>
                </a:solidFill>
                <a:latin typeface="Liberation Sans Narrow"/>
                <a:cs typeface="Liberation Sans Narrow"/>
              </a:rPr>
              <a:t>: </a:t>
            </a:r>
            <a:r>
              <a:rPr sz="2400" i="1" spc="-105" dirty="0">
                <a:solidFill>
                  <a:srgbClr val="0000FF"/>
                </a:solidFill>
                <a:latin typeface="Arial"/>
                <a:cs typeface="Arial"/>
              </a:rPr>
              <a:t>‘’ </a:t>
            </a:r>
            <a:r>
              <a:rPr sz="2400" b="1" i="1" spc="-5" dirty="0">
                <a:solidFill>
                  <a:srgbClr val="0000FF"/>
                </a:solidFill>
                <a:latin typeface="Liberation Sans Narrow"/>
                <a:cs typeface="Liberation Sans Narrow"/>
              </a:rPr>
              <a:t>Ettef deg zuran, elhu ar zdat </a:t>
            </a:r>
            <a:r>
              <a:rPr sz="2400" b="1" i="1" dirty="0">
                <a:solidFill>
                  <a:srgbClr val="0000FF"/>
                </a:solidFill>
                <a:latin typeface="Liberation Sans Narrow"/>
                <a:cs typeface="Liberation Sans Narrow"/>
              </a:rPr>
              <a:t>! </a:t>
            </a:r>
            <a:r>
              <a:rPr sz="2400" spc="-105" dirty="0">
                <a:latin typeface="Arial"/>
                <a:cs typeface="Arial"/>
              </a:rPr>
              <a:t>‘’ </a:t>
            </a:r>
            <a:r>
              <a:rPr sz="2400" spc="-5" dirty="0">
                <a:latin typeface="Liberation Sans Narrow"/>
                <a:cs typeface="Liberation Sans Narrow"/>
              </a:rPr>
              <a:t>Kabylement ancrés et  ouverts sans crainte et avec forces positives et pacifiques sur le </a:t>
            </a:r>
            <a:r>
              <a:rPr sz="2400" dirty="0">
                <a:latin typeface="Liberation Sans Narrow"/>
                <a:cs typeface="Liberation Sans Narrow"/>
              </a:rPr>
              <a:t>reste </a:t>
            </a:r>
            <a:r>
              <a:rPr sz="2400" spc="-5" dirty="0">
                <a:latin typeface="Liberation Sans Narrow"/>
                <a:cs typeface="Liberation Sans Narrow"/>
              </a:rPr>
              <a:t>du</a:t>
            </a:r>
            <a:r>
              <a:rPr sz="2400" spc="190" dirty="0">
                <a:latin typeface="Liberation Sans Narrow"/>
                <a:cs typeface="Liberation Sans Narrow"/>
              </a:rPr>
              <a:t> </a:t>
            </a:r>
            <a:r>
              <a:rPr sz="2400" spc="-5" dirty="0">
                <a:latin typeface="Liberation Sans Narrow"/>
                <a:cs typeface="Liberation Sans Narrow"/>
              </a:rPr>
              <a:t>monde.</a:t>
            </a:r>
            <a:endParaRPr sz="2400">
              <a:latin typeface="Liberation Sans Narrow"/>
              <a:cs typeface="Liberation Sans Narrow"/>
            </a:endParaRPr>
          </a:p>
          <a:p>
            <a:pPr marL="353695" marR="6350" indent="-340995">
              <a:lnSpc>
                <a:spcPts val="2870"/>
              </a:lnSpc>
              <a:spcBef>
                <a:spcPts val="120"/>
              </a:spcBef>
              <a:buFont typeface="Wingdings"/>
              <a:buChar char=""/>
              <a:tabLst>
                <a:tab pos="354330" algn="l"/>
              </a:tabLst>
            </a:pPr>
            <a:r>
              <a:rPr sz="2400" spc="-215" dirty="0">
                <a:latin typeface="Arial"/>
                <a:cs typeface="Arial"/>
              </a:rPr>
              <a:t>L’école </a:t>
            </a:r>
            <a:r>
              <a:rPr sz="2400" dirty="0">
                <a:latin typeface="Liberation Sans Narrow"/>
                <a:cs typeface="Liberation Sans Narrow"/>
              </a:rPr>
              <a:t>kabyle </a:t>
            </a:r>
            <a:r>
              <a:rPr sz="2400" spc="-5" dirty="0">
                <a:latin typeface="Liberation Sans Narrow"/>
                <a:cs typeface="Liberation Sans Narrow"/>
              </a:rPr>
              <a:t>sera </a:t>
            </a:r>
            <a:r>
              <a:rPr sz="2400" b="1" spc="-5" dirty="0">
                <a:solidFill>
                  <a:srgbClr val="0000FF"/>
                </a:solidFill>
                <a:latin typeface="Liberation Sans Narrow"/>
                <a:cs typeface="Liberation Sans Narrow"/>
              </a:rPr>
              <a:t>moderne et intégrée aux valeurs fondamentales </a:t>
            </a:r>
            <a:r>
              <a:rPr sz="2400" b="1" dirty="0">
                <a:solidFill>
                  <a:srgbClr val="0000FF"/>
                </a:solidFill>
                <a:latin typeface="Liberation Sans Narrow"/>
                <a:cs typeface="Liberation Sans Narrow"/>
              </a:rPr>
              <a:t>de la Kabylie  </a:t>
            </a:r>
            <a:r>
              <a:rPr sz="2400" b="1" spc="-5" dirty="0">
                <a:solidFill>
                  <a:srgbClr val="0000FF"/>
                </a:solidFill>
                <a:latin typeface="Liberation Sans Narrow"/>
                <a:cs typeface="Liberation Sans Narrow"/>
              </a:rPr>
              <a:t>et de son</a:t>
            </a:r>
            <a:r>
              <a:rPr sz="2400" b="1" spc="1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peuple</a:t>
            </a:r>
            <a:r>
              <a:rPr sz="2400" spc="-5" dirty="0">
                <a:solidFill>
                  <a:srgbClr val="0000FF"/>
                </a:solidFill>
                <a:latin typeface="Liberation Sans Narrow"/>
                <a:cs typeface="Liberation Sans Narrow"/>
              </a:rPr>
              <a:t>.</a:t>
            </a:r>
            <a:endParaRPr sz="2400">
              <a:latin typeface="Liberation Sans Narrow"/>
              <a:cs typeface="Liberation Sans Narrow"/>
            </a:endParaRPr>
          </a:p>
          <a:p>
            <a:pPr marL="353695" indent="-340995">
              <a:lnSpc>
                <a:spcPct val="100000"/>
              </a:lnSpc>
              <a:spcBef>
                <a:spcPts val="805"/>
              </a:spcBef>
              <a:buFont typeface="Wingdings"/>
              <a:buChar char=""/>
              <a:tabLst>
                <a:tab pos="354330" algn="l"/>
                <a:tab pos="3586479"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sera</a:t>
            </a:r>
            <a:r>
              <a:rPr sz="2400" b="1" spc="-254"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mixte</a:t>
            </a:r>
            <a:r>
              <a:rPr sz="2400" b="1" spc="15"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à	tous </a:t>
            </a:r>
            <a:r>
              <a:rPr sz="2400" b="1" spc="-5" dirty="0">
                <a:solidFill>
                  <a:srgbClr val="0000FF"/>
                </a:solidFill>
                <a:latin typeface="Liberation Sans Narrow"/>
                <a:cs typeface="Liberation Sans Narrow"/>
              </a:rPr>
              <a:t>les</a:t>
            </a:r>
            <a:r>
              <a:rPr sz="2400" b="1"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niveaux</a:t>
            </a:r>
            <a:r>
              <a:rPr sz="2400" spc="-5" dirty="0">
                <a:solidFill>
                  <a:srgbClr val="0000FF"/>
                </a:solidFill>
                <a:latin typeface="Liberation Sans Narrow"/>
                <a:cs typeface="Liberation Sans Narrow"/>
              </a:rPr>
              <a:t>.</a:t>
            </a:r>
            <a:endParaRPr sz="24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984492" y="1152144"/>
            <a:ext cx="3308604" cy="2013204"/>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5071" y="2613786"/>
            <a:ext cx="4721225" cy="391160"/>
          </a:xfrm>
          <a:prstGeom prst="rect">
            <a:avLst/>
          </a:prstGeom>
        </p:spPr>
        <p:txBody>
          <a:bodyPr vert="horz" wrap="square" lIns="0" tIns="12700" rIns="0" bIns="0" rtlCol="0">
            <a:spAutoFit/>
          </a:bodyPr>
          <a:lstStyle/>
          <a:p>
            <a:pPr marL="353695" indent="-340995">
              <a:lnSpc>
                <a:spcPct val="100000"/>
              </a:lnSpc>
              <a:spcBef>
                <a:spcPts val="100"/>
              </a:spcBef>
              <a:buFont typeface="Wingdings"/>
              <a:buChar char=""/>
              <a:tabLst>
                <a:tab pos="354330" algn="l"/>
              </a:tabLst>
            </a:pPr>
            <a:r>
              <a:rPr sz="2400" spc="-220" dirty="0">
                <a:latin typeface="Arial"/>
                <a:cs typeface="Arial"/>
              </a:rPr>
              <a:t>L’école</a:t>
            </a:r>
            <a:r>
              <a:rPr sz="2400" spc="-220" dirty="0">
                <a:solidFill>
                  <a:srgbClr val="0000FF"/>
                </a:solidFill>
                <a:latin typeface="Arial"/>
                <a:cs typeface="Arial"/>
              </a:rPr>
              <a:t> </a:t>
            </a:r>
            <a:r>
              <a:rPr sz="2400" b="1" u="heavy" spc="-5" dirty="0">
                <a:solidFill>
                  <a:srgbClr val="0000FF"/>
                </a:solidFill>
                <a:uFill>
                  <a:solidFill>
                    <a:srgbClr val="0000FF"/>
                  </a:solidFill>
                </a:uFill>
                <a:latin typeface="Liberation Sans Narrow"/>
                <a:cs typeface="Liberation Sans Narrow"/>
              </a:rPr>
              <a:t>publique</a:t>
            </a:r>
            <a:r>
              <a:rPr sz="2400" b="1" spc="-5" dirty="0">
                <a:solidFill>
                  <a:srgbClr val="0000FF"/>
                </a:solidFill>
                <a:latin typeface="Liberation Sans Narrow"/>
                <a:cs typeface="Liberation Sans Narrow"/>
              </a:rPr>
              <a:t> </a:t>
            </a:r>
            <a:r>
              <a:rPr sz="2400" spc="-5" dirty="0">
                <a:latin typeface="Liberation Sans Narrow"/>
                <a:cs typeface="Liberation Sans Narrow"/>
              </a:rPr>
              <a:t>kabyle </a:t>
            </a:r>
            <a:r>
              <a:rPr sz="2400" b="1" spc="-5" dirty="0">
                <a:solidFill>
                  <a:srgbClr val="0000FF"/>
                </a:solidFill>
                <a:latin typeface="Liberation Sans Narrow"/>
                <a:cs typeface="Liberation Sans Narrow"/>
              </a:rPr>
              <a:t>sera</a:t>
            </a:r>
            <a:r>
              <a:rPr sz="2400" b="1" spc="160" dirty="0">
                <a:solidFill>
                  <a:srgbClr val="0000FF"/>
                </a:solidFill>
                <a:latin typeface="Liberation Sans Narrow"/>
                <a:cs typeface="Liberation Sans Narrow"/>
              </a:rPr>
              <a:t> </a:t>
            </a:r>
            <a:r>
              <a:rPr sz="2400" b="1" u="heavy" spc="-5" dirty="0">
                <a:solidFill>
                  <a:srgbClr val="0000FF"/>
                </a:solidFill>
                <a:uFill>
                  <a:solidFill>
                    <a:srgbClr val="0000FF"/>
                  </a:solidFill>
                </a:uFill>
                <a:latin typeface="Liberation Sans Narrow"/>
                <a:cs typeface="Liberation Sans Narrow"/>
              </a:rPr>
              <a:t>LAIQUE</a:t>
            </a:r>
            <a:r>
              <a:rPr sz="2400" spc="-5" dirty="0">
                <a:solidFill>
                  <a:srgbClr val="0000FF"/>
                </a:solidFill>
                <a:latin typeface="Liberation Sans Narrow"/>
                <a:cs typeface="Liberation Sans Narrow"/>
              </a:rPr>
              <a:t>.</a:t>
            </a:r>
            <a:endParaRPr sz="2400">
              <a:latin typeface="Liberation Sans Narrow"/>
              <a:cs typeface="Liberation Sans Narrow"/>
            </a:endParaRPr>
          </a:p>
        </p:txBody>
      </p:sp>
      <p:sp>
        <p:nvSpPr>
          <p:cNvPr id="3" name="object 3"/>
          <p:cNvSpPr txBox="1"/>
          <p:nvPr/>
        </p:nvSpPr>
        <p:spPr>
          <a:xfrm>
            <a:off x="590499" y="4185285"/>
            <a:ext cx="9157970" cy="1529715"/>
          </a:xfrm>
          <a:prstGeom prst="rect">
            <a:avLst/>
          </a:prstGeom>
        </p:spPr>
        <p:txBody>
          <a:bodyPr vert="horz" wrap="square" lIns="0" tIns="12700" rIns="0" bIns="0" rtlCol="0">
            <a:spAutoFit/>
          </a:bodyPr>
          <a:lstStyle/>
          <a:p>
            <a:pPr marL="12700">
              <a:lnSpc>
                <a:spcPts val="2730"/>
              </a:lnSpc>
              <a:spcBef>
                <a:spcPts val="100"/>
              </a:spcBef>
            </a:pPr>
            <a:r>
              <a:rPr sz="2400" spc="-204" dirty="0">
                <a:latin typeface="Arial"/>
                <a:cs typeface="Arial"/>
              </a:rPr>
              <a:t>Et</a:t>
            </a:r>
            <a:r>
              <a:rPr sz="2400" spc="-114" dirty="0">
                <a:latin typeface="Arial"/>
                <a:cs typeface="Arial"/>
              </a:rPr>
              <a:t> </a:t>
            </a:r>
            <a:r>
              <a:rPr sz="2400" spc="-200" dirty="0">
                <a:latin typeface="Arial"/>
                <a:cs typeface="Arial"/>
              </a:rPr>
              <a:t>ce,</a:t>
            </a:r>
            <a:r>
              <a:rPr sz="2400" spc="-114" dirty="0">
                <a:latin typeface="Arial"/>
                <a:cs typeface="Arial"/>
              </a:rPr>
              <a:t> </a:t>
            </a:r>
            <a:r>
              <a:rPr sz="2400" spc="-235" dirty="0">
                <a:latin typeface="Arial"/>
                <a:cs typeface="Arial"/>
              </a:rPr>
              <a:t>conformément</a:t>
            </a:r>
            <a:r>
              <a:rPr sz="2400" spc="-105" dirty="0">
                <a:latin typeface="Arial"/>
                <a:cs typeface="Arial"/>
              </a:rPr>
              <a:t> </a:t>
            </a:r>
            <a:r>
              <a:rPr sz="2400" spc="-245" dirty="0">
                <a:latin typeface="Arial"/>
                <a:cs typeface="Arial"/>
              </a:rPr>
              <a:t>au</a:t>
            </a:r>
            <a:r>
              <a:rPr sz="2400" spc="-105" dirty="0">
                <a:latin typeface="Arial"/>
                <a:cs typeface="Arial"/>
              </a:rPr>
              <a:t> </a:t>
            </a:r>
            <a:r>
              <a:rPr sz="2400" spc="-229" dirty="0">
                <a:latin typeface="Arial"/>
                <a:cs typeface="Arial"/>
              </a:rPr>
              <a:t>serment</a:t>
            </a:r>
            <a:r>
              <a:rPr sz="2400" spc="-114" dirty="0">
                <a:latin typeface="Arial"/>
                <a:cs typeface="Arial"/>
              </a:rPr>
              <a:t> </a:t>
            </a:r>
            <a:r>
              <a:rPr sz="2400" spc="-245" dirty="0">
                <a:latin typeface="Arial"/>
                <a:cs typeface="Arial"/>
              </a:rPr>
              <a:t>de</a:t>
            </a:r>
            <a:r>
              <a:rPr sz="2400" spc="-105" dirty="0">
                <a:latin typeface="Arial"/>
                <a:cs typeface="Arial"/>
              </a:rPr>
              <a:t> </a:t>
            </a:r>
            <a:r>
              <a:rPr sz="2400" spc="-225" dirty="0">
                <a:latin typeface="Arial"/>
                <a:cs typeface="Arial"/>
              </a:rPr>
              <a:t>‘</a:t>
            </a:r>
            <a:r>
              <a:rPr sz="2400" b="1" i="1" spc="-225" dirty="0">
                <a:solidFill>
                  <a:srgbClr val="0000FF"/>
                </a:solidFill>
                <a:latin typeface="Arial"/>
                <a:cs typeface="Arial"/>
              </a:rPr>
              <a:t>’Jma3</a:t>
            </a:r>
            <a:r>
              <a:rPr sz="2400" b="1" i="1" spc="-105" dirty="0">
                <a:solidFill>
                  <a:srgbClr val="0000FF"/>
                </a:solidFill>
                <a:latin typeface="Arial"/>
                <a:cs typeface="Arial"/>
              </a:rPr>
              <a:t> </a:t>
            </a:r>
            <a:r>
              <a:rPr sz="2400" b="1" i="1" spc="-195" dirty="0">
                <a:solidFill>
                  <a:srgbClr val="0000FF"/>
                </a:solidFill>
                <a:latin typeface="Arial"/>
                <a:cs typeface="Arial"/>
              </a:rPr>
              <a:t>liman</a:t>
            </a:r>
            <a:r>
              <a:rPr sz="2400" spc="-195" dirty="0">
                <a:latin typeface="Arial"/>
                <a:cs typeface="Arial"/>
              </a:rPr>
              <a:t>’’</a:t>
            </a:r>
            <a:r>
              <a:rPr sz="2400" spc="-190" dirty="0">
                <a:latin typeface="Arial"/>
                <a:cs typeface="Arial"/>
              </a:rPr>
              <a:t> </a:t>
            </a:r>
            <a:r>
              <a:rPr sz="2400" spc="-235" dirty="0">
                <a:latin typeface="Arial"/>
                <a:cs typeface="Arial"/>
              </a:rPr>
              <a:t>vécu</a:t>
            </a:r>
            <a:r>
              <a:rPr sz="2400" spc="-90" dirty="0">
                <a:latin typeface="Arial"/>
                <a:cs typeface="Arial"/>
              </a:rPr>
              <a:t> </a:t>
            </a:r>
            <a:r>
              <a:rPr sz="2400" spc="-240" dirty="0">
                <a:latin typeface="Arial"/>
                <a:cs typeface="Arial"/>
              </a:rPr>
              <a:t>dans</a:t>
            </a:r>
            <a:r>
              <a:rPr sz="2400" spc="-90" dirty="0">
                <a:latin typeface="Arial"/>
                <a:cs typeface="Arial"/>
              </a:rPr>
              <a:t> </a:t>
            </a:r>
            <a:r>
              <a:rPr sz="2400" spc="-240" dirty="0">
                <a:latin typeface="Arial"/>
                <a:cs typeface="Arial"/>
              </a:rPr>
              <a:t>nos</a:t>
            </a:r>
            <a:r>
              <a:rPr sz="2400" spc="-105" dirty="0">
                <a:latin typeface="Arial"/>
                <a:cs typeface="Arial"/>
              </a:rPr>
              <a:t> </a:t>
            </a:r>
            <a:r>
              <a:rPr sz="2400" spc="-190" dirty="0">
                <a:latin typeface="Arial"/>
                <a:cs typeface="Arial"/>
              </a:rPr>
              <a:t>villages</a:t>
            </a:r>
            <a:r>
              <a:rPr sz="2400" spc="-85" dirty="0">
                <a:latin typeface="Arial"/>
                <a:cs typeface="Arial"/>
              </a:rPr>
              <a:t> </a:t>
            </a:r>
            <a:r>
              <a:rPr sz="2400" spc="-185" dirty="0">
                <a:latin typeface="Arial"/>
                <a:cs typeface="Arial"/>
              </a:rPr>
              <a:t>et</a:t>
            </a:r>
            <a:r>
              <a:rPr sz="2400" spc="-114" dirty="0">
                <a:latin typeface="Arial"/>
                <a:cs typeface="Arial"/>
              </a:rPr>
              <a:t> </a:t>
            </a:r>
            <a:r>
              <a:rPr sz="2400" spc="-170" dirty="0">
                <a:latin typeface="Arial"/>
                <a:cs typeface="Arial"/>
              </a:rPr>
              <a:t>villes</a:t>
            </a:r>
            <a:endParaRPr sz="2400">
              <a:latin typeface="Arial"/>
              <a:cs typeface="Arial"/>
            </a:endParaRPr>
          </a:p>
          <a:p>
            <a:pPr marL="12700">
              <a:lnSpc>
                <a:spcPts val="2730"/>
              </a:lnSpc>
            </a:pPr>
            <a:r>
              <a:rPr sz="2400" spc="-10" dirty="0">
                <a:latin typeface="Liberation Sans Narrow"/>
                <a:cs typeface="Liberation Sans Narrow"/>
              </a:rPr>
              <a:t>depuis </a:t>
            </a:r>
            <a:r>
              <a:rPr sz="2400" spc="-5" dirty="0">
                <a:latin typeface="Liberation Sans Narrow"/>
                <a:cs typeface="Liberation Sans Narrow"/>
              </a:rPr>
              <a:t>la nuit des</a:t>
            </a:r>
            <a:r>
              <a:rPr sz="2400" spc="70" dirty="0">
                <a:latin typeface="Liberation Sans Narrow"/>
                <a:cs typeface="Liberation Sans Narrow"/>
              </a:rPr>
              <a:t> </a:t>
            </a:r>
            <a:r>
              <a:rPr sz="2400" spc="-5" dirty="0">
                <a:latin typeface="Liberation Sans Narrow"/>
                <a:cs typeface="Liberation Sans Narrow"/>
              </a:rPr>
              <a:t>temps.</a:t>
            </a:r>
            <a:endParaRPr sz="2400">
              <a:latin typeface="Liberation Sans Narrow"/>
              <a:cs typeface="Liberation Sans Narrow"/>
            </a:endParaRPr>
          </a:p>
          <a:p>
            <a:pPr>
              <a:lnSpc>
                <a:spcPct val="100000"/>
              </a:lnSpc>
              <a:spcBef>
                <a:spcPts val="50"/>
              </a:spcBef>
            </a:pPr>
            <a:endParaRPr sz="3000">
              <a:latin typeface="Times New Roman"/>
              <a:cs typeface="Times New Roman"/>
            </a:endParaRPr>
          </a:p>
          <a:p>
            <a:pPr marL="3202305">
              <a:lnSpc>
                <a:spcPct val="100000"/>
              </a:lnSpc>
              <a:spcBef>
                <a:spcPts val="5"/>
              </a:spcBef>
            </a:pPr>
            <a:r>
              <a:rPr sz="2400" i="1" spc="-10" dirty="0">
                <a:latin typeface="Liberation Sans Narrow"/>
                <a:cs typeface="Liberation Sans Narrow"/>
              </a:rPr>
              <a:t>Différents </a:t>
            </a:r>
            <a:r>
              <a:rPr sz="2400" b="1" i="1" dirty="0">
                <a:solidFill>
                  <a:srgbClr val="FF0000"/>
                </a:solidFill>
                <a:latin typeface="Liberation Sans Narrow"/>
                <a:cs typeface="Liberation Sans Narrow"/>
              </a:rPr>
              <a:t>mais, tous </a:t>
            </a:r>
            <a:r>
              <a:rPr sz="2400" i="1" spc="-5" dirty="0">
                <a:latin typeface="Liberation Sans Narrow"/>
                <a:cs typeface="Liberation Sans Narrow"/>
              </a:rPr>
              <a:t>égaux</a:t>
            </a:r>
            <a:r>
              <a:rPr sz="2400" i="1" spc="40" dirty="0">
                <a:latin typeface="Liberation Sans Narrow"/>
                <a:cs typeface="Liberation Sans Narrow"/>
              </a:rPr>
              <a:t> </a:t>
            </a:r>
            <a:r>
              <a:rPr sz="2400" b="1" dirty="0">
                <a:latin typeface="Liberation Sans Narrow"/>
                <a:cs typeface="Liberation Sans Narrow"/>
              </a:rPr>
              <a:t>!</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6219" y="3332480"/>
            <a:ext cx="9553575" cy="2345690"/>
          </a:xfrm>
          <a:prstGeom prst="rect">
            <a:avLst/>
          </a:prstGeom>
        </p:spPr>
        <p:txBody>
          <a:bodyPr vert="horz" wrap="square" lIns="0" tIns="13335" rIns="0" bIns="0" rtlCol="0">
            <a:spAutoFit/>
          </a:bodyPr>
          <a:lstStyle/>
          <a:p>
            <a:pPr marL="354330" marR="5080" indent="-341630" algn="just">
              <a:lnSpc>
                <a:spcPct val="99800"/>
              </a:lnSpc>
              <a:spcBef>
                <a:spcPts val="105"/>
              </a:spcBef>
              <a:buFont typeface="Wingdings"/>
              <a:buChar char=""/>
              <a:tabLst>
                <a:tab pos="354965" algn="l"/>
              </a:tabLst>
            </a:pPr>
            <a:r>
              <a:rPr sz="2400" b="1" spc="-5" dirty="0">
                <a:solidFill>
                  <a:srgbClr val="0000CC"/>
                </a:solidFill>
                <a:latin typeface="Liberation Sans Narrow"/>
                <a:cs typeface="Liberation Sans Narrow"/>
              </a:rPr>
              <a:t>La langue kabyle sera </a:t>
            </a:r>
            <a:r>
              <a:rPr sz="2400" b="1" spc="5" dirty="0">
                <a:solidFill>
                  <a:srgbClr val="0000CC"/>
                </a:solidFill>
                <a:latin typeface="Liberation Sans Narrow"/>
                <a:cs typeface="Liberation Sans Narrow"/>
              </a:rPr>
              <a:t>la </a:t>
            </a:r>
            <a:r>
              <a:rPr sz="2400" b="1" dirty="0">
                <a:solidFill>
                  <a:srgbClr val="0000CC"/>
                </a:solidFill>
                <a:latin typeface="Liberation Sans Narrow"/>
                <a:cs typeface="Liberation Sans Narrow"/>
              </a:rPr>
              <a:t>première </a:t>
            </a:r>
            <a:r>
              <a:rPr sz="2400" b="1" spc="-5" dirty="0">
                <a:solidFill>
                  <a:srgbClr val="0000CC"/>
                </a:solidFill>
                <a:latin typeface="Liberation Sans Narrow"/>
                <a:cs typeface="Liberation Sans Narrow"/>
              </a:rPr>
              <a:t>langue enseignée </a:t>
            </a:r>
            <a:r>
              <a:rPr sz="2400" spc="-5" dirty="0">
                <a:latin typeface="Liberation Sans Narrow"/>
                <a:cs typeface="Liberation Sans Narrow"/>
              </a:rPr>
              <a:t>et ce, </a:t>
            </a:r>
            <a:r>
              <a:rPr sz="2400" dirty="0">
                <a:latin typeface="Liberation Sans Narrow"/>
                <a:cs typeface="Liberation Sans Narrow"/>
              </a:rPr>
              <a:t>dès </a:t>
            </a:r>
            <a:r>
              <a:rPr sz="2400" spc="-5" dirty="0">
                <a:latin typeface="Liberation Sans Narrow"/>
                <a:cs typeface="Liberation Sans Narrow"/>
              </a:rPr>
              <a:t>la maternelle</a:t>
            </a:r>
            <a:r>
              <a:rPr sz="2400" b="1" spc="-5" dirty="0">
                <a:latin typeface="Liberation Sans Narrow"/>
                <a:cs typeface="Liberation Sans Narrow"/>
              </a:rPr>
              <a:t>.  </a:t>
            </a:r>
            <a:r>
              <a:rPr sz="2400" spc="-5" dirty="0">
                <a:latin typeface="Liberation Sans Narrow"/>
                <a:cs typeface="Liberation Sans Narrow"/>
              </a:rPr>
              <a:t>Les experts convergent </a:t>
            </a:r>
            <a:r>
              <a:rPr sz="2400" dirty="0">
                <a:latin typeface="Liberation Sans Narrow"/>
                <a:cs typeface="Liberation Sans Narrow"/>
              </a:rPr>
              <a:t>à </a:t>
            </a:r>
            <a:r>
              <a:rPr sz="2400" spc="-195" dirty="0">
                <a:latin typeface="Arial"/>
                <a:cs typeface="Arial"/>
              </a:rPr>
              <a:t>l’unanimité </a:t>
            </a:r>
            <a:r>
              <a:rPr sz="2400" spc="-5" dirty="0">
                <a:latin typeface="Liberation Sans Narrow"/>
                <a:cs typeface="Liberation Sans Narrow"/>
              </a:rPr>
              <a:t>sur </a:t>
            </a:r>
            <a:r>
              <a:rPr sz="2400" spc="-200" dirty="0">
                <a:latin typeface="Arial"/>
                <a:cs typeface="Arial"/>
              </a:rPr>
              <a:t>l’importance </a:t>
            </a:r>
            <a:r>
              <a:rPr sz="2400" spc="-5" dirty="0">
                <a:latin typeface="Liberation Sans Narrow"/>
                <a:cs typeface="Liberation Sans Narrow"/>
              </a:rPr>
              <a:t>et </a:t>
            </a:r>
            <a:r>
              <a:rPr sz="2400" spc="-195" dirty="0">
                <a:latin typeface="Arial"/>
                <a:cs typeface="Arial"/>
              </a:rPr>
              <a:t>l’impacte </a:t>
            </a:r>
            <a:r>
              <a:rPr sz="2400" spc="-5" dirty="0">
                <a:latin typeface="Liberation Sans Narrow"/>
                <a:cs typeface="Liberation Sans Narrow"/>
              </a:rPr>
              <a:t>permanent </a:t>
            </a:r>
            <a:r>
              <a:rPr sz="2400" dirty="0">
                <a:latin typeface="Liberation Sans Narrow"/>
                <a:cs typeface="Liberation Sans Narrow"/>
              </a:rPr>
              <a:t>de </a:t>
            </a:r>
            <a:r>
              <a:rPr sz="2400" spc="5" dirty="0">
                <a:latin typeface="Liberation Sans Narrow"/>
                <a:cs typeface="Liberation Sans Narrow"/>
              </a:rPr>
              <a:t>la  </a:t>
            </a:r>
            <a:r>
              <a:rPr sz="2400" spc="-5" dirty="0">
                <a:latin typeface="Liberation Sans Narrow"/>
                <a:cs typeface="Liberation Sans Narrow"/>
              </a:rPr>
              <a:t>maîtrise par </a:t>
            </a:r>
            <a:r>
              <a:rPr sz="2400" spc="-175" dirty="0">
                <a:latin typeface="Arial"/>
                <a:cs typeface="Arial"/>
              </a:rPr>
              <a:t>l’enfant, </a:t>
            </a:r>
            <a:r>
              <a:rPr sz="2400" spc="-5" dirty="0">
                <a:latin typeface="Liberation Sans Narrow"/>
                <a:cs typeface="Liberation Sans Narrow"/>
              </a:rPr>
              <a:t>dès son jeune âge, de sa </a:t>
            </a:r>
            <a:r>
              <a:rPr sz="2400" spc="-10" dirty="0">
                <a:latin typeface="Liberation Sans Narrow"/>
                <a:cs typeface="Liberation Sans Narrow"/>
              </a:rPr>
              <a:t>langue</a:t>
            </a:r>
            <a:r>
              <a:rPr sz="2400" spc="260" dirty="0">
                <a:latin typeface="Liberation Sans Narrow"/>
                <a:cs typeface="Liberation Sans Narrow"/>
              </a:rPr>
              <a:t> </a:t>
            </a:r>
            <a:r>
              <a:rPr sz="2400" spc="-5" dirty="0">
                <a:latin typeface="Liberation Sans Narrow"/>
                <a:cs typeface="Liberation Sans Narrow"/>
              </a:rPr>
              <a:t>maternelle.</a:t>
            </a:r>
            <a:endParaRPr sz="2400">
              <a:latin typeface="Liberation Sans Narrow"/>
              <a:cs typeface="Liberation Sans Narrow"/>
            </a:endParaRPr>
          </a:p>
          <a:p>
            <a:pPr>
              <a:lnSpc>
                <a:spcPct val="100000"/>
              </a:lnSpc>
              <a:spcBef>
                <a:spcPts val="25"/>
              </a:spcBef>
              <a:buChar char=""/>
            </a:pPr>
            <a:endParaRPr sz="3450">
              <a:latin typeface="Times New Roman"/>
              <a:cs typeface="Times New Roman"/>
            </a:endParaRPr>
          </a:p>
          <a:p>
            <a:pPr marL="354330" marR="6350" indent="-341630" algn="just">
              <a:lnSpc>
                <a:spcPts val="2870"/>
              </a:lnSpc>
              <a:buFont typeface="Wingdings"/>
              <a:buChar char=""/>
              <a:tabLst>
                <a:tab pos="354965" algn="l"/>
              </a:tabLst>
            </a:pPr>
            <a:r>
              <a:rPr sz="2400" dirty="0">
                <a:latin typeface="Liberation Sans Narrow"/>
                <a:cs typeface="Liberation Sans Narrow"/>
              </a:rPr>
              <a:t>Nous </a:t>
            </a:r>
            <a:r>
              <a:rPr sz="2400" spc="-5" dirty="0">
                <a:latin typeface="Liberation Sans Narrow"/>
                <a:cs typeface="Liberation Sans Narrow"/>
              </a:rPr>
              <a:t>proposons </a:t>
            </a:r>
            <a:r>
              <a:rPr sz="2400" spc="-165" dirty="0">
                <a:latin typeface="Arial"/>
                <a:cs typeface="Arial"/>
              </a:rPr>
              <a:t>l’ajout </a:t>
            </a:r>
            <a:r>
              <a:rPr sz="2400" dirty="0">
                <a:latin typeface="Liberation Sans Narrow"/>
                <a:cs typeface="Liberation Sans Narrow"/>
              </a:rPr>
              <a:t>de </a:t>
            </a:r>
            <a:r>
              <a:rPr sz="2400" spc="-5" dirty="0">
                <a:latin typeface="Liberation Sans Narrow"/>
                <a:cs typeface="Liberation Sans Narrow"/>
              </a:rPr>
              <a:t>deux langues étrangères pour </a:t>
            </a:r>
            <a:r>
              <a:rPr sz="2400" spc="-200" dirty="0">
                <a:latin typeface="Arial"/>
                <a:cs typeface="Arial"/>
              </a:rPr>
              <a:t>l’enseignement</a:t>
            </a:r>
            <a:r>
              <a:rPr sz="2400" spc="-200" dirty="0">
                <a:latin typeface="Liberation Sans Narrow"/>
                <a:cs typeface="Liberation Sans Narrow"/>
              </a:rPr>
              <a:t>: </a:t>
            </a:r>
            <a:r>
              <a:rPr sz="2400" spc="-5" dirty="0">
                <a:latin typeface="Liberation Sans Narrow"/>
                <a:cs typeface="Liberation Sans Narrow"/>
              </a:rPr>
              <a:t>La  langue anglaise et la langue</a:t>
            </a:r>
            <a:r>
              <a:rPr sz="2400" spc="140" dirty="0">
                <a:latin typeface="Liberation Sans Narrow"/>
                <a:cs typeface="Liberation Sans Narrow"/>
              </a:rPr>
              <a:t> </a:t>
            </a:r>
            <a:r>
              <a:rPr sz="2400" spc="-5" dirty="0">
                <a:latin typeface="Liberation Sans Narrow"/>
                <a:cs typeface="Liberation Sans Narrow"/>
              </a:rPr>
              <a:t>française.</a:t>
            </a:r>
            <a:endParaRPr sz="2400">
              <a:latin typeface="Liberation Sans Narrow"/>
              <a:cs typeface="Liberation Sans Narrow"/>
            </a:endParaRPr>
          </a:p>
        </p:txBody>
      </p:sp>
      <p:sp>
        <p:nvSpPr>
          <p:cNvPr id="3" name="object 3"/>
          <p:cNvSpPr/>
          <p:nvPr/>
        </p:nvSpPr>
        <p:spPr>
          <a:xfrm>
            <a:off x="6883491" y="5867400"/>
            <a:ext cx="2752210" cy="14401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53</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1167" y="3120339"/>
            <a:ext cx="9590405" cy="1122045"/>
          </a:xfrm>
          <a:prstGeom prst="rect">
            <a:avLst/>
          </a:prstGeom>
        </p:spPr>
        <p:txBody>
          <a:bodyPr vert="horz" wrap="square" lIns="0" tIns="13335" rIns="0" bIns="0" rtlCol="0">
            <a:spAutoFit/>
          </a:bodyPr>
          <a:lstStyle/>
          <a:p>
            <a:pPr marL="353695" marR="5080" indent="-340995" algn="just">
              <a:lnSpc>
                <a:spcPct val="99800"/>
              </a:lnSpc>
              <a:spcBef>
                <a:spcPts val="105"/>
              </a:spcBef>
              <a:buFont typeface="Wingdings"/>
              <a:buChar char=""/>
              <a:tabLst>
                <a:tab pos="354330" algn="l"/>
              </a:tabLst>
            </a:pPr>
            <a:r>
              <a:rPr sz="2400" b="1" dirty="0">
                <a:solidFill>
                  <a:srgbClr val="0000CC"/>
                </a:solidFill>
                <a:latin typeface="Liberation Sans Narrow"/>
                <a:cs typeface="Liberation Sans Narrow"/>
              </a:rPr>
              <a:t>À </a:t>
            </a:r>
            <a:r>
              <a:rPr sz="2400" b="1" spc="-190" dirty="0">
                <a:solidFill>
                  <a:srgbClr val="0000CC"/>
                </a:solidFill>
                <a:latin typeface="Arial"/>
                <a:cs typeface="Arial"/>
              </a:rPr>
              <a:t>l’école, </a:t>
            </a:r>
            <a:r>
              <a:rPr sz="2400" b="1" spc="-229" dirty="0">
                <a:solidFill>
                  <a:srgbClr val="0000CC"/>
                </a:solidFill>
                <a:latin typeface="Arial"/>
                <a:cs typeface="Arial"/>
              </a:rPr>
              <a:t>l’enseignement </a:t>
            </a:r>
            <a:r>
              <a:rPr sz="2400" b="1" spc="-5" dirty="0">
                <a:solidFill>
                  <a:srgbClr val="0000CC"/>
                </a:solidFill>
                <a:latin typeface="Liberation Sans Narrow"/>
                <a:cs typeface="Liberation Sans Narrow"/>
              </a:rPr>
              <a:t>des valeurs intrinsèques kabyles </a:t>
            </a:r>
            <a:r>
              <a:rPr sz="2400" b="1" dirty="0">
                <a:solidFill>
                  <a:srgbClr val="0000CC"/>
                </a:solidFill>
                <a:latin typeface="Liberation Sans Narrow"/>
                <a:cs typeface="Liberation Sans Narrow"/>
              </a:rPr>
              <a:t>se fera </a:t>
            </a:r>
            <a:r>
              <a:rPr sz="2400" b="1" spc="-5" dirty="0">
                <a:solidFill>
                  <a:srgbClr val="0000CC"/>
                </a:solidFill>
                <a:latin typeface="Liberation Sans Narrow"/>
                <a:cs typeface="Liberation Sans Narrow"/>
              </a:rPr>
              <a:t>en langue  kabyle </a:t>
            </a:r>
            <a:r>
              <a:rPr sz="2400" spc="-30" dirty="0">
                <a:latin typeface="Liberation Sans Narrow"/>
                <a:cs typeface="Liberation Sans Narrow"/>
              </a:rPr>
              <a:t>car, </a:t>
            </a:r>
            <a:r>
              <a:rPr sz="2400" spc="-5" dirty="0">
                <a:latin typeface="Liberation Sans Narrow"/>
                <a:cs typeface="Liberation Sans Narrow"/>
              </a:rPr>
              <a:t>seule </a:t>
            </a:r>
            <a:r>
              <a:rPr sz="2400" dirty="0">
                <a:latin typeface="Liberation Sans Narrow"/>
                <a:cs typeface="Liberation Sans Narrow"/>
              </a:rPr>
              <a:t>la </a:t>
            </a:r>
            <a:r>
              <a:rPr sz="2400" spc="-5" dirty="0">
                <a:latin typeface="Liberation Sans Narrow"/>
                <a:cs typeface="Liberation Sans Narrow"/>
              </a:rPr>
              <a:t>langue kabyle peut véhiculer </a:t>
            </a:r>
            <a:r>
              <a:rPr sz="2400" u="heavy" spc="-5" dirty="0">
                <a:uFill>
                  <a:solidFill>
                    <a:srgbClr val="000000"/>
                  </a:solidFill>
                </a:uFill>
                <a:latin typeface="Liberation Sans Narrow"/>
                <a:cs typeface="Liberation Sans Narrow"/>
              </a:rPr>
              <a:t>sans prisme déformant</a:t>
            </a:r>
            <a:r>
              <a:rPr sz="2400" spc="-5" dirty="0">
                <a:latin typeface="Liberation Sans Narrow"/>
                <a:cs typeface="Liberation Sans Narrow"/>
              </a:rPr>
              <a:t> </a:t>
            </a:r>
            <a:r>
              <a:rPr sz="2400" spc="-10" dirty="0">
                <a:latin typeface="Liberation Sans Narrow"/>
                <a:cs typeface="Liberation Sans Narrow"/>
              </a:rPr>
              <a:t>la  </a:t>
            </a:r>
            <a:r>
              <a:rPr sz="2400" spc="-5" dirty="0">
                <a:latin typeface="Liberation Sans Narrow"/>
                <a:cs typeface="Liberation Sans Narrow"/>
              </a:rPr>
              <a:t>pensée, le génie et le trésor immatériel du </a:t>
            </a:r>
            <a:r>
              <a:rPr sz="2400" spc="-10" dirty="0">
                <a:latin typeface="Liberation Sans Narrow"/>
                <a:cs typeface="Liberation Sans Narrow"/>
              </a:rPr>
              <a:t>peuple</a:t>
            </a:r>
            <a:r>
              <a:rPr sz="2400" spc="165" dirty="0">
                <a:latin typeface="Liberation Sans Narrow"/>
                <a:cs typeface="Liberation Sans Narrow"/>
              </a:rPr>
              <a:t> </a:t>
            </a:r>
            <a:r>
              <a:rPr sz="2400" spc="-5" dirty="0">
                <a:latin typeface="Liberation Sans Narrow"/>
                <a:cs typeface="Liberation Sans Narrow"/>
              </a:rPr>
              <a:t>kabyle.</a:t>
            </a:r>
            <a:endParaRPr sz="2400">
              <a:latin typeface="Liberation Sans Narrow"/>
              <a:cs typeface="Liberation Sans Narrow"/>
            </a:endParaRPr>
          </a:p>
        </p:txBody>
      </p:sp>
      <p:sp>
        <p:nvSpPr>
          <p:cNvPr id="3" name="object 3"/>
          <p:cNvSpPr/>
          <p:nvPr/>
        </p:nvSpPr>
        <p:spPr>
          <a:xfrm>
            <a:off x="5239511" y="4415028"/>
            <a:ext cx="5027676" cy="299923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8076" y="4415028"/>
            <a:ext cx="4492752" cy="29977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984492" y="1152144"/>
            <a:ext cx="3308604" cy="2013204"/>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4001" y="2033143"/>
            <a:ext cx="5614035" cy="391160"/>
          </a:xfrm>
          <a:prstGeom prst="rect">
            <a:avLst/>
          </a:prstGeom>
        </p:spPr>
        <p:txBody>
          <a:bodyPr vert="horz" wrap="square" lIns="0" tIns="12700" rIns="0" bIns="0" rtlCol="0">
            <a:spAutoFit/>
          </a:bodyPr>
          <a:lstStyle/>
          <a:p>
            <a:pPr marL="353695" indent="-340995">
              <a:lnSpc>
                <a:spcPct val="100000"/>
              </a:lnSpc>
              <a:spcBef>
                <a:spcPts val="100"/>
              </a:spcBef>
              <a:buFont typeface="Wingdings"/>
              <a:buChar char=""/>
              <a:tabLst>
                <a:tab pos="354330" algn="l"/>
                <a:tab pos="3586479" algn="l"/>
              </a:tabLst>
            </a:pPr>
            <a:r>
              <a:rPr sz="2400" spc="-220" dirty="0">
                <a:latin typeface="Arial"/>
                <a:cs typeface="Arial"/>
              </a:rPr>
              <a:t>L’école  </a:t>
            </a:r>
            <a:r>
              <a:rPr sz="2400" spc="-5" dirty="0">
                <a:latin typeface="Liberation Sans Narrow"/>
                <a:cs typeface="Liberation Sans Narrow"/>
              </a:rPr>
              <a:t>kabyle </a:t>
            </a:r>
            <a:r>
              <a:rPr sz="2400" b="1" spc="-5" dirty="0">
                <a:solidFill>
                  <a:srgbClr val="0000FF"/>
                </a:solidFill>
                <a:latin typeface="Liberation Sans Narrow"/>
                <a:cs typeface="Liberation Sans Narrow"/>
              </a:rPr>
              <a:t>sera</a:t>
            </a:r>
            <a:r>
              <a:rPr sz="2400" b="1" spc="-254"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mixte</a:t>
            </a:r>
            <a:r>
              <a:rPr sz="2400" b="1" spc="15"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à	tous </a:t>
            </a:r>
            <a:r>
              <a:rPr sz="2400" b="1" spc="-5" dirty="0">
                <a:solidFill>
                  <a:srgbClr val="0000FF"/>
                </a:solidFill>
                <a:latin typeface="Liberation Sans Narrow"/>
                <a:cs typeface="Liberation Sans Narrow"/>
              </a:rPr>
              <a:t>les</a:t>
            </a:r>
            <a:r>
              <a:rPr sz="2400" b="1" spc="-6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niveaux</a:t>
            </a:r>
            <a:r>
              <a:rPr sz="2400" spc="-5" dirty="0">
                <a:solidFill>
                  <a:srgbClr val="0000FF"/>
                </a:solidFill>
                <a:latin typeface="Liberation Sans Narrow"/>
                <a:cs typeface="Liberation Sans Narrow"/>
              </a:rPr>
              <a:t>.</a:t>
            </a:r>
            <a:endParaRPr sz="2400">
              <a:latin typeface="Liberation Sans Narrow"/>
              <a:cs typeface="Liberation Sans Narrow"/>
            </a:endParaRPr>
          </a:p>
        </p:txBody>
      </p:sp>
      <p:sp>
        <p:nvSpPr>
          <p:cNvPr id="3" name="object 3"/>
          <p:cNvSpPr txBox="1"/>
          <p:nvPr/>
        </p:nvSpPr>
        <p:spPr>
          <a:xfrm>
            <a:off x="720953" y="3322701"/>
            <a:ext cx="9281795" cy="1197610"/>
          </a:xfrm>
          <a:prstGeom prst="rect">
            <a:avLst/>
          </a:prstGeom>
        </p:spPr>
        <p:txBody>
          <a:bodyPr vert="horz" wrap="square" lIns="0" tIns="12700" rIns="0" bIns="0" rtlCol="0">
            <a:spAutoFit/>
          </a:bodyPr>
          <a:lstStyle/>
          <a:p>
            <a:pPr marL="356870" indent="-341630">
              <a:lnSpc>
                <a:spcPts val="2875"/>
              </a:lnSpc>
              <a:spcBef>
                <a:spcPts val="100"/>
              </a:spcBef>
              <a:buFont typeface="Wingdings"/>
              <a:buChar char=""/>
              <a:tabLst>
                <a:tab pos="357505" algn="l"/>
                <a:tab pos="1286510" algn="l"/>
                <a:tab pos="2162810" algn="l"/>
                <a:tab pos="3578860" algn="l"/>
                <a:tab pos="3811904" algn="l"/>
                <a:tab pos="4171315" algn="l"/>
                <a:tab pos="5071110" algn="l"/>
                <a:tab pos="5651500" algn="l"/>
                <a:tab pos="6718300" algn="l"/>
                <a:tab pos="7550784" algn="l"/>
                <a:tab pos="8133080" algn="l"/>
                <a:tab pos="8977630" algn="l"/>
              </a:tabLst>
            </a:pPr>
            <a:r>
              <a:rPr sz="2400" spc="-360" dirty="0">
                <a:latin typeface="Arial"/>
                <a:cs typeface="Arial"/>
              </a:rPr>
              <a:t>L</a:t>
            </a:r>
            <a:r>
              <a:rPr sz="2400" spc="-100" dirty="0">
                <a:latin typeface="Arial"/>
                <a:cs typeface="Arial"/>
              </a:rPr>
              <a:t>’</a:t>
            </a:r>
            <a:r>
              <a:rPr sz="2400" spc="-235" dirty="0">
                <a:latin typeface="Arial"/>
                <a:cs typeface="Arial"/>
              </a:rPr>
              <a:t>éc</a:t>
            </a:r>
            <a:r>
              <a:rPr sz="2400" spc="-245" dirty="0">
                <a:latin typeface="Arial"/>
                <a:cs typeface="Arial"/>
              </a:rPr>
              <a:t>o</a:t>
            </a:r>
            <a:r>
              <a:rPr sz="2400" spc="-105" dirty="0">
                <a:latin typeface="Arial"/>
                <a:cs typeface="Arial"/>
              </a:rPr>
              <a:t>l</a:t>
            </a:r>
            <a:r>
              <a:rPr sz="2400" spc="-245" dirty="0">
                <a:latin typeface="Arial"/>
                <a:cs typeface="Arial"/>
              </a:rPr>
              <a:t>e</a:t>
            </a:r>
            <a:r>
              <a:rPr sz="2400" dirty="0">
                <a:latin typeface="Arial"/>
                <a:cs typeface="Arial"/>
              </a:rPr>
              <a:t>	</a:t>
            </a:r>
            <a:r>
              <a:rPr sz="2400" spc="-5" dirty="0">
                <a:latin typeface="Liberation Sans Narrow"/>
                <a:cs typeface="Liberation Sans Narrow"/>
              </a:rPr>
              <a:t>k</a:t>
            </a:r>
            <a:r>
              <a:rPr sz="2400" spc="5" dirty="0">
                <a:latin typeface="Liberation Sans Narrow"/>
                <a:cs typeface="Liberation Sans Narrow"/>
              </a:rPr>
              <a:t>a</a:t>
            </a:r>
            <a:r>
              <a:rPr sz="2400" spc="-5" dirty="0">
                <a:latin typeface="Liberation Sans Narrow"/>
                <a:cs typeface="Liberation Sans Narrow"/>
              </a:rPr>
              <a:t>b</a:t>
            </a:r>
            <a:r>
              <a:rPr sz="2400" spc="5" dirty="0">
                <a:latin typeface="Liberation Sans Narrow"/>
                <a:cs typeface="Liberation Sans Narrow"/>
              </a:rPr>
              <a:t>y</a:t>
            </a:r>
            <a:r>
              <a:rPr sz="2400" dirty="0">
                <a:latin typeface="Liberation Sans Narrow"/>
                <a:cs typeface="Liberation Sans Narrow"/>
              </a:rPr>
              <a:t>le	</a:t>
            </a:r>
            <a:r>
              <a:rPr sz="2400" b="1" dirty="0">
                <a:solidFill>
                  <a:srgbClr val="0000FF"/>
                </a:solidFill>
                <a:latin typeface="Liberation Sans Narrow"/>
                <a:cs typeface="Liberation Sans Narrow"/>
              </a:rPr>
              <a:t>resp</a:t>
            </a:r>
            <a:r>
              <a:rPr sz="2400" b="1" spc="5" dirty="0">
                <a:solidFill>
                  <a:srgbClr val="0000FF"/>
                </a:solidFill>
                <a:latin typeface="Liberation Sans Narrow"/>
                <a:cs typeface="Liberation Sans Narrow"/>
              </a:rPr>
              <a:t>e</a:t>
            </a:r>
            <a:r>
              <a:rPr sz="2400" b="1" spc="-5" dirty="0">
                <a:solidFill>
                  <a:srgbClr val="0000FF"/>
                </a:solidFill>
                <a:latin typeface="Liberation Sans Narrow"/>
                <a:cs typeface="Liberation Sans Narrow"/>
              </a:rPr>
              <a:t>cter</a:t>
            </a:r>
            <a:r>
              <a:rPr sz="2400" b="1" dirty="0">
                <a:solidFill>
                  <a:srgbClr val="0000FF"/>
                </a:solidFill>
                <a:latin typeface="Liberation Sans Narrow"/>
                <a:cs typeface="Liberation Sans Narrow"/>
              </a:rPr>
              <a:t>a	:	la	</a:t>
            </a:r>
            <a:r>
              <a:rPr sz="2400" b="1" spc="-5" dirty="0">
                <a:solidFill>
                  <a:srgbClr val="0000FF"/>
                </a:solidFill>
                <a:latin typeface="Liberation Sans Narrow"/>
                <a:cs typeface="Liberation Sans Narrow"/>
              </a:rPr>
              <a:t>cha</a:t>
            </a:r>
            <a:r>
              <a:rPr sz="2400" b="1" spc="-20" dirty="0">
                <a:solidFill>
                  <a:srgbClr val="0000FF"/>
                </a:solidFill>
                <a:latin typeface="Liberation Sans Narrow"/>
                <a:cs typeface="Liberation Sans Narrow"/>
              </a:rPr>
              <a:t>r</a:t>
            </a:r>
            <a:r>
              <a:rPr sz="2400" b="1" dirty="0">
                <a:solidFill>
                  <a:srgbClr val="0000FF"/>
                </a:solidFill>
                <a:latin typeface="Liberation Sans Narrow"/>
                <a:cs typeface="Liberation Sans Narrow"/>
              </a:rPr>
              <a:t>te	</a:t>
            </a:r>
            <a:r>
              <a:rPr sz="2400" b="1" spc="-5" dirty="0">
                <a:solidFill>
                  <a:srgbClr val="0000FF"/>
                </a:solidFill>
                <a:latin typeface="Liberation Sans Narrow"/>
                <a:cs typeface="Liberation Sans Narrow"/>
              </a:rPr>
              <a:t>de</a:t>
            </a:r>
            <a:r>
              <a:rPr sz="2400" b="1" dirty="0">
                <a:solidFill>
                  <a:srgbClr val="0000FF"/>
                </a:solidFill>
                <a:latin typeface="Liberation Sans Narrow"/>
                <a:cs typeface="Liberation Sans Narrow"/>
              </a:rPr>
              <a:t>s	Nations	Uni</a:t>
            </a:r>
            <a:r>
              <a:rPr sz="2400" b="1" spc="10" dirty="0">
                <a:solidFill>
                  <a:srgbClr val="0000FF"/>
                </a:solidFill>
                <a:latin typeface="Liberation Sans Narrow"/>
                <a:cs typeface="Liberation Sans Narrow"/>
              </a:rPr>
              <a:t>e</a:t>
            </a:r>
            <a:r>
              <a:rPr sz="2400" b="1" dirty="0">
                <a:solidFill>
                  <a:srgbClr val="0000FF"/>
                </a:solidFill>
                <a:latin typeface="Liberation Sans Narrow"/>
                <a:cs typeface="Liberation Sans Narrow"/>
              </a:rPr>
              <a:t>s	</a:t>
            </a:r>
            <a:r>
              <a:rPr sz="2400" b="1" spc="-5" dirty="0">
                <a:solidFill>
                  <a:srgbClr val="0000FF"/>
                </a:solidFill>
                <a:latin typeface="Liberation Sans Narrow"/>
                <a:cs typeface="Liberation Sans Narrow"/>
              </a:rPr>
              <a:t>de</a:t>
            </a:r>
            <a:r>
              <a:rPr sz="2400" b="1" dirty="0">
                <a:solidFill>
                  <a:srgbClr val="0000FF"/>
                </a:solidFill>
                <a:latin typeface="Liberation Sans Narrow"/>
                <a:cs typeface="Liberation Sans Narrow"/>
              </a:rPr>
              <a:t>s	dr</a:t>
            </a:r>
            <a:r>
              <a:rPr sz="2400" b="1" spc="-15" dirty="0">
                <a:solidFill>
                  <a:srgbClr val="0000FF"/>
                </a:solidFill>
                <a:latin typeface="Liberation Sans Narrow"/>
                <a:cs typeface="Liberation Sans Narrow"/>
              </a:rPr>
              <a:t>o</a:t>
            </a:r>
            <a:r>
              <a:rPr sz="2400" b="1" spc="-5" dirty="0">
                <a:solidFill>
                  <a:srgbClr val="0000FF"/>
                </a:solidFill>
                <a:latin typeface="Liberation Sans Narrow"/>
                <a:cs typeface="Liberation Sans Narrow"/>
              </a:rPr>
              <a:t>i</a:t>
            </a:r>
            <a:r>
              <a:rPr sz="2400" b="1" spc="5" dirty="0">
                <a:solidFill>
                  <a:srgbClr val="0000FF"/>
                </a:solidFill>
                <a:latin typeface="Liberation Sans Narrow"/>
                <a:cs typeface="Liberation Sans Narrow"/>
              </a:rPr>
              <a:t>t</a:t>
            </a:r>
            <a:r>
              <a:rPr sz="2400" b="1" dirty="0">
                <a:solidFill>
                  <a:srgbClr val="0000FF"/>
                </a:solidFill>
                <a:latin typeface="Liberation Sans Narrow"/>
                <a:cs typeface="Liberation Sans Narrow"/>
              </a:rPr>
              <a:t>s	</a:t>
            </a:r>
            <a:r>
              <a:rPr sz="2400" b="1" spc="-5" dirty="0">
                <a:solidFill>
                  <a:srgbClr val="0000FF"/>
                </a:solidFill>
                <a:latin typeface="Liberation Sans Narrow"/>
                <a:cs typeface="Liberation Sans Narrow"/>
              </a:rPr>
              <a:t>de</a:t>
            </a:r>
            <a:endParaRPr sz="2400">
              <a:latin typeface="Liberation Sans Narrow"/>
              <a:cs typeface="Liberation Sans Narrow"/>
            </a:endParaRPr>
          </a:p>
          <a:p>
            <a:pPr marL="356870">
              <a:lnSpc>
                <a:spcPts val="2875"/>
              </a:lnSpc>
            </a:pPr>
            <a:r>
              <a:rPr sz="2400" b="1" spc="-229" dirty="0">
                <a:solidFill>
                  <a:srgbClr val="0000FF"/>
                </a:solidFill>
                <a:latin typeface="Arial"/>
                <a:cs typeface="Arial"/>
              </a:rPr>
              <a:t>l’Homme</a:t>
            </a:r>
            <a:r>
              <a:rPr sz="2400" b="1" spc="-229" dirty="0">
                <a:solidFill>
                  <a:srgbClr val="0000FF"/>
                </a:solidFill>
                <a:latin typeface="Liberation Sans Narrow"/>
                <a:cs typeface="Liberation Sans Narrow"/>
              </a:rPr>
              <a:t>.</a:t>
            </a:r>
            <a:endParaRPr sz="2400">
              <a:latin typeface="Liberation Sans Narrow"/>
              <a:cs typeface="Liberation Sans Narrow"/>
            </a:endParaRPr>
          </a:p>
          <a:p>
            <a:pPr marL="12700">
              <a:lnSpc>
                <a:spcPct val="100000"/>
              </a:lnSpc>
              <a:spcBef>
                <a:spcPts val="600"/>
              </a:spcBef>
              <a:tabLst>
                <a:tab pos="4098290" algn="l"/>
              </a:tabLst>
            </a:pPr>
            <a:r>
              <a:rPr sz="2400" b="1" spc="-5" dirty="0">
                <a:solidFill>
                  <a:srgbClr val="0000FF"/>
                </a:solidFill>
                <a:latin typeface="Liberation Sans Narrow"/>
                <a:cs typeface="Liberation Sans Narrow"/>
              </a:rPr>
              <a:t>La Convention </a:t>
            </a:r>
            <a:r>
              <a:rPr sz="2400" b="1" dirty="0">
                <a:solidFill>
                  <a:srgbClr val="0000FF"/>
                </a:solidFill>
                <a:latin typeface="Liberation Sans Narrow"/>
                <a:cs typeface="Liberation Sans Narrow"/>
              </a:rPr>
              <a:t>relative</a:t>
            </a:r>
            <a:r>
              <a:rPr sz="2400" b="1" spc="40"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aux</a:t>
            </a:r>
            <a:r>
              <a:rPr sz="2400" b="1" spc="25" dirty="0">
                <a:solidFill>
                  <a:srgbClr val="0000FF"/>
                </a:solidFill>
                <a:latin typeface="Liberation Sans Narrow"/>
                <a:cs typeface="Liberation Sans Narrow"/>
              </a:rPr>
              <a:t> </a:t>
            </a:r>
            <a:r>
              <a:rPr sz="2400" b="1" dirty="0">
                <a:solidFill>
                  <a:srgbClr val="0000FF"/>
                </a:solidFill>
                <a:latin typeface="Liberation Sans Narrow"/>
                <a:cs typeface="Liberation Sans Narrow"/>
              </a:rPr>
              <a:t>droits	</a:t>
            </a:r>
            <a:r>
              <a:rPr sz="2400" b="1" spc="-5" dirty="0">
                <a:solidFill>
                  <a:srgbClr val="0000FF"/>
                </a:solidFill>
                <a:latin typeface="Liberation Sans Narrow"/>
                <a:cs typeface="Liberation Sans Narrow"/>
              </a:rPr>
              <a:t>de l'Enfant adoptée par</a:t>
            </a:r>
            <a:r>
              <a:rPr sz="2400" b="1" spc="-10" dirty="0">
                <a:solidFill>
                  <a:srgbClr val="0000FF"/>
                </a:solidFill>
                <a:latin typeface="Liberation Sans Narrow"/>
                <a:cs typeface="Liberation Sans Narrow"/>
              </a:rPr>
              <a:t> </a:t>
            </a:r>
            <a:r>
              <a:rPr sz="2400" b="1" spc="-204" dirty="0">
                <a:solidFill>
                  <a:srgbClr val="0000FF"/>
                </a:solidFill>
                <a:latin typeface="Arial"/>
                <a:cs typeface="Arial"/>
              </a:rPr>
              <a:t>l’ONU</a:t>
            </a:r>
            <a:r>
              <a:rPr sz="2400" b="1" spc="-204" dirty="0">
                <a:solidFill>
                  <a:srgbClr val="0000FF"/>
                </a:solidFill>
                <a:latin typeface="Liberation Sans Narrow"/>
                <a:cs typeface="Liberation Sans Narrow"/>
              </a:rPr>
              <a:t>.</a:t>
            </a:r>
            <a:endParaRPr sz="2400">
              <a:latin typeface="Liberation Sans Narrow"/>
              <a:cs typeface="Liberation Sans Narrow"/>
            </a:endParaRPr>
          </a:p>
        </p:txBody>
      </p:sp>
      <p:sp>
        <p:nvSpPr>
          <p:cNvPr id="4" name="object 4"/>
          <p:cNvSpPr/>
          <p:nvPr/>
        </p:nvSpPr>
        <p:spPr>
          <a:xfrm>
            <a:off x="3983391" y="5276791"/>
            <a:ext cx="1544156" cy="11407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37132" y="5559552"/>
            <a:ext cx="1991868" cy="17190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135623" y="4614672"/>
            <a:ext cx="2403457" cy="7818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6623" y="5376672"/>
            <a:ext cx="2121407" cy="194919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61188" y="967740"/>
            <a:ext cx="10041636" cy="6705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0" name="object 10"/>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2" name="object 12"/>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3" name="object 13"/>
          <p:cNvSpPr/>
          <p:nvPr/>
        </p:nvSpPr>
        <p:spPr>
          <a:xfrm>
            <a:off x="9360407" y="429768"/>
            <a:ext cx="1008888" cy="67818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530351" y="464820"/>
            <a:ext cx="758952" cy="499872"/>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984492" y="1249754"/>
            <a:ext cx="3262003" cy="1866789"/>
          </a:xfrm>
          <a:prstGeom prst="rect">
            <a:avLst/>
          </a:prstGeom>
          <a:blipFill>
            <a:blip r:embed="rId9" cstate="print"/>
            <a:stretch>
              <a:fillRect/>
            </a:stretch>
          </a:blipFill>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55</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5901" y="3269056"/>
            <a:ext cx="9640570" cy="3683000"/>
          </a:xfrm>
          <a:prstGeom prst="rect">
            <a:avLst/>
          </a:prstGeom>
        </p:spPr>
        <p:txBody>
          <a:bodyPr vert="horz" wrap="square" lIns="0" tIns="13335" rIns="0" bIns="0" rtlCol="0">
            <a:spAutoFit/>
          </a:bodyPr>
          <a:lstStyle/>
          <a:p>
            <a:pPr marL="12700" marR="5080" algn="just">
              <a:lnSpc>
                <a:spcPct val="99800"/>
              </a:lnSpc>
              <a:spcBef>
                <a:spcPts val="105"/>
              </a:spcBef>
            </a:pPr>
            <a:r>
              <a:rPr sz="2400" b="1" spc="-5" dirty="0">
                <a:solidFill>
                  <a:srgbClr val="FF0000"/>
                </a:solidFill>
                <a:latin typeface="Liberation Sans Narrow"/>
                <a:cs typeface="Liberation Sans Narrow"/>
              </a:rPr>
              <a:t>La </a:t>
            </a:r>
            <a:r>
              <a:rPr sz="2400" b="1" dirty="0">
                <a:solidFill>
                  <a:srgbClr val="FF0000"/>
                </a:solidFill>
                <a:latin typeface="Liberation Sans Narrow"/>
                <a:cs typeface="Liberation Sans Narrow"/>
              </a:rPr>
              <a:t>force </a:t>
            </a:r>
            <a:r>
              <a:rPr sz="2400" b="1" spc="-5" dirty="0">
                <a:solidFill>
                  <a:srgbClr val="FF0000"/>
                </a:solidFill>
                <a:latin typeface="Liberation Sans Narrow"/>
                <a:cs typeface="Liberation Sans Narrow"/>
              </a:rPr>
              <a:t>du texte constitutionnel kabyle concernant </a:t>
            </a:r>
            <a:r>
              <a:rPr sz="2400" b="1" dirty="0">
                <a:solidFill>
                  <a:srgbClr val="FF0000"/>
                </a:solidFill>
                <a:latin typeface="Liberation Sans Narrow"/>
                <a:cs typeface="Liberation Sans Narrow"/>
              </a:rPr>
              <a:t>la </a:t>
            </a:r>
            <a:r>
              <a:rPr sz="2400" b="1" spc="-5" dirty="0">
                <a:solidFill>
                  <a:srgbClr val="FF0000"/>
                </a:solidFill>
                <a:latin typeface="Liberation Sans Narrow"/>
                <a:cs typeface="Liberation Sans Narrow"/>
              </a:rPr>
              <a:t>langue kabyle </a:t>
            </a:r>
            <a:r>
              <a:rPr sz="2400" b="1" spc="-434" dirty="0">
                <a:latin typeface="Arial"/>
                <a:cs typeface="Arial"/>
              </a:rPr>
              <a:t>… </a:t>
            </a:r>
            <a:r>
              <a:rPr sz="2400" b="1" dirty="0">
                <a:latin typeface="Liberation Sans Narrow"/>
                <a:cs typeface="Liberation Sans Narrow"/>
              </a:rPr>
              <a:t>doit </a:t>
            </a:r>
            <a:r>
              <a:rPr sz="2400" b="1" spc="-5" dirty="0">
                <a:latin typeface="Liberation Sans Narrow"/>
                <a:cs typeface="Liberation Sans Narrow"/>
              </a:rPr>
              <a:t>être  </a:t>
            </a:r>
            <a:r>
              <a:rPr sz="2400" b="1" dirty="0">
                <a:latin typeface="Liberation Sans Narrow"/>
                <a:cs typeface="Liberation Sans Narrow"/>
              </a:rPr>
              <a:t>pratiqué </a:t>
            </a:r>
            <a:r>
              <a:rPr sz="2400" b="1" spc="-5" dirty="0">
                <a:latin typeface="Liberation Sans Narrow"/>
                <a:cs typeface="Liberation Sans Narrow"/>
              </a:rPr>
              <a:t>et effectif dans </a:t>
            </a:r>
            <a:r>
              <a:rPr sz="2400" b="1" spc="-229" dirty="0">
                <a:latin typeface="Arial"/>
                <a:cs typeface="Arial"/>
              </a:rPr>
              <a:t>l’enseignement </a:t>
            </a:r>
            <a:r>
              <a:rPr sz="2400" b="1" spc="-5" dirty="0">
                <a:latin typeface="Liberation Sans Narrow"/>
                <a:cs typeface="Liberation Sans Narrow"/>
              </a:rPr>
              <a:t>et les contenus proposés </a:t>
            </a:r>
            <a:r>
              <a:rPr sz="2400" b="1" dirty="0">
                <a:latin typeface="Liberation Sans Narrow"/>
                <a:cs typeface="Liberation Sans Narrow"/>
              </a:rPr>
              <a:t>dans </a:t>
            </a:r>
            <a:r>
              <a:rPr sz="2400" b="1" spc="-5" dirty="0">
                <a:latin typeface="Liberation Sans Narrow"/>
                <a:cs typeface="Liberation Sans Narrow"/>
              </a:rPr>
              <a:t>les  écoles de</a:t>
            </a:r>
            <a:r>
              <a:rPr sz="2400" b="1" spc="20" dirty="0">
                <a:latin typeface="Liberation Sans Narrow"/>
                <a:cs typeface="Liberation Sans Narrow"/>
              </a:rPr>
              <a:t> </a:t>
            </a:r>
            <a:r>
              <a:rPr sz="2400" b="1" spc="-5" dirty="0">
                <a:latin typeface="Liberation Sans Narrow"/>
                <a:cs typeface="Liberation Sans Narrow"/>
              </a:rPr>
              <a:t>Kabylie.</a:t>
            </a:r>
            <a:endParaRPr sz="2400">
              <a:latin typeface="Liberation Sans Narrow"/>
              <a:cs typeface="Liberation Sans Narrow"/>
            </a:endParaRPr>
          </a:p>
          <a:p>
            <a:pPr>
              <a:lnSpc>
                <a:spcPct val="100000"/>
              </a:lnSpc>
              <a:spcBef>
                <a:spcPts val="5"/>
              </a:spcBef>
            </a:pPr>
            <a:endParaRPr sz="2500">
              <a:latin typeface="Times New Roman"/>
              <a:cs typeface="Times New Roman"/>
            </a:endParaRPr>
          </a:p>
          <a:p>
            <a:pPr marL="12700" algn="just">
              <a:lnSpc>
                <a:spcPct val="100000"/>
              </a:lnSpc>
            </a:pPr>
            <a:r>
              <a:rPr sz="2400" b="1" spc="-5" dirty="0">
                <a:solidFill>
                  <a:srgbClr val="FF0000"/>
                </a:solidFill>
                <a:latin typeface="Liberation Sans Narrow"/>
                <a:cs typeface="Liberation Sans Narrow"/>
              </a:rPr>
              <a:t>La </a:t>
            </a:r>
            <a:r>
              <a:rPr sz="2400" b="1" dirty="0">
                <a:solidFill>
                  <a:srgbClr val="FF0000"/>
                </a:solidFill>
                <a:latin typeface="Liberation Sans Narrow"/>
                <a:cs typeface="Liberation Sans Narrow"/>
              </a:rPr>
              <a:t>Constitution </a:t>
            </a:r>
            <a:r>
              <a:rPr sz="2400" b="1" spc="-5" dirty="0">
                <a:solidFill>
                  <a:srgbClr val="FF0000"/>
                </a:solidFill>
                <a:latin typeface="Liberation Sans Narrow"/>
                <a:cs typeface="Liberation Sans Narrow"/>
              </a:rPr>
              <a:t>Kabyle </a:t>
            </a:r>
            <a:r>
              <a:rPr sz="2400" b="1" dirty="0">
                <a:solidFill>
                  <a:srgbClr val="FF0000"/>
                </a:solidFill>
                <a:latin typeface="Liberation Sans Narrow"/>
                <a:cs typeface="Liberation Sans Narrow"/>
              </a:rPr>
              <a:t>doit définir la </a:t>
            </a:r>
            <a:r>
              <a:rPr sz="2400" b="1" spc="-5" dirty="0">
                <a:solidFill>
                  <a:srgbClr val="FF0000"/>
                </a:solidFill>
                <a:latin typeface="Liberation Sans Narrow"/>
                <a:cs typeface="Liberation Sans Narrow"/>
              </a:rPr>
              <a:t>langue kabyle comme</a:t>
            </a:r>
            <a:r>
              <a:rPr sz="2400" b="1" spc="-10" dirty="0">
                <a:solidFill>
                  <a:srgbClr val="FF0000"/>
                </a:solidFill>
                <a:latin typeface="Liberation Sans Narrow"/>
                <a:cs typeface="Liberation Sans Narrow"/>
              </a:rPr>
              <a:t> </a:t>
            </a:r>
            <a:r>
              <a:rPr sz="2400" b="1" spc="-5" dirty="0">
                <a:solidFill>
                  <a:srgbClr val="FF0000"/>
                </a:solidFill>
                <a:latin typeface="Liberation Sans Narrow"/>
                <a:cs typeface="Liberation Sans Narrow"/>
              </a:rPr>
              <a:t>suit:</a:t>
            </a:r>
            <a:endParaRPr sz="2400">
              <a:latin typeface="Liberation Sans Narrow"/>
              <a:cs typeface="Liberation Sans Narrow"/>
            </a:endParaRPr>
          </a:p>
          <a:p>
            <a:pPr>
              <a:lnSpc>
                <a:spcPct val="100000"/>
              </a:lnSpc>
              <a:spcBef>
                <a:spcPts val="10"/>
              </a:spcBef>
            </a:pPr>
            <a:endParaRPr sz="2500">
              <a:latin typeface="Times New Roman"/>
              <a:cs typeface="Times New Roman"/>
            </a:endParaRPr>
          </a:p>
          <a:p>
            <a:pPr marL="355600" indent="-341630" algn="just">
              <a:lnSpc>
                <a:spcPct val="100000"/>
              </a:lnSpc>
              <a:buFont typeface="Wingdings"/>
              <a:buChar char=""/>
              <a:tabLst>
                <a:tab pos="355600" algn="l"/>
              </a:tabLst>
            </a:pPr>
            <a:r>
              <a:rPr sz="2400" spc="-105" dirty="0">
                <a:solidFill>
                  <a:srgbClr val="0000CC"/>
                </a:solidFill>
                <a:latin typeface="Arial"/>
                <a:cs typeface="Arial"/>
              </a:rPr>
              <a:t>‘’ </a:t>
            </a:r>
            <a:r>
              <a:rPr sz="2400" i="1" spc="-5" dirty="0">
                <a:solidFill>
                  <a:srgbClr val="0000CC"/>
                </a:solidFill>
                <a:latin typeface="Liberation Sans Narrow"/>
                <a:cs typeface="Liberation Sans Narrow"/>
              </a:rPr>
              <a:t>La </a:t>
            </a:r>
            <a:r>
              <a:rPr sz="2400" i="1" spc="-10" dirty="0">
                <a:solidFill>
                  <a:srgbClr val="0000CC"/>
                </a:solidFill>
                <a:latin typeface="Liberation Sans Narrow"/>
                <a:cs typeface="Liberation Sans Narrow"/>
              </a:rPr>
              <a:t>langue </a:t>
            </a:r>
            <a:r>
              <a:rPr sz="2400" i="1" spc="-5" dirty="0">
                <a:solidFill>
                  <a:srgbClr val="0000CC"/>
                </a:solidFill>
                <a:latin typeface="Liberation Sans Narrow"/>
                <a:cs typeface="Liberation Sans Narrow"/>
              </a:rPr>
              <a:t>kabyle est </a:t>
            </a:r>
            <a:r>
              <a:rPr sz="2400" b="1" i="1" spc="-5" dirty="0">
                <a:solidFill>
                  <a:srgbClr val="FF0000"/>
                </a:solidFill>
                <a:latin typeface="Liberation Sans Narrow"/>
                <a:cs typeface="Liberation Sans Narrow"/>
              </a:rPr>
              <a:t>La </a:t>
            </a:r>
            <a:r>
              <a:rPr sz="2400" b="1" i="1" u="heavy" spc="-5" dirty="0">
                <a:solidFill>
                  <a:srgbClr val="FF0000"/>
                </a:solidFill>
                <a:uFill>
                  <a:solidFill>
                    <a:srgbClr val="FF0000"/>
                  </a:solidFill>
                </a:uFill>
                <a:latin typeface="Liberation Sans Narrow"/>
                <a:cs typeface="Liberation Sans Narrow"/>
              </a:rPr>
              <a:t>langue </a:t>
            </a:r>
            <a:r>
              <a:rPr sz="2400" b="1" i="1" u="heavy" dirty="0">
                <a:solidFill>
                  <a:srgbClr val="FF0000"/>
                </a:solidFill>
                <a:uFill>
                  <a:solidFill>
                    <a:srgbClr val="FF0000"/>
                  </a:solidFill>
                </a:uFill>
                <a:latin typeface="Liberation Sans Narrow"/>
                <a:cs typeface="Liberation Sans Narrow"/>
              </a:rPr>
              <a:t>nationale</a:t>
            </a:r>
            <a:r>
              <a:rPr sz="2400" b="1" i="1" dirty="0">
                <a:solidFill>
                  <a:srgbClr val="FF0000"/>
                </a:solidFill>
                <a:latin typeface="Liberation Sans Narrow"/>
                <a:cs typeface="Liberation Sans Narrow"/>
              </a:rPr>
              <a:t> </a:t>
            </a:r>
            <a:r>
              <a:rPr sz="2400" i="1" spc="-5" dirty="0">
                <a:solidFill>
                  <a:srgbClr val="0000CC"/>
                </a:solidFill>
                <a:latin typeface="Liberation Sans Narrow"/>
                <a:cs typeface="Liberation Sans Narrow"/>
              </a:rPr>
              <a:t>de la</a:t>
            </a:r>
            <a:r>
              <a:rPr sz="2400" i="1" spc="50" dirty="0">
                <a:solidFill>
                  <a:srgbClr val="0000CC"/>
                </a:solidFill>
                <a:latin typeface="Liberation Sans Narrow"/>
                <a:cs typeface="Liberation Sans Narrow"/>
              </a:rPr>
              <a:t> </a:t>
            </a:r>
            <a:r>
              <a:rPr sz="2400" i="1" spc="-35" dirty="0">
                <a:solidFill>
                  <a:srgbClr val="0000CC"/>
                </a:solidFill>
                <a:latin typeface="Liberation Sans Narrow"/>
                <a:cs typeface="Liberation Sans Narrow"/>
              </a:rPr>
              <a:t>Kabylie</a:t>
            </a:r>
            <a:r>
              <a:rPr sz="2400" spc="-35" dirty="0">
                <a:solidFill>
                  <a:srgbClr val="0000CC"/>
                </a:solidFill>
                <a:latin typeface="Liberation Sans Narrow"/>
                <a:cs typeface="Liberation Sans Narrow"/>
              </a:rPr>
              <a:t>.</a:t>
            </a:r>
            <a:r>
              <a:rPr sz="2400" spc="-35" dirty="0">
                <a:solidFill>
                  <a:srgbClr val="0000CC"/>
                </a:solidFill>
                <a:latin typeface="Arial"/>
                <a:cs typeface="Arial"/>
              </a:rPr>
              <a:t>’’</a:t>
            </a:r>
            <a:endParaRPr sz="2400">
              <a:latin typeface="Arial"/>
              <a:cs typeface="Arial"/>
            </a:endParaRPr>
          </a:p>
          <a:p>
            <a:pPr>
              <a:lnSpc>
                <a:spcPct val="100000"/>
              </a:lnSpc>
              <a:spcBef>
                <a:spcPts val="5"/>
              </a:spcBef>
              <a:buClr>
                <a:srgbClr val="0000CC"/>
              </a:buClr>
              <a:buFont typeface="Wingdings"/>
              <a:buChar char=""/>
            </a:pPr>
            <a:endParaRPr sz="2500">
              <a:latin typeface="Times New Roman"/>
              <a:cs typeface="Times New Roman"/>
            </a:endParaRPr>
          </a:p>
          <a:p>
            <a:pPr marL="355600" indent="-341630" algn="just">
              <a:lnSpc>
                <a:spcPct val="100000"/>
              </a:lnSpc>
              <a:buFont typeface="Wingdings"/>
              <a:buChar char=""/>
              <a:tabLst>
                <a:tab pos="355600" algn="l"/>
              </a:tabLst>
            </a:pPr>
            <a:r>
              <a:rPr sz="2400" spc="-105" dirty="0">
                <a:solidFill>
                  <a:srgbClr val="0000CC"/>
                </a:solidFill>
                <a:latin typeface="Arial"/>
                <a:cs typeface="Arial"/>
              </a:rPr>
              <a:t>‘’</a:t>
            </a:r>
            <a:r>
              <a:rPr sz="2400" spc="155" dirty="0">
                <a:solidFill>
                  <a:srgbClr val="0000CC"/>
                </a:solidFill>
                <a:latin typeface="Arial"/>
                <a:cs typeface="Arial"/>
              </a:rPr>
              <a:t> </a:t>
            </a:r>
            <a:r>
              <a:rPr sz="2400" i="1" spc="-5" dirty="0">
                <a:solidFill>
                  <a:srgbClr val="0000CC"/>
                </a:solidFill>
                <a:latin typeface="Liberation Sans Narrow"/>
                <a:cs typeface="Liberation Sans Narrow"/>
              </a:rPr>
              <a:t>La</a:t>
            </a:r>
            <a:r>
              <a:rPr sz="2400" i="1" spc="365" dirty="0">
                <a:solidFill>
                  <a:srgbClr val="0000CC"/>
                </a:solidFill>
                <a:latin typeface="Liberation Sans Narrow"/>
                <a:cs typeface="Liberation Sans Narrow"/>
              </a:rPr>
              <a:t> </a:t>
            </a:r>
            <a:r>
              <a:rPr sz="2400" i="1" dirty="0">
                <a:solidFill>
                  <a:srgbClr val="0000CC"/>
                </a:solidFill>
                <a:latin typeface="Liberation Sans Narrow"/>
                <a:cs typeface="Liberation Sans Narrow"/>
              </a:rPr>
              <a:t>langue</a:t>
            </a:r>
            <a:r>
              <a:rPr sz="2400" i="1" spc="380" dirty="0">
                <a:solidFill>
                  <a:srgbClr val="0000CC"/>
                </a:solidFill>
                <a:latin typeface="Liberation Sans Narrow"/>
                <a:cs typeface="Liberation Sans Narrow"/>
              </a:rPr>
              <a:t> </a:t>
            </a:r>
            <a:r>
              <a:rPr sz="2400" i="1" spc="-5" dirty="0">
                <a:solidFill>
                  <a:srgbClr val="0000CC"/>
                </a:solidFill>
                <a:latin typeface="Liberation Sans Narrow"/>
                <a:cs typeface="Liberation Sans Narrow"/>
              </a:rPr>
              <a:t>kabyle</a:t>
            </a:r>
            <a:r>
              <a:rPr sz="2400" i="1" spc="375" dirty="0">
                <a:solidFill>
                  <a:srgbClr val="0000CC"/>
                </a:solidFill>
                <a:latin typeface="Liberation Sans Narrow"/>
                <a:cs typeface="Liberation Sans Narrow"/>
              </a:rPr>
              <a:t> </a:t>
            </a:r>
            <a:r>
              <a:rPr sz="2400" i="1" spc="-5" dirty="0">
                <a:solidFill>
                  <a:srgbClr val="0000CC"/>
                </a:solidFill>
                <a:latin typeface="Liberation Sans Narrow"/>
                <a:cs typeface="Liberation Sans Narrow"/>
              </a:rPr>
              <a:t>est</a:t>
            </a:r>
            <a:r>
              <a:rPr sz="2400" i="1" spc="380" dirty="0">
                <a:solidFill>
                  <a:srgbClr val="0000CC"/>
                </a:solidFill>
                <a:latin typeface="Liberation Sans Narrow"/>
                <a:cs typeface="Liberation Sans Narrow"/>
              </a:rPr>
              <a:t> </a:t>
            </a:r>
            <a:r>
              <a:rPr sz="2400" b="1" i="1" spc="-5" dirty="0">
                <a:solidFill>
                  <a:srgbClr val="FF0000"/>
                </a:solidFill>
                <a:latin typeface="Liberation Sans Narrow"/>
                <a:cs typeface="Liberation Sans Narrow"/>
              </a:rPr>
              <a:t>La</a:t>
            </a:r>
            <a:r>
              <a:rPr sz="2400" b="1" i="1" spc="370" dirty="0">
                <a:solidFill>
                  <a:srgbClr val="FF0000"/>
                </a:solidFill>
                <a:latin typeface="Liberation Sans Narrow"/>
                <a:cs typeface="Liberation Sans Narrow"/>
              </a:rPr>
              <a:t> </a:t>
            </a:r>
            <a:r>
              <a:rPr sz="2400" b="1" i="1" u="heavy" spc="-5" dirty="0">
                <a:solidFill>
                  <a:srgbClr val="FF0000"/>
                </a:solidFill>
                <a:uFill>
                  <a:solidFill>
                    <a:srgbClr val="FF0000"/>
                  </a:solidFill>
                </a:uFill>
                <a:latin typeface="Liberation Sans Narrow"/>
                <a:cs typeface="Liberation Sans Narrow"/>
              </a:rPr>
              <a:t>langue</a:t>
            </a:r>
            <a:r>
              <a:rPr sz="2400" b="1" i="1" u="heavy" spc="370" dirty="0">
                <a:solidFill>
                  <a:srgbClr val="FF0000"/>
                </a:solidFill>
                <a:uFill>
                  <a:solidFill>
                    <a:srgbClr val="FF0000"/>
                  </a:solidFill>
                </a:uFill>
                <a:latin typeface="Liberation Sans Narrow"/>
                <a:cs typeface="Liberation Sans Narrow"/>
              </a:rPr>
              <a:t> </a:t>
            </a:r>
            <a:r>
              <a:rPr sz="2400" b="1" i="1" u="heavy" spc="-5" dirty="0">
                <a:solidFill>
                  <a:srgbClr val="FF0000"/>
                </a:solidFill>
                <a:uFill>
                  <a:solidFill>
                    <a:srgbClr val="FF0000"/>
                  </a:solidFill>
                </a:uFill>
                <a:latin typeface="Liberation Sans Narrow"/>
                <a:cs typeface="Liberation Sans Narrow"/>
              </a:rPr>
              <a:t>officielle</a:t>
            </a:r>
            <a:r>
              <a:rPr sz="2400" b="1" i="1" u="heavy" spc="380" dirty="0">
                <a:solidFill>
                  <a:srgbClr val="FF0000"/>
                </a:solidFill>
                <a:uFill>
                  <a:solidFill>
                    <a:srgbClr val="FF0000"/>
                  </a:solidFill>
                </a:uFill>
                <a:latin typeface="Liberation Sans Narrow"/>
                <a:cs typeface="Liberation Sans Narrow"/>
              </a:rPr>
              <a:t> </a:t>
            </a:r>
            <a:r>
              <a:rPr sz="2400" b="1" i="1" u="heavy" spc="-5" dirty="0">
                <a:solidFill>
                  <a:srgbClr val="FF0000"/>
                </a:solidFill>
                <a:uFill>
                  <a:solidFill>
                    <a:srgbClr val="FF0000"/>
                  </a:solidFill>
                </a:uFill>
                <a:latin typeface="Liberation Sans Narrow"/>
                <a:cs typeface="Liberation Sans Narrow"/>
              </a:rPr>
              <a:t>de</a:t>
            </a:r>
            <a:r>
              <a:rPr sz="2400" b="1" i="1" u="heavy" spc="375" dirty="0">
                <a:solidFill>
                  <a:srgbClr val="FF0000"/>
                </a:solidFill>
                <a:uFill>
                  <a:solidFill>
                    <a:srgbClr val="FF0000"/>
                  </a:solidFill>
                </a:uFill>
                <a:latin typeface="Liberation Sans Narrow"/>
                <a:cs typeface="Liberation Sans Narrow"/>
              </a:rPr>
              <a:t> </a:t>
            </a:r>
            <a:r>
              <a:rPr sz="2400" b="1" i="1" u="heavy" spc="-180" dirty="0">
                <a:solidFill>
                  <a:srgbClr val="FF0000"/>
                </a:solidFill>
                <a:uFill>
                  <a:solidFill>
                    <a:srgbClr val="FF0000"/>
                  </a:solidFill>
                </a:uFill>
                <a:latin typeface="Arial"/>
                <a:cs typeface="Arial"/>
              </a:rPr>
              <a:t>l’État</a:t>
            </a:r>
            <a:r>
              <a:rPr sz="2400" b="1" i="1" spc="295" dirty="0">
                <a:solidFill>
                  <a:srgbClr val="FF0000"/>
                </a:solidFill>
                <a:latin typeface="Arial"/>
                <a:cs typeface="Arial"/>
              </a:rPr>
              <a:t> </a:t>
            </a:r>
            <a:r>
              <a:rPr sz="2400" i="1" spc="-5" dirty="0">
                <a:solidFill>
                  <a:srgbClr val="0000CC"/>
                </a:solidFill>
                <a:latin typeface="Liberation Sans Narrow"/>
                <a:cs typeface="Liberation Sans Narrow"/>
              </a:rPr>
              <a:t>kabyle</a:t>
            </a:r>
            <a:r>
              <a:rPr sz="2400" i="1" spc="360" dirty="0">
                <a:solidFill>
                  <a:srgbClr val="0000CC"/>
                </a:solidFill>
                <a:latin typeface="Liberation Sans Narrow"/>
                <a:cs typeface="Liberation Sans Narrow"/>
              </a:rPr>
              <a:t> </a:t>
            </a:r>
            <a:r>
              <a:rPr sz="2400" b="1" i="1" spc="-5" dirty="0">
                <a:solidFill>
                  <a:srgbClr val="FF0000"/>
                </a:solidFill>
                <a:latin typeface="Liberation Sans Narrow"/>
                <a:cs typeface="Liberation Sans Narrow"/>
              </a:rPr>
              <a:t>et</a:t>
            </a:r>
            <a:r>
              <a:rPr sz="2400" b="1" i="1" spc="380" dirty="0">
                <a:solidFill>
                  <a:srgbClr val="FF0000"/>
                </a:solidFill>
                <a:latin typeface="Liberation Sans Narrow"/>
                <a:cs typeface="Liberation Sans Narrow"/>
              </a:rPr>
              <a:t> </a:t>
            </a:r>
            <a:r>
              <a:rPr sz="2400" b="1" i="1" spc="-5" dirty="0">
                <a:solidFill>
                  <a:srgbClr val="FF0000"/>
                </a:solidFill>
                <a:latin typeface="Liberation Sans Narrow"/>
                <a:cs typeface="Liberation Sans Narrow"/>
              </a:rPr>
              <a:t>de</a:t>
            </a:r>
            <a:r>
              <a:rPr sz="2400" b="1" i="1" spc="370" dirty="0">
                <a:solidFill>
                  <a:srgbClr val="FF0000"/>
                </a:solidFill>
                <a:latin typeface="Liberation Sans Narrow"/>
                <a:cs typeface="Liberation Sans Narrow"/>
              </a:rPr>
              <a:t> </a:t>
            </a:r>
            <a:r>
              <a:rPr sz="2400" b="1" i="1" spc="-5" dirty="0">
                <a:solidFill>
                  <a:srgbClr val="FF0000"/>
                </a:solidFill>
                <a:latin typeface="Liberation Sans Narrow"/>
                <a:cs typeface="Liberation Sans Narrow"/>
              </a:rPr>
              <a:t>ses</a:t>
            </a:r>
            <a:endParaRPr sz="2400">
              <a:latin typeface="Liberation Sans Narrow"/>
              <a:cs typeface="Liberation Sans Narrow"/>
            </a:endParaRPr>
          </a:p>
          <a:p>
            <a:pPr marL="354965">
              <a:lnSpc>
                <a:spcPct val="100000"/>
              </a:lnSpc>
            </a:pPr>
            <a:r>
              <a:rPr sz="2400" b="1" i="1" spc="-25" dirty="0">
                <a:solidFill>
                  <a:srgbClr val="FF0000"/>
                </a:solidFill>
                <a:latin typeface="Liberation Sans Narrow"/>
                <a:cs typeface="Liberation Sans Narrow"/>
              </a:rPr>
              <a:t>institutions</a:t>
            </a:r>
            <a:r>
              <a:rPr sz="2400" spc="-25" dirty="0">
                <a:solidFill>
                  <a:srgbClr val="0000CC"/>
                </a:solidFill>
                <a:latin typeface="Liberation Sans Narrow"/>
                <a:cs typeface="Liberation Sans Narrow"/>
              </a:rPr>
              <a:t>.</a:t>
            </a:r>
            <a:r>
              <a:rPr sz="2400" spc="-25" dirty="0">
                <a:solidFill>
                  <a:srgbClr val="0000CC"/>
                </a:solidFill>
                <a:latin typeface="Arial"/>
                <a:cs typeface="Arial"/>
              </a:rPr>
              <a:t>’’</a:t>
            </a:r>
            <a:endParaRPr sz="2400">
              <a:latin typeface="Arial"/>
              <a:cs typeface="Arial"/>
            </a:endParaRPr>
          </a:p>
        </p:txBody>
      </p:sp>
      <p:sp>
        <p:nvSpPr>
          <p:cNvPr id="3" name="object 3"/>
          <p:cNvSpPr/>
          <p:nvPr/>
        </p:nvSpPr>
        <p:spPr>
          <a:xfrm>
            <a:off x="2022348" y="1790700"/>
            <a:ext cx="4294632" cy="12786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626770" y="1306449"/>
            <a:ext cx="4123054"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5.3- </a:t>
            </a:r>
            <a:r>
              <a:rPr sz="1800" b="1" spc="-10" dirty="0">
                <a:solidFill>
                  <a:srgbClr val="0000FF"/>
                </a:solidFill>
                <a:latin typeface="Arial"/>
                <a:cs typeface="Arial"/>
              </a:rPr>
              <a:t>Leviers </a:t>
            </a:r>
            <a:r>
              <a:rPr sz="1800" b="1" dirty="0">
                <a:solidFill>
                  <a:srgbClr val="0000FF"/>
                </a:solidFill>
                <a:latin typeface="Arial"/>
                <a:cs typeface="Arial"/>
              </a:rPr>
              <a:t>organisationnels</a:t>
            </a:r>
            <a:r>
              <a:rPr sz="1800" b="1" spc="-30" dirty="0">
                <a:solidFill>
                  <a:srgbClr val="0000FF"/>
                </a:solidFill>
                <a:latin typeface="Arial"/>
                <a:cs typeface="Arial"/>
              </a:rPr>
              <a:t> </a:t>
            </a:r>
            <a:r>
              <a:rPr sz="1800" b="1" spc="-5" dirty="0">
                <a:solidFill>
                  <a:srgbClr val="0000FF"/>
                </a:solidFill>
                <a:latin typeface="Arial"/>
                <a:cs typeface="Arial"/>
              </a:rPr>
              <a:t>internes</a:t>
            </a:r>
            <a:endParaRPr sz="1800">
              <a:latin typeface="Arial"/>
              <a:cs typeface="Arial"/>
            </a:endParaRPr>
          </a:p>
        </p:txBody>
      </p:sp>
      <p:sp>
        <p:nvSpPr>
          <p:cNvPr id="12" name="object 12"/>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26708" y="5222748"/>
            <a:ext cx="3439667" cy="169163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74191" y="1728216"/>
            <a:ext cx="9107424" cy="318820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74191" y="5148072"/>
            <a:ext cx="5283708" cy="18394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088630" y="4159758"/>
            <a:ext cx="245364" cy="14782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8088630" y="4159758"/>
            <a:ext cx="245745" cy="147955"/>
          </a:xfrm>
          <a:custGeom>
            <a:avLst/>
            <a:gdLst/>
            <a:ahLst/>
            <a:cxnLst/>
            <a:rect l="l" t="t" r="r" b="b"/>
            <a:pathLst>
              <a:path w="245745" h="147954">
                <a:moveTo>
                  <a:pt x="0" y="73914"/>
                </a:moveTo>
                <a:lnTo>
                  <a:pt x="9632" y="45166"/>
                </a:lnTo>
                <a:lnTo>
                  <a:pt x="35909" y="21669"/>
                </a:lnTo>
                <a:lnTo>
                  <a:pt x="74902" y="5816"/>
                </a:lnTo>
                <a:lnTo>
                  <a:pt x="122681" y="0"/>
                </a:lnTo>
                <a:lnTo>
                  <a:pt x="170461" y="5816"/>
                </a:lnTo>
                <a:lnTo>
                  <a:pt x="209454" y="21669"/>
                </a:lnTo>
                <a:lnTo>
                  <a:pt x="235731" y="45166"/>
                </a:lnTo>
                <a:lnTo>
                  <a:pt x="245364" y="73914"/>
                </a:lnTo>
                <a:lnTo>
                  <a:pt x="235731" y="102661"/>
                </a:lnTo>
                <a:lnTo>
                  <a:pt x="209454" y="126158"/>
                </a:lnTo>
                <a:lnTo>
                  <a:pt x="170461" y="142011"/>
                </a:lnTo>
                <a:lnTo>
                  <a:pt x="122681" y="147828"/>
                </a:lnTo>
                <a:lnTo>
                  <a:pt x="74902" y="142011"/>
                </a:lnTo>
                <a:lnTo>
                  <a:pt x="35909" y="126158"/>
                </a:lnTo>
                <a:lnTo>
                  <a:pt x="9632" y="102661"/>
                </a:lnTo>
                <a:lnTo>
                  <a:pt x="0" y="73914"/>
                </a:lnTo>
                <a:close/>
              </a:path>
            </a:pathLst>
          </a:custGeom>
          <a:ln w="25908">
            <a:solidFill>
              <a:srgbClr val="FF0000"/>
            </a:solidFill>
          </a:ln>
        </p:spPr>
        <p:txBody>
          <a:bodyPr wrap="square" lIns="0" tIns="0" rIns="0" bIns="0" rtlCol="0"/>
          <a:lstStyle/>
          <a:p>
            <a:endParaRPr/>
          </a:p>
        </p:txBody>
      </p:sp>
      <p:sp>
        <p:nvSpPr>
          <p:cNvPr id="7" name="object 7"/>
          <p:cNvSpPr/>
          <p:nvPr/>
        </p:nvSpPr>
        <p:spPr>
          <a:xfrm>
            <a:off x="2105405" y="5680710"/>
            <a:ext cx="993775" cy="375285"/>
          </a:xfrm>
          <a:custGeom>
            <a:avLst/>
            <a:gdLst/>
            <a:ahLst/>
            <a:cxnLst/>
            <a:rect l="l" t="t" r="r" b="b"/>
            <a:pathLst>
              <a:path w="993775" h="375285">
                <a:moveTo>
                  <a:pt x="0" y="187451"/>
                </a:moveTo>
                <a:lnTo>
                  <a:pt x="17742" y="137627"/>
                </a:lnTo>
                <a:lnTo>
                  <a:pt x="67818" y="92851"/>
                </a:lnTo>
                <a:lnTo>
                  <a:pt x="103501" y="72914"/>
                </a:lnTo>
                <a:lnTo>
                  <a:pt x="145494" y="54911"/>
                </a:lnTo>
                <a:lnTo>
                  <a:pt x="193204" y="39064"/>
                </a:lnTo>
                <a:lnTo>
                  <a:pt x="246041" y="25597"/>
                </a:lnTo>
                <a:lnTo>
                  <a:pt x="303412" y="14733"/>
                </a:lnTo>
                <a:lnTo>
                  <a:pt x="364728" y="6697"/>
                </a:lnTo>
                <a:lnTo>
                  <a:pt x="429395" y="1711"/>
                </a:lnTo>
                <a:lnTo>
                  <a:pt x="496824" y="0"/>
                </a:lnTo>
                <a:lnTo>
                  <a:pt x="564252" y="1711"/>
                </a:lnTo>
                <a:lnTo>
                  <a:pt x="628919" y="6697"/>
                </a:lnTo>
                <a:lnTo>
                  <a:pt x="690235" y="14733"/>
                </a:lnTo>
                <a:lnTo>
                  <a:pt x="747606" y="25597"/>
                </a:lnTo>
                <a:lnTo>
                  <a:pt x="800443" y="39064"/>
                </a:lnTo>
                <a:lnTo>
                  <a:pt x="848153" y="54911"/>
                </a:lnTo>
                <a:lnTo>
                  <a:pt x="890146" y="72914"/>
                </a:lnTo>
                <a:lnTo>
                  <a:pt x="925830" y="92851"/>
                </a:lnTo>
                <a:lnTo>
                  <a:pt x="975905" y="137627"/>
                </a:lnTo>
                <a:lnTo>
                  <a:pt x="993648" y="187451"/>
                </a:lnTo>
                <a:lnTo>
                  <a:pt x="989113" y="212883"/>
                </a:lnTo>
                <a:lnTo>
                  <a:pt x="954613" y="260407"/>
                </a:lnTo>
                <a:lnTo>
                  <a:pt x="890146" y="301989"/>
                </a:lnTo>
                <a:lnTo>
                  <a:pt x="848153" y="319992"/>
                </a:lnTo>
                <a:lnTo>
                  <a:pt x="800443" y="335839"/>
                </a:lnTo>
                <a:lnTo>
                  <a:pt x="747606" y="349306"/>
                </a:lnTo>
                <a:lnTo>
                  <a:pt x="690235" y="360170"/>
                </a:lnTo>
                <a:lnTo>
                  <a:pt x="628919" y="368206"/>
                </a:lnTo>
                <a:lnTo>
                  <a:pt x="564252" y="373192"/>
                </a:lnTo>
                <a:lnTo>
                  <a:pt x="496824" y="374903"/>
                </a:lnTo>
                <a:lnTo>
                  <a:pt x="429395" y="373192"/>
                </a:lnTo>
                <a:lnTo>
                  <a:pt x="364728" y="368206"/>
                </a:lnTo>
                <a:lnTo>
                  <a:pt x="303412" y="360170"/>
                </a:lnTo>
                <a:lnTo>
                  <a:pt x="246041" y="349306"/>
                </a:lnTo>
                <a:lnTo>
                  <a:pt x="193204" y="335839"/>
                </a:lnTo>
                <a:lnTo>
                  <a:pt x="145494" y="319992"/>
                </a:lnTo>
                <a:lnTo>
                  <a:pt x="103501" y="301989"/>
                </a:lnTo>
                <a:lnTo>
                  <a:pt x="67817" y="282052"/>
                </a:lnTo>
                <a:lnTo>
                  <a:pt x="17742" y="237276"/>
                </a:lnTo>
                <a:lnTo>
                  <a:pt x="0" y="187451"/>
                </a:lnTo>
                <a:close/>
              </a:path>
            </a:pathLst>
          </a:custGeom>
          <a:ln w="25908">
            <a:solidFill>
              <a:srgbClr val="FF0000"/>
            </a:solidFill>
          </a:ln>
        </p:spPr>
        <p:txBody>
          <a:bodyPr wrap="square" lIns="0" tIns="0" rIns="0" bIns="0" rtlCol="0"/>
          <a:lstStyle/>
          <a:p>
            <a:endParaRPr/>
          </a:p>
        </p:txBody>
      </p:sp>
      <p:sp>
        <p:nvSpPr>
          <p:cNvPr id="8" name="object 8"/>
          <p:cNvSpPr/>
          <p:nvPr/>
        </p:nvSpPr>
        <p:spPr>
          <a:xfrm>
            <a:off x="7339583" y="1037844"/>
            <a:ext cx="2628900" cy="5334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1188" y="967740"/>
            <a:ext cx="10041636" cy="6705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2" name="object 12"/>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3" name="object 13"/>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4" name="object 14"/>
          <p:cNvSpPr/>
          <p:nvPr/>
        </p:nvSpPr>
        <p:spPr>
          <a:xfrm>
            <a:off x="9360407" y="429768"/>
            <a:ext cx="1008888" cy="67818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30351" y="464820"/>
            <a:ext cx="758952" cy="499872"/>
          </a:xfrm>
          <a:prstGeom prst="rect">
            <a:avLst/>
          </a:prstGeom>
          <a:blipFill>
            <a:blip r:embed="rId9" cstate="print"/>
            <a:stretch>
              <a:fillRect/>
            </a:stretch>
          </a:blipFill>
        </p:spPr>
        <p:txBody>
          <a:bodyPr wrap="square" lIns="0" tIns="0" rIns="0" bIns="0" rtlCol="0"/>
          <a:lstStyle/>
          <a:p>
            <a:endParaRPr/>
          </a:p>
        </p:txBody>
      </p:sp>
      <p:sp>
        <p:nvSpPr>
          <p:cNvPr id="16" name="object 16"/>
          <p:cNvSpPr txBox="1">
            <a:spLocks noGrp="1"/>
          </p:cNvSpPr>
          <p:nvPr>
            <p:ph type="title"/>
          </p:nvPr>
        </p:nvSpPr>
        <p:spPr>
          <a:xfrm>
            <a:off x="852017" y="1206195"/>
            <a:ext cx="4994910" cy="391795"/>
          </a:xfrm>
          <a:prstGeom prst="rect">
            <a:avLst/>
          </a:prstGeom>
        </p:spPr>
        <p:txBody>
          <a:bodyPr vert="horz" wrap="square" lIns="0" tIns="12700" rIns="0" bIns="0" rtlCol="0">
            <a:spAutoFit/>
          </a:bodyPr>
          <a:lstStyle/>
          <a:p>
            <a:pPr marL="12700">
              <a:lnSpc>
                <a:spcPct val="100000"/>
              </a:lnSpc>
              <a:spcBef>
                <a:spcPts val="100"/>
              </a:spcBef>
            </a:pPr>
            <a:r>
              <a:rPr spc="-5" dirty="0"/>
              <a:t>1.3- </a:t>
            </a:r>
            <a:r>
              <a:rPr dirty="0"/>
              <a:t>Le </a:t>
            </a:r>
            <a:r>
              <a:rPr spc="-5" dirty="0"/>
              <a:t>Singapour: Bref descriptif </a:t>
            </a:r>
            <a:r>
              <a:rPr dirty="0"/>
              <a:t>du</a:t>
            </a:r>
            <a:r>
              <a:rPr spc="-40" dirty="0"/>
              <a:t> </a:t>
            </a:r>
            <a:r>
              <a:rPr spc="-5" dirty="0"/>
              <a:t>Pays</a:t>
            </a:r>
          </a:p>
        </p:txBody>
      </p:sp>
      <p:sp>
        <p:nvSpPr>
          <p:cNvPr id="17" name="object 17"/>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3</a:t>
            </a:r>
            <a:endParaRPr sz="220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49773" y="3548634"/>
            <a:ext cx="3319779" cy="2580640"/>
          </a:xfrm>
          <a:custGeom>
            <a:avLst/>
            <a:gdLst/>
            <a:ahLst/>
            <a:cxnLst/>
            <a:rect l="l" t="t" r="r" b="b"/>
            <a:pathLst>
              <a:path w="3319779" h="2580640">
                <a:moveTo>
                  <a:pt x="1659635" y="0"/>
                </a:moveTo>
                <a:lnTo>
                  <a:pt x="0" y="2580131"/>
                </a:lnTo>
                <a:lnTo>
                  <a:pt x="3319272" y="2580131"/>
                </a:lnTo>
                <a:lnTo>
                  <a:pt x="1659635" y="0"/>
                </a:lnTo>
                <a:close/>
              </a:path>
            </a:pathLst>
          </a:custGeom>
          <a:solidFill>
            <a:srgbClr val="4F81BC"/>
          </a:solidFill>
        </p:spPr>
        <p:txBody>
          <a:bodyPr wrap="square" lIns="0" tIns="0" rIns="0" bIns="0" rtlCol="0"/>
          <a:lstStyle/>
          <a:p>
            <a:endParaRPr/>
          </a:p>
        </p:txBody>
      </p:sp>
      <p:sp>
        <p:nvSpPr>
          <p:cNvPr id="3" name="object 3"/>
          <p:cNvSpPr/>
          <p:nvPr/>
        </p:nvSpPr>
        <p:spPr>
          <a:xfrm>
            <a:off x="5049773" y="3548634"/>
            <a:ext cx="3319779" cy="2580640"/>
          </a:xfrm>
          <a:custGeom>
            <a:avLst/>
            <a:gdLst/>
            <a:ahLst/>
            <a:cxnLst/>
            <a:rect l="l" t="t" r="r" b="b"/>
            <a:pathLst>
              <a:path w="3319779" h="2580640">
                <a:moveTo>
                  <a:pt x="0" y="2580131"/>
                </a:moveTo>
                <a:lnTo>
                  <a:pt x="1659635" y="0"/>
                </a:lnTo>
                <a:lnTo>
                  <a:pt x="3319272" y="2580131"/>
                </a:lnTo>
                <a:lnTo>
                  <a:pt x="0" y="2580131"/>
                </a:lnTo>
                <a:close/>
              </a:path>
            </a:pathLst>
          </a:custGeom>
          <a:ln w="25908">
            <a:solidFill>
              <a:srgbClr val="385D89"/>
            </a:solidFill>
          </a:ln>
        </p:spPr>
        <p:txBody>
          <a:bodyPr wrap="square" lIns="0" tIns="0" rIns="0" bIns="0" rtlCol="0"/>
          <a:lstStyle/>
          <a:p>
            <a:endParaRPr/>
          </a:p>
        </p:txBody>
      </p:sp>
      <p:sp>
        <p:nvSpPr>
          <p:cNvPr id="4" name="object 4"/>
          <p:cNvSpPr txBox="1">
            <a:spLocks noGrp="1"/>
          </p:cNvSpPr>
          <p:nvPr>
            <p:ph type="title"/>
          </p:nvPr>
        </p:nvSpPr>
        <p:spPr>
          <a:xfrm>
            <a:off x="5874511" y="3136138"/>
            <a:ext cx="1444625" cy="452120"/>
          </a:xfrm>
          <a:prstGeom prst="rect">
            <a:avLst/>
          </a:prstGeom>
        </p:spPr>
        <p:txBody>
          <a:bodyPr vert="horz" wrap="square" lIns="0" tIns="12065" rIns="0" bIns="0" rtlCol="0">
            <a:spAutoFit/>
          </a:bodyPr>
          <a:lstStyle/>
          <a:p>
            <a:pPr marL="12700">
              <a:lnSpc>
                <a:spcPct val="100000"/>
              </a:lnSpc>
              <a:spcBef>
                <a:spcPts val="95"/>
              </a:spcBef>
            </a:pPr>
            <a:r>
              <a:rPr sz="2800" spc="-240" dirty="0">
                <a:solidFill>
                  <a:srgbClr val="FF0000"/>
                </a:solidFill>
                <a:latin typeface="Trebuchet MS"/>
                <a:cs typeface="Trebuchet MS"/>
              </a:rPr>
              <a:t>La</a:t>
            </a:r>
            <a:r>
              <a:rPr sz="2800" spc="-280" dirty="0">
                <a:solidFill>
                  <a:srgbClr val="FF0000"/>
                </a:solidFill>
                <a:latin typeface="Trebuchet MS"/>
                <a:cs typeface="Trebuchet MS"/>
              </a:rPr>
              <a:t> </a:t>
            </a:r>
            <a:r>
              <a:rPr sz="2800" spc="-155" dirty="0">
                <a:solidFill>
                  <a:srgbClr val="FF0000"/>
                </a:solidFill>
                <a:latin typeface="Trebuchet MS"/>
                <a:cs typeface="Trebuchet MS"/>
              </a:rPr>
              <a:t>famille</a:t>
            </a:r>
            <a:endParaRPr sz="2800">
              <a:latin typeface="Trebuchet MS"/>
              <a:cs typeface="Trebuchet MS"/>
            </a:endParaRPr>
          </a:p>
        </p:txBody>
      </p:sp>
      <p:sp>
        <p:nvSpPr>
          <p:cNvPr id="5" name="object 5"/>
          <p:cNvSpPr txBox="1"/>
          <p:nvPr/>
        </p:nvSpPr>
        <p:spPr>
          <a:xfrm>
            <a:off x="438099" y="6170472"/>
            <a:ext cx="483425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Liberation Sans Narrow"/>
                <a:cs typeface="Liberation Sans Narrow"/>
              </a:rPr>
              <a:t>La </a:t>
            </a:r>
            <a:r>
              <a:rPr sz="2400" b="1" spc="-5" dirty="0">
                <a:solidFill>
                  <a:srgbClr val="FF0000"/>
                </a:solidFill>
                <a:latin typeface="Liberation Sans Narrow"/>
                <a:cs typeface="Liberation Sans Narrow"/>
              </a:rPr>
              <a:t>Communauté </a:t>
            </a:r>
            <a:r>
              <a:rPr sz="2400" b="1" spc="-245" dirty="0">
                <a:latin typeface="Arial"/>
                <a:cs typeface="Arial"/>
              </a:rPr>
              <a:t>économique, </a:t>
            </a:r>
            <a:r>
              <a:rPr sz="2400" b="1" spc="-215" dirty="0">
                <a:latin typeface="Arial"/>
                <a:cs typeface="Arial"/>
              </a:rPr>
              <a:t>sociale</a:t>
            </a:r>
            <a:r>
              <a:rPr sz="2400" b="1" spc="-10" dirty="0">
                <a:latin typeface="Arial"/>
                <a:cs typeface="Arial"/>
              </a:rPr>
              <a:t> </a:t>
            </a:r>
            <a:r>
              <a:rPr sz="2400" b="1" spc="-434" dirty="0">
                <a:latin typeface="Arial"/>
                <a:cs typeface="Arial"/>
              </a:rPr>
              <a:t>…</a:t>
            </a:r>
            <a:endParaRPr sz="2400">
              <a:latin typeface="Arial"/>
              <a:cs typeface="Arial"/>
            </a:endParaRPr>
          </a:p>
        </p:txBody>
      </p:sp>
      <p:sp>
        <p:nvSpPr>
          <p:cNvPr id="6" name="object 6"/>
          <p:cNvSpPr txBox="1"/>
          <p:nvPr/>
        </p:nvSpPr>
        <p:spPr>
          <a:xfrm>
            <a:off x="8450706" y="5883910"/>
            <a:ext cx="1016000" cy="452120"/>
          </a:xfrm>
          <a:prstGeom prst="rect">
            <a:avLst/>
          </a:prstGeom>
        </p:spPr>
        <p:txBody>
          <a:bodyPr vert="horz" wrap="square" lIns="0" tIns="12065" rIns="0" bIns="0" rtlCol="0">
            <a:spAutoFit/>
          </a:bodyPr>
          <a:lstStyle/>
          <a:p>
            <a:pPr marL="12700">
              <a:lnSpc>
                <a:spcPct val="100000"/>
              </a:lnSpc>
              <a:spcBef>
                <a:spcPts val="95"/>
              </a:spcBef>
            </a:pPr>
            <a:r>
              <a:rPr sz="2800" b="1" spc="-570" dirty="0">
                <a:solidFill>
                  <a:srgbClr val="FF0000"/>
                </a:solidFill>
                <a:latin typeface="Trebuchet MS"/>
                <a:cs typeface="Trebuchet MS"/>
              </a:rPr>
              <a:t>L</a:t>
            </a:r>
            <a:r>
              <a:rPr sz="2800" b="1" spc="-215" dirty="0">
                <a:solidFill>
                  <a:srgbClr val="FF0000"/>
                </a:solidFill>
                <a:latin typeface="Trebuchet MS"/>
                <a:cs typeface="Trebuchet MS"/>
              </a:rPr>
              <a:t>’</a:t>
            </a:r>
            <a:r>
              <a:rPr sz="2800" b="1" spc="-365" dirty="0">
                <a:solidFill>
                  <a:srgbClr val="FF0000"/>
                </a:solidFill>
                <a:latin typeface="Trebuchet MS"/>
                <a:cs typeface="Trebuchet MS"/>
              </a:rPr>
              <a:t>É</a:t>
            </a:r>
            <a:r>
              <a:rPr sz="2800" b="1" spc="-170" dirty="0">
                <a:solidFill>
                  <a:srgbClr val="FF0000"/>
                </a:solidFill>
                <a:latin typeface="Trebuchet MS"/>
                <a:cs typeface="Trebuchet MS"/>
              </a:rPr>
              <a:t>c</a:t>
            </a:r>
            <a:r>
              <a:rPr sz="2800" b="1" spc="-195" dirty="0">
                <a:solidFill>
                  <a:srgbClr val="FF0000"/>
                </a:solidFill>
                <a:latin typeface="Trebuchet MS"/>
                <a:cs typeface="Trebuchet MS"/>
              </a:rPr>
              <a:t>o</a:t>
            </a:r>
            <a:r>
              <a:rPr sz="2800" b="1" spc="-175" dirty="0">
                <a:solidFill>
                  <a:srgbClr val="FF0000"/>
                </a:solidFill>
                <a:latin typeface="Trebuchet MS"/>
                <a:cs typeface="Trebuchet MS"/>
              </a:rPr>
              <a:t>le</a:t>
            </a:r>
            <a:endParaRPr sz="2800">
              <a:latin typeface="Trebuchet MS"/>
              <a:cs typeface="Trebuchet MS"/>
            </a:endParaRPr>
          </a:p>
        </p:txBody>
      </p:sp>
      <p:sp>
        <p:nvSpPr>
          <p:cNvPr id="7" name="object 7"/>
          <p:cNvSpPr/>
          <p:nvPr/>
        </p:nvSpPr>
        <p:spPr>
          <a:xfrm>
            <a:off x="2124455" y="3026664"/>
            <a:ext cx="2919984" cy="2670048"/>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6147815" y="4558284"/>
            <a:ext cx="1182624" cy="149961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2" name="object 12"/>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3" name="object 13"/>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4" name="object 14"/>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41697" y="4036314"/>
            <a:ext cx="3321050" cy="2581910"/>
          </a:xfrm>
          <a:custGeom>
            <a:avLst/>
            <a:gdLst/>
            <a:ahLst/>
            <a:cxnLst/>
            <a:rect l="l" t="t" r="r" b="b"/>
            <a:pathLst>
              <a:path w="3321050" h="2581909">
                <a:moveTo>
                  <a:pt x="1660398" y="0"/>
                </a:moveTo>
                <a:lnTo>
                  <a:pt x="0" y="2581656"/>
                </a:lnTo>
                <a:lnTo>
                  <a:pt x="3320796" y="2581656"/>
                </a:lnTo>
                <a:lnTo>
                  <a:pt x="1660398" y="0"/>
                </a:lnTo>
                <a:close/>
              </a:path>
            </a:pathLst>
          </a:custGeom>
          <a:solidFill>
            <a:srgbClr val="4F81BC"/>
          </a:solidFill>
        </p:spPr>
        <p:txBody>
          <a:bodyPr wrap="square" lIns="0" tIns="0" rIns="0" bIns="0" rtlCol="0"/>
          <a:lstStyle/>
          <a:p>
            <a:endParaRPr/>
          </a:p>
        </p:txBody>
      </p:sp>
      <p:sp>
        <p:nvSpPr>
          <p:cNvPr id="3" name="object 3"/>
          <p:cNvSpPr/>
          <p:nvPr/>
        </p:nvSpPr>
        <p:spPr>
          <a:xfrm>
            <a:off x="4441697" y="4036314"/>
            <a:ext cx="3321050" cy="2581910"/>
          </a:xfrm>
          <a:custGeom>
            <a:avLst/>
            <a:gdLst/>
            <a:ahLst/>
            <a:cxnLst/>
            <a:rect l="l" t="t" r="r" b="b"/>
            <a:pathLst>
              <a:path w="3321050" h="2581909">
                <a:moveTo>
                  <a:pt x="0" y="2581656"/>
                </a:moveTo>
                <a:lnTo>
                  <a:pt x="1660398" y="0"/>
                </a:lnTo>
                <a:lnTo>
                  <a:pt x="3320796" y="2581656"/>
                </a:lnTo>
                <a:lnTo>
                  <a:pt x="0" y="2581656"/>
                </a:lnTo>
                <a:close/>
              </a:path>
            </a:pathLst>
          </a:custGeom>
          <a:ln w="25908">
            <a:solidFill>
              <a:srgbClr val="385D89"/>
            </a:solidFill>
          </a:ln>
        </p:spPr>
        <p:txBody>
          <a:bodyPr wrap="square" lIns="0" tIns="0" rIns="0" bIns="0" rtlCol="0"/>
          <a:lstStyle/>
          <a:p>
            <a:endParaRPr/>
          </a:p>
        </p:txBody>
      </p:sp>
      <p:sp>
        <p:nvSpPr>
          <p:cNvPr id="4" name="object 4"/>
          <p:cNvSpPr txBox="1"/>
          <p:nvPr/>
        </p:nvSpPr>
        <p:spPr>
          <a:xfrm>
            <a:off x="606958" y="2080005"/>
            <a:ext cx="6226810" cy="1924050"/>
          </a:xfrm>
          <a:prstGeom prst="rect">
            <a:avLst/>
          </a:prstGeom>
        </p:spPr>
        <p:txBody>
          <a:bodyPr vert="horz" wrap="square" lIns="0" tIns="12700" rIns="0" bIns="0" rtlCol="0">
            <a:spAutoFit/>
          </a:bodyPr>
          <a:lstStyle/>
          <a:p>
            <a:pPr marL="353695" indent="-340995">
              <a:lnSpc>
                <a:spcPct val="100000"/>
              </a:lnSpc>
              <a:spcBef>
                <a:spcPts val="100"/>
              </a:spcBef>
              <a:buFont typeface="Wingdings"/>
              <a:buChar char=""/>
              <a:tabLst>
                <a:tab pos="354330" algn="l"/>
              </a:tabLst>
            </a:pPr>
            <a:r>
              <a:rPr sz="2400" spc="-220" dirty="0">
                <a:latin typeface="Arial"/>
                <a:cs typeface="Arial"/>
              </a:rPr>
              <a:t>Valorise </a:t>
            </a:r>
            <a:r>
              <a:rPr sz="2400" spc="-175" dirty="0">
                <a:latin typeface="Arial"/>
                <a:cs typeface="Arial"/>
              </a:rPr>
              <a:t>l’école, </a:t>
            </a:r>
            <a:r>
              <a:rPr sz="2400" spc="-190" dirty="0">
                <a:latin typeface="Arial"/>
                <a:cs typeface="Arial"/>
              </a:rPr>
              <a:t>participe </a:t>
            </a:r>
            <a:r>
              <a:rPr sz="2400" spc="-245" dirty="0">
                <a:latin typeface="Arial"/>
                <a:cs typeface="Arial"/>
              </a:rPr>
              <a:t>à </a:t>
            </a:r>
            <a:r>
              <a:rPr sz="2400" spc="-175" dirty="0">
                <a:latin typeface="Arial"/>
                <a:cs typeface="Arial"/>
              </a:rPr>
              <a:t>la </a:t>
            </a:r>
            <a:r>
              <a:rPr sz="2400" spc="-190" dirty="0">
                <a:latin typeface="Arial"/>
                <a:cs typeface="Arial"/>
              </a:rPr>
              <a:t>vie </a:t>
            </a:r>
            <a:r>
              <a:rPr sz="2400" spc="-245" dirty="0">
                <a:latin typeface="Arial"/>
                <a:cs typeface="Arial"/>
              </a:rPr>
              <a:t>de </a:t>
            </a:r>
            <a:r>
              <a:rPr sz="2400" spc="-185" dirty="0">
                <a:latin typeface="Arial"/>
                <a:cs typeface="Arial"/>
              </a:rPr>
              <a:t>l’école </a:t>
            </a:r>
            <a:r>
              <a:rPr sz="2400" spc="-215" dirty="0">
                <a:latin typeface="Arial"/>
                <a:cs typeface="Arial"/>
              </a:rPr>
              <a:t>par</a:t>
            </a:r>
            <a:r>
              <a:rPr sz="2400" spc="-170" dirty="0">
                <a:latin typeface="Arial"/>
                <a:cs typeface="Arial"/>
              </a:rPr>
              <a:t> </a:t>
            </a:r>
            <a:r>
              <a:rPr sz="2400" spc="-175" dirty="0">
                <a:latin typeface="Arial"/>
                <a:cs typeface="Arial"/>
              </a:rPr>
              <a:t>le</a:t>
            </a:r>
            <a:endParaRPr sz="2400">
              <a:latin typeface="Arial"/>
              <a:cs typeface="Arial"/>
            </a:endParaRPr>
          </a:p>
          <a:p>
            <a:pPr marL="353695">
              <a:lnSpc>
                <a:spcPct val="100000"/>
              </a:lnSpc>
            </a:pPr>
            <a:r>
              <a:rPr sz="2400" spc="-5" dirty="0">
                <a:latin typeface="Liberation Sans Narrow"/>
                <a:cs typeface="Liberation Sans Narrow"/>
              </a:rPr>
              <a:t>comité de parents, </a:t>
            </a:r>
            <a:r>
              <a:rPr sz="2400" spc="-10" dirty="0">
                <a:latin typeface="Liberation Sans Narrow"/>
                <a:cs typeface="Liberation Sans Narrow"/>
              </a:rPr>
              <a:t>offre </a:t>
            </a:r>
            <a:r>
              <a:rPr sz="2400" spc="-5" dirty="0">
                <a:latin typeface="Liberation Sans Narrow"/>
                <a:cs typeface="Liberation Sans Narrow"/>
              </a:rPr>
              <a:t>du temps de</a:t>
            </a:r>
            <a:r>
              <a:rPr sz="2400" spc="60" dirty="0">
                <a:latin typeface="Liberation Sans Narrow"/>
                <a:cs typeface="Liberation Sans Narrow"/>
              </a:rPr>
              <a:t> </a:t>
            </a:r>
            <a:r>
              <a:rPr sz="2400" spc="-10" dirty="0">
                <a:latin typeface="Liberation Sans Narrow"/>
                <a:cs typeface="Liberation Sans Narrow"/>
              </a:rPr>
              <a:t>bénévolat</a:t>
            </a:r>
            <a:endParaRPr sz="2400">
              <a:latin typeface="Liberation Sans Narrow"/>
              <a:cs typeface="Liberation Sans Narrow"/>
            </a:endParaRPr>
          </a:p>
          <a:p>
            <a:pPr marL="353695">
              <a:lnSpc>
                <a:spcPct val="100000"/>
              </a:lnSpc>
            </a:pPr>
            <a:r>
              <a:rPr sz="2400" spc="-434" dirty="0">
                <a:latin typeface="Arial"/>
                <a:cs typeface="Arial"/>
              </a:rPr>
              <a:t>…</a:t>
            </a:r>
            <a:endParaRPr sz="2400">
              <a:latin typeface="Arial"/>
              <a:cs typeface="Arial"/>
            </a:endParaRPr>
          </a:p>
          <a:p>
            <a:pPr>
              <a:lnSpc>
                <a:spcPct val="100000"/>
              </a:lnSpc>
              <a:spcBef>
                <a:spcPts val="15"/>
              </a:spcBef>
            </a:pPr>
            <a:endParaRPr sz="2550">
              <a:latin typeface="Times New Roman"/>
              <a:cs typeface="Times New Roman"/>
            </a:endParaRPr>
          </a:p>
          <a:p>
            <a:pPr marR="5080" algn="r">
              <a:lnSpc>
                <a:spcPct val="100000"/>
              </a:lnSpc>
            </a:pPr>
            <a:r>
              <a:rPr sz="2800" b="1" spc="-190" dirty="0">
                <a:solidFill>
                  <a:srgbClr val="FF0000"/>
                </a:solidFill>
                <a:latin typeface="Trebuchet MS"/>
                <a:cs typeface="Trebuchet MS"/>
              </a:rPr>
              <a:t>Famille</a:t>
            </a:r>
            <a:r>
              <a:rPr sz="2800" b="1" spc="-275" dirty="0">
                <a:solidFill>
                  <a:srgbClr val="FF0000"/>
                </a:solidFill>
                <a:latin typeface="Trebuchet MS"/>
                <a:cs typeface="Trebuchet MS"/>
              </a:rPr>
              <a:t> </a:t>
            </a:r>
            <a:r>
              <a:rPr sz="2800" b="1" spc="-70" dirty="0">
                <a:solidFill>
                  <a:srgbClr val="FF0000"/>
                </a:solidFill>
                <a:latin typeface="Trebuchet MS"/>
                <a:cs typeface="Trebuchet MS"/>
              </a:rPr>
              <a:t>…</a:t>
            </a:r>
            <a:endParaRPr sz="2800">
              <a:latin typeface="Trebuchet MS"/>
              <a:cs typeface="Trebuchet MS"/>
            </a:endParaRPr>
          </a:p>
        </p:txBody>
      </p:sp>
      <p:sp>
        <p:nvSpPr>
          <p:cNvPr id="5" name="object 5"/>
          <p:cNvSpPr txBox="1"/>
          <p:nvPr/>
        </p:nvSpPr>
        <p:spPr>
          <a:xfrm>
            <a:off x="5620258" y="6588049"/>
            <a:ext cx="798830" cy="452120"/>
          </a:xfrm>
          <a:prstGeom prst="rect">
            <a:avLst/>
          </a:prstGeom>
        </p:spPr>
        <p:txBody>
          <a:bodyPr vert="horz" wrap="square" lIns="0" tIns="12065" rIns="0" bIns="0" rtlCol="0">
            <a:spAutoFit/>
          </a:bodyPr>
          <a:lstStyle/>
          <a:p>
            <a:pPr marL="12700">
              <a:lnSpc>
                <a:spcPct val="100000"/>
              </a:lnSpc>
              <a:spcBef>
                <a:spcPts val="95"/>
              </a:spcBef>
            </a:pPr>
            <a:r>
              <a:rPr sz="2800" b="1" spc="-265" dirty="0">
                <a:solidFill>
                  <a:srgbClr val="FF0000"/>
                </a:solidFill>
                <a:latin typeface="Trebuchet MS"/>
                <a:cs typeface="Trebuchet MS"/>
              </a:rPr>
              <a:t>É</a:t>
            </a:r>
            <a:r>
              <a:rPr sz="2800" b="1" spc="-170" dirty="0">
                <a:solidFill>
                  <a:srgbClr val="FF0000"/>
                </a:solidFill>
                <a:latin typeface="Trebuchet MS"/>
                <a:cs typeface="Trebuchet MS"/>
              </a:rPr>
              <a:t>c</a:t>
            </a:r>
            <a:r>
              <a:rPr sz="2800" b="1" spc="-195" dirty="0">
                <a:solidFill>
                  <a:srgbClr val="FF0000"/>
                </a:solidFill>
                <a:latin typeface="Trebuchet MS"/>
                <a:cs typeface="Trebuchet MS"/>
              </a:rPr>
              <a:t>o</a:t>
            </a:r>
            <a:r>
              <a:rPr sz="2800" b="1" spc="-175" dirty="0">
                <a:solidFill>
                  <a:srgbClr val="FF0000"/>
                </a:solidFill>
                <a:latin typeface="Trebuchet MS"/>
                <a:cs typeface="Trebuchet MS"/>
              </a:rPr>
              <a:t>le</a:t>
            </a:r>
            <a:endParaRPr sz="2800">
              <a:latin typeface="Trebuchet MS"/>
              <a:cs typeface="Trebuchet MS"/>
            </a:endParaRPr>
          </a:p>
        </p:txBody>
      </p:sp>
      <p:sp>
        <p:nvSpPr>
          <p:cNvPr id="6" name="object 6"/>
          <p:cNvSpPr/>
          <p:nvPr/>
        </p:nvSpPr>
        <p:spPr>
          <a:xfrm>
            <a:off x="5779770" y="4716018"/>
            <a:ext cx="608076" cy="151028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779770" y="4716018"/>
            <a:ext cx="608330" cy="1510665"/>
          </a:xfrm>
          <a:custGeom>
            <a:avLst/>
            <a:gdLst/>
            <a:ahLst/>
            <a:cxnLst/>
            <a:rect l="l" t="t" r="r" b="b"/>
            <a:pathLst>
              <a:path w="608329" h="1510664">
                <a:moveTo>
                  <a:pt x="0" y="304038"/>
                </a:moveTo>
                <a:lnTo>
                  <a:pt x="304038" y="0"/>
                </a:lnTo>
                <a:lnTo>
                  <a:pt x="608076" y="304038"/>
                </a:lnTo>
                <a:lnTo>
                  <a:pt x="456056" y="304038"/>
                </a:lnTo>
                <a:lnTo>
                  <a:pt x="456056" y="1206246"/>
                </a:lnTo>
                <a:lnTo>
                  <a:pt x="608076" y="1206246"/>
                </a:lnTo>
                <a:lnTo>
                  <a:pt x="304038" y="1510284"/>
                </a:lnTo>
                <a:lnTo>
                  <a:pt x="0" y="1206246"/>
                </a:lnTo>
                <a:lnTo>
                  <a:pt x="152018" y="1206246"/>
                </a:lnTo>
                <a:lnTo>
                  <a:pt x="152018" y="304038"/>
                </a:lnTo>
                <a:lnTo>
                  <a:pt x="0" y="304038"/>
                </a:lnTo>
                <a:close/>
              </a:path>
            </a:pathLst>
          </a:custGeom>
          <a:ln w="25908">
            <a:solidFill>
              <a:srgbClr val="385D89"/>
            </a:solidFill>
          </a:ln>
        </p:spPr>
        <p:txBody>
          <a:bodyPr wrap="square" lIns="0" tIns="0" rIns="0" bIns="0" rtlCol="0"/>
          <a:lstStyle/>
          <a:p>
            <a:endParaRPr/>
          </a:p>
        </p:txBody>
      </p:sp>
      <p:sp>
        <p:nvSpPr>
          <p:cNvPr id="8" name="object 8"/>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0" name="object 10"/>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2" name="object 12"/>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3" name="object 13"/>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64914" y="2071878"/>
            <a:ext cx="3321050" cy="2580640"/>
          </a:xfrm>
          <a:custGeom>
            <a:avLst/>
            <a:gdLst/>
            <a:ahLst/>
            <a:cxnLst/>
            <a:rect l="l" t="t" r="r" b="b"/>
            <a:pathLst>
              <a:path w="3321050" h="2580640">
                <a:moveTo>
                  <a:pt x="1660398" y="0"/>
                </a:moveTo>
                <a:lnTo>
                  <a:pt x="0" y="2580132"/>
                </a:lnTo>
                <a:lnTo>
                  <a:pt x="3320795" y="2580132"/>
                </a:lnTo>
                <a:lnTo>
                  <a:pt x="1660398" y="0"/>
                </a:lnTo>
                <a:close/>
              </a:path>
            </a:pathLst>
          </a:custGeom>
          <a:solidFill>
            <a:srgbClr val="4F81BC"/>
          </a:solidFill>
        </p:spPr>
        <p:txBody>
          <a:bodyPr wrap="square" lIns="0" tIns="0" rIns="0" bIns="0" rtlCol="0"/>
          <a:lstStyle/>
          <a:p>
            <a:endParaRPr/>
          </a:p>
        </p:txBody>
      </p:sp>
      <p:sp>
        <p:nvSpPr>
          <p:cNvPr id="3" name="object 3"/>
          <p:cNvSpPr/>
          <p:nvPr/>
        </p:nvSpPr>
        <p:spPr>
          <a:xfrm>
            <a:off x="4264914" y="2071878"/>
            <a:ext cx="3321050" cy="2580640"/>
          </a:xfrm>
          <a:custGeom>
            <a:avLst/>
            <a:gdLst/>
            <a:ahLst/>
            <a:cxnLst/>
            <a:rect l="l" t="t" r="r" b="b"/>
            <a:pathLst>
              <a:path w="3321050" h="2580640">
                <a:moveTo>
                  <a:pt x="0" y="2580132"/>
                </a:moveTo>
                <a:lnTo>
                  <a:pt x="1660398" y="0"/>
                </a:lnTo>
                <a:lnTo>
                  <a:pt x="3320795" y="2580132"/>
                </a:lnTo>
                <a:lnTo>
                  <a:pt x="0" y="2580132"/>
                </a:lnTo>
                <a:close/>
              </a:path>
            </a:pathLst>
          </a:custGeom>
          <a:ln w="25908">
            <a:solidFill>
              <a:srgbClr val="385D89"/>
            </a:solidFill>
          </a:ln>
        </p:spPr>
        <p:txBody>
          <a:bodyPr wrap="square" lIns="0" tIns="0" rIns="0" bIns="0" rtlCol="0"/>
          <a:lstStyle/>
          <a:p>
            <a:endParaRPr/>
          </a:p>
        </p:txBody>
      </p:sp>
      <p:sp>
        <p:nvSpPr>
          <p:cNvPr id="4" name="object 4"/>
          <p:cNvSpPr txBox="1"/>
          <p:nvPr/>
        </p:nvSpPr>
        <p:spPr>
          <a:xfrm>
            <a:off x="727963" y="4994275"/>
            <a:ext cx="9462135" cy="16033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Liberation Sans Narrow"/>
                <a:cs typeface="Liberation Sans Narrow"/>
              </a:rPr>
              <a:t>La </a:t>
            </a:r>
            <a:r>
              <a:rPr sz="2400" b="1" spc="-5" dirty="0">
                <a:solidFill>
                  <a:srgbClr val="FF0000"/>
                </a:solidFill>
                <a:latin typeface="Liberation Sans Narrow"/>
                <a:cs typeface="Liberation Sans Narrow"/>
              </a:rPr>
              <a:t>Communauté </a:t>
            </a:r>
            <a:r>
              <a:rPr sz="2400" b="1" spc="-245" dirty="0">
                <a:latin typeface="Arial"/>
                <a:cs typeface="Arial"/>
              </a:rPr>
              <a:t>économique, </a:t>
            </a:r>
            <a:r>
              <a:rPr sz="2400" b="1" spc="-215" dirty="0">
                <a:latin typeface="Arial"/>
                <a:cs typeface="Arial"/>
              </a:rPr>
              <a:t>sociale</a:t>
            </a:r>
            <a:r>
              <a:rPr sz="2400" b="1" spc="-390" dirty="0">
                <a:latin typeface="Arial"/>
                <a:cs typeface="Arial"/>
              </a:rPr>
              <a:t> </a:t>
            </a:r>
            <a:r>
              <a:rPr sz="2400" b="1" spc="-434" dirty="0">
                <a:latin typeface="Arial"/>
                <a:cs typeface="Arial"/>
              </a:rPr>
              <a:t>…</a:t>
            </a:r>
            <a:endParaRPr sz="2400">
              <a:latin typeface="Arial"/>
              <a:cs typeface="Arial"/>
            </a:endParaRPr>
          </a:p>
          <a:p>
            <a:pPr>
              <a:lnSpc>
                <a:spcPct val="100000"/>
              </a:lnSpc>
              <a:spcBef>
                <a:spcPts val="40"/>
              </a:spcBef>
            </a:pPr>
            <a:endParaRPr sz="3250">
              <a:latin typeface="Times New Roman"/>
              <a:cs typeface="Times New Roman"/>
            </a:endParaRPr>
          </a:p>
          <a:p>
            <a:pPr marL="3230880" indent="-455295">
              <a:lnSpc>
                <a:spcPct val="100000"/>
              </a:lnSpc>
              <a:spcBef>
                <a:spcPts val="5"/>
              </a:spcBef>
              <a:buFont typeface="Wingdings"/>
              <a:buChar char=""/>
              <a:tabLst>
                <a:tab pos="3230880" algn="l"/>
                <a:tab pos="3231515" algn="l"/>
              </a:tabLst>
            </a:pPr>
            <a:r>
              <a:rPr sz="2400" spc="-10" dirty="0">
                <a:latin typeface="Liberation Sans Narrow"/>
                <a:cs typeface="Liberation Sans Narrow"/>
              </a:rPr>
              <a:t>Offre </a:t>
            </a:r>
            <a:r>
              <a:rPr sz="2400" spc="-5" dirty="0">
                <a:latin typeface="Liberation Sans Narrow"/>
                <a:cs typeface="Liberation Sans Narrow"/>
              </a:rPr>
              <a:t>un soutien </a:t>
            </a:r>
            <a:r>
              <a:rPr sz="2400" spc="-10" dirty="0">
                <a:latin typeface="Liberation Sans Narrow"/>
                <a:cs typeface="Liberation Sans Narrow"/>
              </a:rPr>
              <a:t>financier </a:t>
            </a:r>
            <a:r>
              <a:rPr sz="2400" spc="-5" dirty="0">
                <a:latin typeface="Liberation Sans Narrow"/>
                <a:cs typeface="Liberation Sans Narrow"/>
              </a:rPr>
              <a:t>et </a:t>
            </a:r>
            <a:r>
              <a:rPr sz="2400" spc="-10" dirty="0">
                <a:latin typeface="Liberation Sans Narrow"/>
                <a:cs typeface="Liberation Sans Narrow"/>
              </a:rPr>
              <a:t>logistique </a:t>
            </a:r>
            <a:r>
              <a:rPr sz="2400" spc="-5" dirty="0">
                <a:latin typeface="Liberation Sans Narrow"/>
                <a:cs typeface="Liberation Sans Narrow"/>
              </a:rPr>
              <a:t>pour des</a:t>
            </a:r>
            <a:r>
              <a:rPr sz="2400" spc="200" dirty="0">
                <a:latin typeface="Liberation Sans Narrow"/>
                <a:cs typeface="Liberation Sans Narrow"/>
              </a:rPr>
              <a:t> </a:t>
            </a:r>
            <a:r>
              <a:rPr sz="2400" spc="-10" dirty="0">
                <a:latin typeface="Liberation Sans Narrow"/>
                <a:cs typeface="Liberation Sans Narrow"/>
              </a:rPr>
              <a:t>activités</a:t>
            </a:r>
            <a:endParaRPr sz="2400">
              <a:latin typeface="Liberation Sans Narrow"/>
              <a:cs typeface="Liberation Sans Narrow"/>
            </a:endParaRPr>
          </a:p>
          <a:p>
            <a:pPr marR="274955" algn="ctr">
              <a:lnSpc>
                <a:spcPct val="100000"/>
              </a:lnSpc>
            </a:pPr>
            <a:r>
              <a:rPr sz="2400" spc="-204" dirty="0">
                <a:latin typeface="Arial"/>
                <a:cs typeface="Arial"/>
              </a:rPr>
              <a:t>ponctuelles </a:t>
            </a:r>
            <a:r>
              <a:rPr sz="2400" spc="-245" dirty="0">
                <a:latin typeface="Arial"/>
                <a:cs typeface="Arial"/>
              </a:rPr>
              <a:t>de  </a:t>
            </a:r>
            <a:r>
              <a:rPr sz="2400" spc="-185" dirty="0">
                <a:latin typeface="Arial"/>
                <a:cs typeface="Arial"/>
              </a:rPr>
              <a:t>l’école</a:t>
            </a:r>
            <a:r>
              <a:rPr sz="2400" spc="-254" dirty="0">
                <a:latin typeface="Arial"/>
                <a:cs typeface="Arial"/>
              </a:rPr>
              <a:t> </a:t>
            </a:r>
            <a:r>
              <a:rPr sz="2400" spc="-434" dirty="0">
                <a:latin typeface="Arial"/>
                <a:cs typeface="Arial"/>
              </a:rPr>
              <a:t>…</a:t>
            </a:r>
            <a:endParaRPr sz="2400">
              <a:latin typeface="Arial"/>
              <a:cs typeface="Arial"/>
            </a:endParaRPr>
          </a:p>
        </p:txBody>
      </p:sp>
      <p:sp>
        <p:nvSpPr>
          <p:cNvPr id="5" name="object 5"/>
          <p:cNvSpPr/>
          <p:nvPr/>
        </p:nvSpPr>
        <p:spPr>
          <a:xfrm>
            <a:off x="306324" y="2243220"/>
            <a:ext cx="2994660" cy="2301374"/>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5564251" y="3375787"/>
            <a:ext cx="798830" cy="452120"/>
          </a:xfrm>
          <a:prstGeom prst="rect">
            <a:avLst/>
          </a:prstGeom>
        </p:spPr>
        <p:txBody>
          <a:bodyPr vert="horz" wrap="square" lIns="0" tIns="12065" rIns="0" bIns="0" rtlCol="0">
            <a:spAutoFit/>
          </a:bodyPr>
          <a:lstStyle/>
          <a:p>
            <a:pPr marL="12700">
              <a:lnSpc>
                <a:spcPct val="100000"/>
              </a:lnSpc>
              <a:spcBef>
                <a:spcPts val="95"/>
              </a:spcBef>
            </a:pPr>
            <a:r>
              <a:rPr sz="2800" spc="-265" dirty="0">
                <a:solidFill>
                  <a:srgbClr val="FF0000"/>
                </a:solidFill>
                <a:latin typeface="Trebuchet MS"/>
                <a:cs typeface="Trebuchet MS"/>
              </a:rPr>
              <a:t>É</a:t>
            </a:r>
            <a:r>
              <a:rPr sz="2800" spc="-170" dirty="0">
                <a:solidFill>
                  <a:srgbClr val="FF0000"/>
                </a:solidFill>
                <a:latin typeface="Trebuchet MS"/>
                <a:cs typeface="Trebuchet MS"/>
              </a:rPr>
              <a:t>c</a:t>
            </a:r>
            <a:r>
              <a:rPr sz="2800" spc="-195" dirty="0">
                <a:solidFill>
                  <a:srgbClr val="FF0000"/>
                </a:solidFill>
                <a:latin typeface="Trebuchet MS"/>
                <a:cs typeface="Trebuchet MS"/>
              </a:rPr>
              <a:t>o</a:t>
            </a:r>
            <a:r>
              <a:rPr sz="2800" spc="-175" dirty="0">
                <a:solidFill>
                  <a:srgbClr val="FF0000"/>
                </a:solidFill>
                <a:latin typeface="Trebuchet MS"/>
                <a:cs typeface="Trebuchet MS"/>
              </a:rPr>
              <a:t>le</a:t>
            </a:r>
            <a:endParaRPr sz="2800">
              <a:latin typeface="Trebuchet MS"/>
              <a:cs typeface="Trebuchet MS"/>
            </a:endParaRPr>
          </a:p>
        </p:txBody>
      </p:sp>
      <p:sp>
        <p:nvSpPr>
          <p:cNvPr id="7" name="object 7"/>
          <p:cNvSpPr/>
          <p:nvPr/>
        </p:nvSpPr>
        <p:spPr>
          <a:xfrm>
            <a:off x="3065526" y="3236214"/>
            <a:ext cx="1458468" cy="51968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65526" y="3236214"/>
            <a:ext cx="1458595" cy="520065"/>
          </a:xfrm>
          <a:custGeom>
            <a:avLst/>
            <a:gdLst/>
            <a:ahLst/>
            <a:cxnLst/>
            <a:rect l="l" t="t" r="r" b="b"/>
            <a:pathLst>
              <a:path w="1458595" h="520064">
                <a:moveTo>
                  <a:pt x="259841" y="519684"/>
                </a:moveTo>
                <a:lnTo>
                  <a:pt x="0" y="259841"/>
                </a:lnTo>
                <a:lnTo>
                  <a:pt x="259841" y="0"/>
                </a:lnTo>
                <a:lnTo>
                  <a:pt x="259841" y="129921"/>
                </a:lnTo>
                <a:lnTo>
                  <a:pt x="1198626" y="129921"/>
                </a:lnTo>
                <a:lnTo>
                  <a:pt x="1198626" y="0"/>
                </a:lnTo>
                <a:lnTo>
                  <a:pt x="1458468" y="259841"/>
                </a:lnTo>
                <a:lnTo>
                  <a:pt x="1198626" y="519684"/>
                </a:lnTo>
                <a:lnTo>
                  <a:pt x="1198626" y="389763"/>
                </a:lnTo>
                <a:lnTo>
                  <a:pt x="259841" y="389763"/>
                </a:lnTo>
                <a:lnTo>
                  <a:pt x="259841" y="519684"/>
                </a:lnTo>
              </a:path>
            </a:pathLst>
          </a:custGeom>
          <a:ln w="25908">
            <a:solidFill>
              <a:srgbClr val="385D89"/>
            </a:solidFill>
          </a:ln>
        </p:spPr>
        <p:txBody>
          <a:bodyPr wrap="square" lIns="0" tIns="0" rIns="0" bIns="0" rtlCol="0"/>
          <a:lstStyle/>
          <a:p>
            <a:endParaRPr/>
          </a:p>
        </p:txBody>
      </p:sp>
      <p:sp>
        <p:nvSpPr>
          <p:cNvPr id="9" name="object 9"/>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2" name="object 12"/>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3" name="object 13"/>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4" name="object 14"/>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984492" y="1152144"/>
            <a:ext cx="3308604" cy="2013204"/>
          </a:xfrm>
          <a:prstGeom prst="rect">
            <a:avLst/>
          </a:prstGeom>
          <a:blipFill>
            <a:blip r:embed="rId7" cstate="print"/>
            <a:stretch>
              <a:fillRect/>
            </a:stretch>
          </a:blip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59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6407" y="5814186"/>
            <a:ext cx="4746625" cy="756920"/>
          </a:xfrm>
          <a:prstGeom prst="rect">
            <a:avLst/>
          </a:prstGeom>
        </p:spPr>
        <p:txBody>
          <a:bodyPr vert="horz" wrap="square" lIns="0" tIns="12700" rIns="0" bIns="0" rtlCol="0">
            <a:spAutoFit/>
          </a:bodyPr>
          <a:lstStyle/>
          <a:p>
            <a:pPr marL="12700">
              <a:lnSpc>
                <a:spcPct val="100000"/>
              </a:lnSpc>
              <a:spcBef>
                <a:spcPts val="100"/>
              </a:spcBef>
            </a:pPr>
            <a:r>
              <a:rPr sz="2400" spc="-5" dirty="0">
                <a:latin typeface="Liberation Sans Narrow"/>
                <a:cs typeface="Liberation Sans Narrow"/>
              </a:rPr>
              <a:t>Issue et ouverte aux couleurs de</a:t>
            </a:r>
            <a:r>
              <a:rPr sz="2400" spc="55" dirty="0">
                <a:latin typeface="Liberation Sans Narrow"/>
                <a:cs typeface="Liberation Sans Narrow"/>
              </a:rPr>
              <a:t> </a:t>
            </a:r>
            <a:r>
              <a:rPr sz="2400" spc="-5" dirty="0">
                <a:latin typeface="Liberation Sans Narrow"/>
                <a:cs typeface="Liberation Sans Narrow"/>
              </a:rPr>
              <a:t>la</a:t>
            </a:r>
            <a:endParaRPr sz="2400">
              <a:latin typeface="Liberation Sans Narrow"/>
              <a:cs typeface="Liberation Sans Narrow"/>
            </a:endParaRPr>
          </a:p>
          <a:p>
            <a:pPr marL="12700">
              <a:lnSpc>
                <a:spcPct val="100000"/>
              </a:lnSpc>
            </a:pPr>
            <a:r>
              <a:rPr sz="2400" spc="-265" dirty="0">
                <a:latin typeface="Arial"/>
                <a:cs typeface="Arial"/>
              </a:rPr>
              <a:t>Communauté </a:t>
            </a:r>
            <a:r>
              <a:rPr sz="2400" spc="-215" dirty="0">
                <a:latin typeface="Arial"/>
                <a:cs typeface="Arial"/>
              </a:rPr>
              <a:t>citoyenne </a:t>
            </a:r>
            <a:r>
              <a:rPr sz="2400" spc="-200" dirty="0">
                <a:latin typeface="Arial"/>
                <a:cs typeface="Arial"/>
              </a:rPr>
              <a:t>qui </a:t>
            </a:r>
            <a:r>
              <a:rPr sz="2400" spc="-175" dirty="0">
                <a:latin typeface="Arial"/>
                <a:cs typeface="Arial"/>
              </a:rPr>
              <a:t>la </a:t>
            </a:r>
            <a:r>
              <a:rPr sz="2400" spc="-254" dirty="0">
                <a:latin typeface="Arial"/>
                <a:cs typeface="Arial"/>
              </a:rPr>
              <a:t>compose</a:t>
            </a:r>
            <a:r>
              <a:rPr sz="2400" spc="-490" dirty="0">
                <a:latin typeface="Arial"/>
                <a:cs typeface="Arial"/>
              </a:rPr>
              <a:t> </a:t>
            </a:r>
            <a:r>
              <a:rPr sz="2400" spc="-434" dirty="0">
                <a:latin typeface="Arial"/>
                <a:cs typeface="Arial"/>
              </a:rPr>
              <a:t>…</a:t>
            </a:r>
            <a:endParaRPr sz="2400">
              <a:latin typeface="Arial"/>
              <a:cs typeface="Arial"/>
            </a:endParaRPr>
          </a:p>
        </p:txBody>
      </p:sp>
      <p:sp>
        <p:nvSpPr>
          <p:cNvPr id="3" name="object 3"/>
          <p:cNvSpPr/>
          <p:nvPr/>
        </p:nvSpPr>
        <p:spPr>
          <a:xfrm>
            <a:off x="5792723" y="6218663"/>
            <a:ext cx="4416552" cy="999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9486" y="2843022"/>
            <a:ext cx="3321050" cy="2580640"/>
          </a:xfrm>
          <a:custGeom>
            <a:avLst/>
            <a:gdLst/>
            <a:ahLst/>
            <a:cxnLst/>
            <a:rect l="l" t="t" r="r" b="b"/>
            <a:pathLst>
              <a:path w="3321050" h="2580640">
                <a:moveTo>
                  <a:pt x="1660397" y="0"/>
                </a:moveTo>
                <a:lnTo>
                  <a:pt x="0" y="2580131"/>
                </a:lnTo>
                <a:lnTo>
                  <a:pt x="3320796" y="2580131"/>
                </a:lnTo>
                <a:lnTo>
                  <a:pt x="1660397" y="0"/>
                </a:lnTo>
                <a:close/>
              </a:path>
            </a:pathLst>
          </a:custGeom>
          <a:solidFill>
            <a:srgbClr val="4F81BC"/>
          </a:solidFill>
        </p:spPr>
        <p:txBody>
          <a:bodyPr wrap="square" lIns="0" tIns="0" rIns="0" bIns="0" rtlCol="0"/>
          <a:lstStyle/>
          <a:p>
            <a:endParaRPr/>
          </a:p>
        </p:txBody>
      </p:sp>
      <p:sp>
        <p:nvSpPr>
          <p:cNvPr id="5" name="object 5"/>
          <p:cNvSpPr/>
          <p:nvPr/>
        </p:nvSpPr>
        <p:spPr>
          <a:xfrm>
            <a:off x="459486" y="2843022"/>
            <a:ext cx="3321050" cy="2580640"/>
          </a:xfrm>
          <a:custGeom>
            <a:avLst/>
            <a:gdLst/>
            <a:ahLst/>
            <a:cxnLst/>
            <a:rect l="l" t="t" r="r" b="b"/>
            <a:pathLst>
              <a:path w="3321050" h="2580640">
                <a:moveTo>
                  <a:pt x="0" y="2580131"/>
                </a:moveTo>
                <a:lnTo>
                  <a:pt x="1660397" y="0"/>
                </a:lnTo>
                <a:lnTo>
                  <a:pt x="3320796" y="2580131"/>
                </a:lnTo>
                <a:lnTo>
                  <a:pt x="0" y="2580131"/>
                </a:lnTo>
                <a:close/>
              </a:path>
            </a:pathLst>
          </a:custGeom>
          <a:ln w="25908">
            <a:solidFill>
              <a:srgbClr val="385D89"/>
            </a:solidFill>
          </a:ln>
        </p:spPr>
        <p:txBody>
          <a:bodyPr wrap="square" lIns="0" tIns="0" rIns="0" bIns="0" rtlCol="0"/>
          <a:lstStyle/>
          <a:p>
            <a:endParaRPr/>
          </a:p>
        </p:txBody>
      </p:sp>
      <p:sp>
        <p:nvSpPr>
          <p:cNvPr id="6" name="object 6"/>
          <p:cNvSpPr txBox="1"/>
          <p:nvPr/>
        </p:nvSpPr>
        <p:spPr>
          <a:xfrm>
            <a:off x="1468627" y="4193540"/>
            <a:ext cx="1348740" cy="452120"/>
          </a:xfrm>
          <a:prstGeom prst="rect">
            <a:avLst/>
          </a:prstGeom>
        </p:spPr>
        <p:txBody>
          <a:bodyPr vert="horz" wrap="square" lIns="0" tIns="12065" rIns="0" bIns="0" rtlCol="0">
            <a:spAutoFit/>
          </a:bodyPr>
          <a:lstStyle/>
          <a:p>
            <a:pPr marL="12700">
              <a:lnSpc>
                <a:spcPct val="100000"/>
              </a:lnSpc>
              <a:spcBef>
                <a:spcPts val="95"/>
              </a:spcBef>
            </a:pPr>
            <a:r>
              <a:rPr sz="2800" b="1" spc="-265" dirty="0">
                <a:solidFill>
                  <a:srgbClr val="FF0000"/>
                </a:solidFill>
                <a:latin typeface="Trebuchet MS"/>
                <a:cs typeface="Trebuchet MS"/>
              </a:rPr>
              <a:t>L’École</a:t>
            </a:r>
            <a:r>
              <a:rPr sz="2800" b="1" spc="-280" dirty="0">
                <a:solidFill>
                  <a:srgbClr val="FF0000"/>
                </a:solidFill>
                <a:latin typeface="Trebuchet MS"/>
                <a:cs typeface="Trebuchet MS"/>
              </a:rPr>
              <a:t> </a:t>
            </a:r>
            <a:r>
              <a:rPr sz="2800" b="1" spc="-70" dirty="0">
                <a:solidFill>
                  <a:srgbClr val="FF0000"/>
                </a:solidFill>
                <a:latin typeface="Trebuchet MS"/>
                <a:cs typeface="Trebuchet MS"/>
              </a:rPr>
              <a:t>…</a:t>
            </a:r>
            <a:endParaRPr sz="2800">
              <a:latin typeface="Trebuchet MS"/>
              <a:cs typeface="Trebuchet MS"/>
            </a:endParaRPr>
          </a:p>
        </p:txBody>
      </p:sp>
      <p:sp>
        <p:nvSpPr>
          <p:cNvPr id="7" name="object 7"/>
          <p:cNvSpPr/>
          <p:nvPr/>
        </p:nvSpPr>
        <p:spPr>
          <a:xfrm>
            <a:off x="5408676" y="2993136"/>
            <a:ext cx="4805172" cy="277063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237732" y="3910584"/>
            <a:ext cx="3015995" cy="172364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633978" y="4214622"/>
            <a:ext cx="1458468" cy="51968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633978" y="4214622"/>
            <a:ext cx="1458595" cy="520065"/>
          </a:xfrm>
          <a:custGeom>
            <a:avLst/>
            <a:gdLst/>
            <a:ahLst/>
            <a:cxnLst/>
            <a:rect l="l" t="t" r="r" b="b"/>
            <a:pathLst>
              <a:path w="1458595" h="520064">
                <a:moveTo>
                  <a:pt x="259842" y="519683"/>
                </a:moveTo>
                <a:lnTo>
                  <a:pt x="0" y="259841"/>
                </a:lnTo>
                <a:lnTo>
                  <a:pt x="259842" y="0"/>
                </a:lnTo>
                <a:lnTo>
                  <a:pt x="259842" y="129920"/>
                </a:lnTo>
                <a:lnTo>
                  <a:pt x="1198626" y="129920"/>
                </a:lnTo>
                <a:lnTo>
                  <a:pt x="1198626" y="0"/>
                </a:lnTo>
                <a:lnTo>
                  <a:pt x="1458468" y="259841"/>
                </a:lnTo>
                <a:lnTo>
                  <a:pt x="1198626" y="519683"/>
                </a:lnTo>
                <a:lnTo>
                  <a:pt x="1198626" y="389762"/>
                </a:lnTo>
                <a:lnTo>
                  <a:pt x="259842" y="389762"/>
                </a:lnTo>
                <a:lnTo>
                  <a:pt x="259842" y="519683"/>
                </a:lnTo>
              </a:path>
            </a:pathLst>
          </a:custGeom>
          <a:ln w="25908">
            <a:solidFill>
              <a:srgbClr val="385D89"/>
            </a:solidFill>
          </a:ln>
        </p:spPr>
        <p:txBody>
          <a:bodyPr wrap="square" lIns="0" tIns="0" rIns="0" bIns="0" rtlCol="0"/>
          <a:lstStyle/>
          <a:p>
            <a:endParaRPr/>
          </a:p>
        </p:txBody>
      </p:sp>
      <p:sp>
        <p:nvSpPr>
          <p:cNvPr id="11" name="object 11"/>
          <p:cNvSpPr/>
          <p:nvPr/>
        </p:nvSpPr>
        <p:spPr>
          <a:xfrm>
            <a:off x="361188" y="967740"/>
            <a:ext cx="10041636" cy="67055"/>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3" name="object 13"/>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4" name="object 1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5" name="object 15"/>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6" name="object 16"/>
          <p:cNvSpPr/>
          <p:nvPr/>
        </p:nvSpPr>
        <p:spPr>
          <a:xfrm>
            <a:off x="9360407" y="429768"/>
            <a:ext cx="1008888" cy="678180"/>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530351" y="464820"/>
            <a:ext cx="758952" cy="499872"/>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6984492" y="1152144"/>
            <a:ext cx="3308604" cy="2013204"/>
          </a:xfrm>
          <a:prstGeom prst="rect">
            <a:avLst/>
          </a:prstGeom>
          <a:blipFill>
            <a:blip r:embed="rId9" cstate="print"/>
            <a:stretch>
              <a:fillRect/>
            </a:stretch>
          </a:blipFill>
        </p:spPr>
        <p:txBody>
          <a:bodyPr wrap="square" lIns="0" tIns="0" rIns="0" bIns="0" rtlCol="0"/>
          <a:lstStyle/>
          <a:p>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21141" y="2941980"/>
            <a:ext cx="5464351" cy="414463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39104" y="4518088"/>
            <a:ext cx="579018" cy="52622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36244" y="1996821"/>
            <a:ext cx="6073775" cy="391160"/>
          </a:xfrm>
          <a:prstGeom prst="rect">
            <a:avLst/>
          </a:prstGeom>
        </p:spPr>
        <p:txBody>
          <a:bodyPr vert="horz" wrap="square" lIns="0" tIns="12700" rIns="0" bIns="0" rtlCol="0">
            <a:spAutoFit/>
          </a:bodyPr>
          <a:lstStyle/>
          <a:p>
            <a:pPr marL="12700">
              <a:lnSpc>
                <a:spcPct val="100000"/>
              </a:lnSpc>
              <a:spcBef>
                <a:spcPts val="100"/>
              </a:spcBef>
            </a:pPr>
            <a:r>
              <a:rPr spc="-290" dirty="0">
                <a:solidFill>
                  <a:srgbClr val="FF0000"/>
                </a:solidFill>
                <a:latin typeface="Arial"/>
                <a:cs typeface="Arial"/>
              </a:rPr>
              <a:t>Un </a:t>
            </a:r>
            <a:r>
              <a:rPr spc="-215" dirty="0">
                <a:solidFill>
                  <a:srgbClr val="FF0000"/>
                </a:solidFill>
                <a:latin typeface="Arial"/>
                <a:cs typeface="Arial"/>
              </a:rPr>
              <a:t>Ministère </a:t>
            </a:r>
            <a:r>
              <a:rPr spc="-245" dirty="0">
                <a:solidFill>
                  <a:srgbClr val="FF0000"/>
                </a:solidFill>
                <a:latin typeface="Arial"/>
                <a:cs typeface="Arial"/>
              </a:rPr>
              <a:t>Kabyle </a:t>
            </a:r>
            <a:r>
              <a:rPr spc="-254" dirty="0">
                <a:solidFill>
                  <a:srgbClr val="FF0000"/>
                </a:solidFill>
                <a:latin typeface="Arial"/>
                <a:cs typeface="Arial"/>
              </a:rPr>
              <a:t>de </a:t>
            </a:r>
            <a:r>
              <a:rPr spc="-215" dirty="0">
                <a:solidFill>
                  <a:srgbClr val="FF0000"/>
                </a:solidFill>
                <a:latin typeface="Arial"/>
                <a:cs typeface="Arial"/>
              </a:rPr>
              <a:t>l’Éducation </a:t>
            </a:r>
            <a:r>
              <a:rPr spc="-195" dirty="0">
                <a:solidFill>
                  <a:srgbClr val="FF0000"/>
                </a:solidFill>
                <a:latin typeface="Arial"/>
                <a:cs typeface="Arial"/>
              </a:rPr>
              <a:t>et </a:t>
            </a:r>
            <a:r>
              <a:rPr spc="-254" dirty="0">
                <a:solidFill>
                  <a:srgbClr val="FF0000"/>
                </a:solidFill>
                <a:latin typeface="Arial"/>
                <a:cs typeface="Arial"/>
              </a:rPr>
              <a:t>de</a:t>
            </a:r>
            <a:r>
              <a:rPr spc="-195" dirty="0">
                <a:solidFill>
                  <a:srgbClr val="FF0000"/>
                </a:solidFill>
                <a:latin typeface="Arial"/>
                <a:cs typeface="Arial"/>
              </a:rPr>
              <a:t> </a:t>
            </a:r>
            <a:r>
              <a:rPr spc="-204" dirty="0">
                <a:solidFill>
                  <a:srgbClr val="FF0000"/>
                </a:solidFill>
                <a:latin typeface="Arial"/>
                <a:cs typeface="Arial"/>
              </a:rPr>
              <a:t>l’enfance.</a:t>
            </a:r>
          </a:p>
        </p:txBody>
      </p:sp>
      <p:sp>
        <p:nvSpPr>
          <p:cNvPr id="5" name="object 5"/>
          <p:cNvSpPr/>
          <p:nvPr/>
        </p:nvSpPr>
        <p:spPr>
          <a:xfrm>
            <a:off x="850391" y="4568952"/>
            <a:ext cx="2805684" cy="1519428"/>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99075" y="5751068"/>
            <a:ext cx="4643120" cy="756285"/>
          </a:xfrm>
          <a:prstGeom prst="rect">
            <a:avLst/>
          </a:prstGeom>
        </p:spPr>
        <p:txBody>
          <a:bodyPr vert="horz" wrap="square" lIns="0" tIns="12700" rIns="0" bIns="0" rtlCol="0">
            <a:spAutoFit/>
          </a:bodyPr>
          <a:lstStyle/>
          <a:p>
            <a:pPr marL="12700">
              <a:lnSpc>
                <a:spcPts val="2875"/>
              </a:lnSpc>
              <a:spcBef>
                <a:spcPts val="100"/>
              </a:spcBef>
            </a:pPr>
            <a:r>
              <a:rPr sz="2400" b="1" dirty="0">
                <a:solidFill>
                  <a:srgbClr val="FF0000"/>
                </a:solidFill>
                <a:latin typeface="Liberation Sans Narrow"/>
                <a:cs typeface="Liberation Sans Narrow"/>
              </a:rPr>
              <a:t>Des textes juridiques </a:t>
            </a:r>
            <a:r>
              <a:rPr sz="2400" spc="-5" dirty="0">
                <a:solidFill>
                  <a:srgbClr val="FF0000"/>
                </a:solidFill>
                <a:latin typeface="Liberation Sans Narrow"/>
                <a:cs typeface="Liberation Sans Narrow"/>
              </a:rPr>
              <a:t>ayant force de</a:t>
            </a:r>
            <a:r>
              <a:rPr sz="2400" spc="-55" dirty="0">
                <a:solidFill>
                  <a:srgbClr val="FF0000"/>
                </a:solidFill>
                <a:latin typeface="Liberation Sans Narrow"/>
                <a:cs typeface="Liberation Sans Narrow"/>
              </a:rPr>
              <a:t> </a:t>
            </a:r>
            <a:r>
              <a:rPr sz="2400" spc="-5" dirty="0">
                <a:solidFill>
                  <a:srgbClr val="FF0000"/>
                </a:solidFill>
                <a:latin typeface="Liberation Sans Narrow"/>
                <a:cs typeface="Liberation Sans Narrow"/>
              </a:rPr>
              <a:t>lois</a:t>
            </a:r>
            <a:endParaRPr sz="2400">
              <a:latin typeface="Liberation Sans Narrow"/>
              <a:cs typeface="Liberation Sans Narrow"/>
            </a:endParaRPr>
          </a:p>
          <a:p>
            <a:pPr marL="12700">
              <a:lnSpc>
                <a:spcPts val="2875"/>
              </a:lnSpc>
            </a:pPr>
            <a:r>
              <a:rPr sz="2400" spc="-225" dirty="0">
                <a:solidFill>
                  <a:srgbClr val="FF0000"/>
                </a:solidFill>
                <a:latin typeface="Arial"/>
                <a:cs typeface="Arial"/>
              </a:rPr>
              <a:t>pour </a:t>
            </a:r>
            <a:r>
              <a:rPr sz="2400" spc="-210" dirty="0">
                <a:solidFill>
                  <a:srgbClr val="FF0000"/>
                </a:solidFill>
                <a:latin typeface="Arial"/>
                <a:cs typeface="Arial"/>
              </a:rPr>
              <a:t>protéger</a:t>
            </a:r>
            <a:r>
              <a:rPr sz="2400" spc="-5" dirty="0">
                <a:solidFill>
                  <a:srgbClr val="FF0000"/>
                </a:solidFill>
                <a:latin typeface="Arial"/>
                <a:cs typeface="Arial"/>
              </a:rPr>
              <a:t> </a:t>
            </a:r>
            <a:r>
              <a:rPr sz="2400" spc="-195" dirty="0">
                <a:solidFill>
                  <a:srgbClr val="FF0000"/>
                </a:solidFill>
                <a:latin typeface="Arial"/>
                <a:cs typeface="Arial"/>
              </a:rPr>
              <a:t>l’enfance.</a:t>
            </a:r>
            <a:endParaRPr sz="2400">
              <a:latin typeface="Arial"/>
              <a:cs typeface="Arial"/>
            </a:endParaRPr>
          </a:p>
        </p:txBody>
      </p:sp>
      <p:sp>
        <p:nvSpPr>
          <p:cNvPr id="7" name="object 7"/>
          <p:cNvSpPr/>
          <p:nvPr/>
        </p:nvSpPr>
        <p:spPr>
          <a:xfrm>
            <a:off x="7799831" y="4012692"/>
            <a:ext cx="2563368" cy="144018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315967" y="3267455"/>
            <a:ext cx="1545336" cy="12771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1188" y="967740"/>
            <a:ext cx="10041636" cy="67055"/>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11" name="object 11"/>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12" name="object 12"/>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3" name="object 13"/>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4" name="object 14"/>
          <p:cNvSpPr/>
          <p:nvPr/>
        </p:nvSpPr>
        <p:spPr>
          <a:xfrm>
            <a:off x="9360407" y="429768"/>
            <a:ext cx="1008888" cy="67818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530351" y="464820"/>
            <a:ext cx="758952" cy="499872"/>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6984492" y="1152144"/>
            <a:ext cx="3308604" cy="2013204"/>
          </a:xfrm>
          <a:prstGeom prst="rect">
            <a:avLst/>
          </a:prstGeom>
          <a:blipFill>
            <a:blip r:embed="rId10" cstate="print"/>
            <a:stretch>
              <a:fillRect/>
            </a:stretch>
          </a:blipFill>
        </p:spPr>
        <p:txBody>
          <a:bodyPr wrap="square" lIns="0" tIns="0" rIns="0" bIns="0" rtlCol="0"/>
          <a:lstStyle/>
          <a:p>
            <a:endParaRP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8567" y="2472055"/>
            <a:ext cx="5913755" cy="1121410"/>
          </a:xfrm>
          <a:prstGeom prst="rect">
            <a:avLst/>
          </a:prstGeom>
        </p:spPr>
        <p:txBody>
          <a:bodyPr vert="horz" wrap="square" lIns="0" tIns="13335" rIns="0" bIns="0" rtlCol="0">
            <a:spAutoFit/>
          </a:bodyPr>
          <a:lstStyle/>
          <a:p>
            <a:pPr marL="12700" marR="5080">
              <a:lnSpc>
                <a:spcPct val="99800"/>
              </a:lnSpc>
              <a:spcBef>
                <a:spcPts val="105"/>
              </a:spcBef>
            </a:pPr>
            <a:r>
              <a:rPr dirty="0">
                <a:solidFill>
                  <a:srgbClr val="FF0000"/>
                </a:solidFill>
              </a:rPr>
              <a:t>Aux moins trois </a:t>
            </a:r>
            <a:r>
              <a:rPr spc="-5" dirty="0">
                <a:solidFill>
                  <a:srgbClr val="FF0000"/>
                </a:solidFill>
              </a:rPr>
              <a:t>organisations internationales qui  activent </a:t>
            </a:r>
            <a:r>
              <a:rPr dirty="0">
                <a:solidFill>
                  <a:srgbClr val="FF0000"/>
                </a:solidFill>
              </a:rPr>
              <a:t>directement ou </a:t>
            </a:r>
            <a:r>
              <a:rPr spc="-5" dirty="0">
                <a:solidFill>
                  <a:srgbClr val="FF0000"/>
                </a:solidFill>
              </a:rPr>
              <a:t>indirectement </a:t>
            </a:r>
            <a:r>
              <a:rPr dirty="0">
                <a:solidFill>
                  <a:srgbClr val="FF0000"/>
                </a:solidFill>
              </a:rPr>
              <a:t>dans  </a:t>
            </a:r>
            <a:r>
              <a:rPr spc="-215" dirty="0">
                <a:solidFill>
                  <a:srgbClr val="FF0000"/>
                </a:solidFill>
                <a:latin typeface="Arial"/>
                <a:cs typeface="Arial"/>
              </a:rPr>
              <a:t>l’Éducation </a:t>
            </a:r>
            <a:r>
              <a:rPr spc="-245" dirty="0">
                <a:solidFill>
                  <a:srgbClr val="FF0000"/>
                </a:solidFill>
                <a:latin typeface="Arial"/>
                <a:cs typeface="Arial"/>
              </a:rPr>
              <a:t>à </a:t>
            </a:r>
            <a:r>
              <a:rPr spc="-195" dirty="0">
                <a:solidFill>
                  <a:srgbClr val="FF0000"/>
                </a:solidFill>
                <a:latin typeface="Arial"/>
                <a:cs typeface="Arial"/>
              </a:rPr>
              <a:t>l’échelle </a:t>
            </a:r>
            <a:r>
              <a:rPr spc="-240" dirty="0">
                <a:solidFill>
                  <a:srgbClr val="FF0000"/>
                </a:solidFill>
                <a:latin typeface="Arial"/>
                <a:cs typeface="Arial"/>
              </a:rPr>
              <a:t>mondiale</a:t>
            </a:r>
            <a:r>
              <a:rPr spc="-254" dirty="0">
                <a:solidFill>
                  <a:srgbClr val="FF0000"/>
                </a:solidFill>
                <a:latin typeface="Arial"/>
                <a:cs typeface="Arial"/>
              </a:rPr>
              <a:t> </a:t>
            </a:r>
            <a:r>
              <a:rPr spc="-434" dirty="0">
                <a:solidFill>
                  <a:srgbClr val="FF0000"/>
                </a:solidFill>
                <a:latin typeface="Arial"/>
                <a:cs typeface="Arial"/>
              </a:rPr>
              <a:t>…</a:t>
            </a:r>
          </a:p>
        </p:txBody>
      </p:sp>
      <p:sp>
        <p:nvSpPr>
          <p:cNvPr id="3" name="object 3"/>
          <p:cNvSpPr/>
          <p:nvPr/>
        </p:nvSpPr>
        <p:spPr>
          <a:xfrm>
            <a:off x="3231930" y="4915517"/>
            <a:ext cx="4280467" cy="210872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5" name="object 5"/>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6" name="object 6"/>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9" name="object 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0" name="object 10"/>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1" name="object 11"/>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62</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8652" y="3183458"/>
            <a:ext cx="2312670" cy="574675"/>
          </a:xfrm>
          <a:prstGeom prst="rect">
            <a:avLst/>
          </a:prstGeom>
        </p:spPr>
        <p:txBody>
          <a:bodyPr vert="horz" wrap="square" lIns="0" tIns="12700" rIns="0" bIns="0" rtlCol="0">
            <a:spAutoFit/>
          </a:bodyPr>
          <a:lstStyle/>
          <a:p>
            <a:pPr marL="12700">
              <a:lnSpc>
                <a:spcPct val="100000"/>
              </a:lnSpc>
              <a:spcBef>
                <a:spcPts val="100"/>
              </a:spcBef>
            </a:pPr>
            <a:r>
              <a:rPr sz="3600" b="1" spc="-270" dirty="0">
                <a:solidFill>
                  <a:srgbClr val="FF0000"/>
                </a:solidFill>
                <a:latin typeface="Trebuchet MS"/>
                <a:cs typeface="Trebuchet MS"/>
              </a:rPr>
              <a:t>L’UNESCO</a:t>
            </a:r>
            <a:r>
              <a:rPr sz="3600" b="1" spc="-360" dirty="0">
                <a:solidFill>
                  <a:srgbClr val="FF0000"/>
                </a:solidFill>
                <a:latin typeface="Trebuchet MS"/>
                <a:cs typeface="Trebuchet MS"/>
              </a:rPr>
              <a:t> </a:t>
            </a:r>
            <a:r>
              <a:rPr sz="3600" b="1" spc="-85" dirty="0">
                <a:solidFill>
                  <a:srgbClr val="FF0000"/>
                </a:solidFill>
                <a:latin typeface="Trebuchet MS"/>
                <a:cs typeface="Trebuchet MS"/>
              </a:rPr>
              <a:t>…</a:t>
            </a:r>
            <a:endParaRPr sz="3600">
              <a:latin typeface="Trebuchet MS"/>
              <a:cs typeface="Trebuchet MS"/>
            </a:endParaRPr>
          </a:p>
        </p:txBody>
      </p:sp>
      <p:sp>
        <p:nvSpPr>
          <p:cNvPr id="3" name="object 3"/>
          <p:cNvSpPr/>
          <p:nvPr/>
        </p:nvSpPr>
        <p:spPr>
          <a:xfrm>
            <a:off x="4551503" y="4438942"/>
            <a:ext cx="2553403" cy="25879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66341" y="4260088"/>
            <a:ext cx="2905203" cy="182067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459740" y="1226311"/>
            <a:ext cx="4431030" cy="391160"/>
          </a:xfrm>
          <a:prstGeom prst="rect">
            <a:avLst/>
          </a:prstGeom>
        </p:spPr>
        <p:txBody>
          <a:bodyPr vert="horz" wrap="square" lIns="0" tIns="12700" rIns="0" bIns="0" rtlCol="0">
            <a:spAutoFit/>
          </a:bodyPr>
          <a:lstStyle/>
          <a:p>
            <a:pPr marL="12700">
              <a:lnSpc>
                <a:spcPct val="100000"/>
              </a:lnSpc>
              <a:spcBef>
                <a:spcPts val="100"/>
              </a:spcBef>
            </a:pPr>
            <a:r>
              <a:rPr spc="-5" dirty="0"/>
              <a:t>5.4- </a:t>
            </a:r>
            <a:r>
              <a:rPr dirty="0"/>
              <a:t>Levier organisationnels</a:t>
            </a:r>
            <a:r>
              <a:rPr spc="-80" dirty="0"/>
              <a:t> </a:t>
            </a:r>
            <a:r>
              <a:rPr spc="-5" dirty="0"/>
              <a:t>externes</a:t>
            </a:r>
          </a:p>
        </p:txBody>
      </p:sp>
      <p:sp>
        <p:nvSpPr>
          <p:cNvPr id="13" name="object 13"/>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15" name="object 15"/>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652" y="3130042"/>
            <a:ext cx="2776220" cy="391160"/>
          </a:xfrm>
          <a:prstGeom prst="rect">
            <a:avLst/>
          </a:prstGeom>
        </p:spPr>
        <p:txBody>
          <a:bodyPr vert="horz" wrap="square" lIns="0" tIns="12700" rIns="0" bIns="0" rtlCol="0">
            <a:spAutoFit/>
          </a:bodyPr>
          <a:lstStyle/>
          <a:p>
            <a:pPr marL="12700">
              <a:lnSpc>
                <a:spcPct val="100000"/>
              </a:lnSpc>
              <a:spcBef>
                <a:spcPts val="100"/>
              </a:spcBef>
            </a:pPr>
            <a:r>
              <a:rPr spc="-254" dirty="0">
                <a:solidFill>
                  <a:srgbClr val="FF0000"/>
                </a:solidFill>
                <a:latin typeface="Arial"/>
                <a:cs typeface="Arial"/>
              </a:rPr>
              <a:t>La </a:t>
            </a:r>
            <a:r>
              <a:rPr spc="-270" dirty="0">
                <a:solidFill>
                  <a:srgbClr val="FF0000"/>
                </a:solidFill>
                <a:latin typeface="Arial"/>
                <a:cs typeface="Arial"/>
              </a:rPr>
              <a:t>Banque </a:t>
            </a:r>
            <a:r>
              <a:rPr spc="-240" dirty="0">
                <a:solidFill>
                  <a:srgbClr val="FF0000"/>
                </a:solidFill>
                <a:latin typeface="Arial"/>
                <a:cs typeface="Arial"/>
              </a:rPr>
              <a:t>Mondiale</a:t>
            </a:r>
            <a:r>
              <a:rPr spc="-275" dirty="0">
                <a:solidFill>
                  <a:srgbClr val="FF0000"/>
                </a:solidFill>
                <a:latin typeface="Arial"/>
                <a:cs typeface="Arial"/>
              </a:rPr>
              <a:t> </a:t>
            </a:r>
            <a:r>
              <a:rPr spc="-434" dirty="0">
                <a:solidFill>
                  <a:srgbClr val="FF0000"/>
                </a:solidFill>
                <a:latin typeface="Arial"/>
                <a:cs typeface="Arial"/>
              </a:rPr>
              <a:t>…</a:t>
            </a:r>
          </a:p>
        </p:txBody>
      </p:sp>
      <p:sp>
        <p:nvSpPr>
          <p:cNvPr id="3" name="object 3"/>
          <p:cNvSpPr/>
          <p:nvPr/>
        </p:nvSpPr>
        <p:spPr>
          <a:xfrm>
            <a:off x="1339596" y="4422648"/>
            <a:ext cx="4646571" cy="21747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13" name="object 13"/>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6527" y="4273290"/>
            <a:ext cx="5844540" cy="261214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19641" y="2768346"/>
            <a:ext cx="3952493" cy="108388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13" name="object 13"/>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956" y="2807589"/>
            <a:ext cx="5836920" cy="755650"/>
          </a:xfrm>
          <a:prstGeom prst="rect">
            <a:avLst/>
          </a:prstGeom>
        </p:spPr>
        <p:txBody>
          <a:bodyPr vert="horz" wrap="square" lIns="0" tIns="12700" rIns="0" bIns="0" rtlCol="0">
            <a:spAutoFit/>
          </a:bodyPr>
          <a:lstStyle/>
          <a:p>
            <a:pPr marL="12700">
              <a:lnSpc>
                <a:spcPts val="2875"/>
              </a:lnSpc>
              <a:spcBef>
                <a:spcPts val="100"/>
              </a:spcBef>
            </a:pPr>
            <a:r>
              <a:rPr dirty="0">
                <a:solidFill>
                  <a:srgbClr val="FF0000"/>
                </a:solidFill>
              </a:rPr>
              <a:t>Pôles universitaires </a:t>
            </a:r>
            <a:r>
              <a:rPr spc="-5" dirty="0">
                <a:solidFill>
                  <a:srgbClr val="FF0000"/>
                </a:solidFill>
              </a:rPr>
              <a:t>et </a:t>
            </a:r>
            <a:r>
              <a:rPr dirty="0">
                <a:solidFill>
                  <a:srgbClr val="FF0000"/>
                </a:solidFill>
              </a:rPr>
              <a:t>de </a:t>
            </a:r>
            <a:r>
              <a:rPr spc="-5" dirty="0">
                <a:solidFill>
                  <a:srgbClr val="FF0000"/>
                </a:solidFill>
              </a:rPr>
              <a:t>métiers </a:t>
            </a:r>
            <a:r>
              <a:rPr dirty="0">
                <a:solidFill>
                  <a:srgbClr val="FF0000"/>
                </a:solidFill>
              </a:rPr>
              <a:t>de</a:t>
            </a:r>
            <a:r>
              <a:rPr spc="-60" dirty="0">
                <a:solidFill>
                  <a:srgbClr val="FF0000"/>
                </a:solidFill>
              </a:rPr>
              <a:t> </a:t>
            </a:r>
            <a:r>
              <a:rPr dirty="0">
                <a:solidFill>
                  <a:srgbClr val="FF0000"/>
                </a:solidFill>
              </a:rPr>
              <a:t>renommées</a:t>
            </a:r>
          </a:p>
          <a:p>
            <a:pPr marL="12700">
              <a:lnSpc>
                <a:spcPts val="2875"/>
              </a:lnSpc>
            </a:pPr>
            <a:r>
              <a:rPr spc="-240" dirty="0">
                <a:solidFill>
                  <a:srgbClr val="FF0000"/>
                </a:solidFill>
                <a:latin typeface="Arial"/>
                <a:cs typeface="Arial"/>
              </a:rPr>
              <a:t>Mondiales</a:t>
            </a:r>
            <a:r>
              <a:rPr spc="-130" dirty="0">
                <a:solidFill>
                  <a:srgbClr val="FF0000"/>
                </a:solidFill>
                <a:latin typeface="Arial"/>
                <a:cs typeface="Arial"/>
              </a:rPr>
              <a:t> </a:t>
            </a:r>
            <a:r>
              <a:rPr spc="-434" dirty="0">
                <a:solidFill>
                  <a:srgbClr val="FF0000"/>
                </a:solidFill>
                <a:latin typeface="Arial"/>
                <a:cs typeface="Arial"/>
              </a:rPr>
              <a:t>…</a:t>
            </a:r>
          </a:p>
        </p:txBody>
      </p:sp>
      <p:sp>
        <p:nvSpPr>
          <p:cNvPr id="3" name="object 3"/>
          <p:cNvSpPr/>
          <p:nvPr/>
        </p:nvSpPr>
        <p:spPr>
          <a:xfrm>
            <a:off x="4787275" y="4571426"/>
            <a:ext cx="2338619" cy="209666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36319" y="5143500"/>
            <a:ext cx="3336035" cy="15803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984492" y="1249754"/>
            <a:ext cx="3262003" cy="186678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14" name="object 14"/>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5713" y="1100404"/>
            <a:ext cx="3747770" cy="391795"/>
          </a:xfrm>
          <a:prstGeom prst="rect">
            <a:avLst/>
          </a:prstGeom>
        </p:spPr>
        <p:txBody>
          <a:bodyPr vert="horz" wrap="square" lIns="0" tIns="12700" rIns="0" bIns="0" rtlCol="0">
            <a:spAutoFit/>
          </a:bodyPr>
          <a:lstStyle/>
          <a:p>
            <a:pPr marL="12700">
              <a:lnSpc>
                <a:spcPct val="100000"/>
              </a:lnSpc>
              <a:spcBef>
                <a:spcPts val="100"/>
              </a:spcBef>
            </a:pPr>
            <a:r>
              <a:rPr dirty="0"/>
              <a:t>Origine </a:t>
            </a:r>
            <a:r>
              <a:rPr spc="-5" dirty="0"/>
              <a:t>et </a:t>
            </a:r>
            <a:r>
              <a:rPr dirty="0"/>
              <a:t>formation du </a:t>
            </a:r>
            <a:r>
              <a:rPr spc="-5" dirty="0"/>
              <a:t>pays</a:t>
            </a:r>
            <a:r>
              <a:rPr spc="-90" dirty="0"/>
              <a:t> </a:t>
            </a:r>
            <a:r>
              <a:rPr b="0" spc="-434" dirty="0">
                <a:latin typeface="Arial"/>
                <a:cs typeface="Arial"/>
              </a:rPr>
              <a:t>…</a:t>
            </a:r>
          </a:p>
        </p:txBody>
      </p:sp>
      <p:sp>
        <p:nvSpPr>
          <p:cNvPr id="3" name="object 3"/>
          <p:cNvSpPr txBox="1"/>
          <p:nvPr/>
        </p:nvSpPr>
        <p:spPr>
          <a:xfrm>
            <a:off x="674928" y="1573149"/>
            <a:ext cx="8983345" cy="1854835"/>
          </a:xfrm>
          <a:prstGeom prst="rect">
            <a:avLst/>
          </a:prstGeom>
        </p:spPr>
        <p:txBody>
          <a:bodyPr vert="horz" wrap="square" lIns="0" tIns="12700" rIns="0" bIns="0" rtlCol="0">
            <a:spAutoFit/>
          </a:bodyPr>
          <a:lstStyle/>
          <a:p>
            <a:pPr marL="12700">
              <a:lnSpc>
                <a:spcPct val="100000"/>
              </a:lnSpc>
              <a:spcBef>
                <a:spcPts val="100"/>
              </a:spcBef>
            </a:pPr>
            <a:r>
              <a:rPr sz="2400" u="heavy" spc="-265" dirty="0">
                <a:solidFill>
                  <a:srgbClr val="0000FF"/>
                </a:solidFill>
                <a:uFill>
                  <a:solidFill>
                    <a:srgbClr val="0000FF"/>
                  </a:solidFill>
                </a:uFill>
                <a:latin typeface="Arial"/>
                <a:cs typeface="Arial"/>
                <a:hlinkClick r:id="rId2"/>
              </a:rPr>
              <a:t>Une </a:t>
            </a:r>
            <a:r>
              <a:rPr sz="2400" u="heavy" spc="-215" dirty="0">
                <a:solidFill>
                  <a:srgbClr val="0000FF"/>
                </a:solidFill>
                <a:uFill>
                  <a:solidFill>
                    <a:srgbClr val="0000FF"/>
                  </a:solidFill>
                </a:uFill>
                <a:latin typeface="Arial"/>
                <a:cs typeface="Arial"/>
                <a:hlinkClick r:id="rId2"/>
              </a:rPr>
              <a:t>période </a:t>
            </a:r>
            <a:r>
              <a:rPr sz="2400" u="heavy" spc="-240" dirty="0">
                <a:solidFill>
                  <a:srgbClr val="0000FF"/>
                </a:solidFill>
                <a:uFill>
                  <a:solidFill>
                    <a:srgbClr val="0000FF"/>
                  </a:solidFill>
                </a:uFill>
                <a:latin typeface="Arial"/>
                <a:cs typeface="Arial"/>
                <a:hlinkClick r:id="rId2"/>
              </a:rPr>
              <a:t>passée dans </a:t>
            </a:r>
            <a:r>
              <a:rPr sz="2400" u="heavy" spc="-200" dirty="0">
                <a:solidFill>
                  <a:srgbClr val="0000FF"/>
                </a:solidFill>
                <a:uFill>
                  <a:solidFill>
                    <a:srgbClr val="0000FF"/>
                  </a:solidFill>
                </a:uFill>
                <a:latin typeface="Arial"/>
                <a:cs typeface="Arial"/>
                <a:hlinkClick r:id="rId2"/>
              </a:rPr>
              <a:t>l’Empire </a:t>
            </a:r>
            <a:r>
              <a:rPr sz="2400" u="heavy" spc="-190" dirty="0">
                <a:solidFill>
                  <a:srgbClr val="0000FF"/>
                </a:solidFill>
                <a:uFill>
                  <a:solidFill>
                    <a:srgbClr val="0000FF"/>
                  </a:solidFill>
                </a:uFill>
                <a:latin typeface="Arial"/>
                <a:cs typeface="Arial"/>
                <a:hlinkClick r:id="rId2"/>
              </a:rPr>
              <a:t>colonial </a:t>
            </a:r>
            <a:r>
              <a:rPr sz="2400" u="heavy" spc="-210" dirty="0">
                <a:solidFill>
                  <a:srgbClr val="0000FF"/>
                </a:solidFill>
                <a:uFill>
                  <a:solidFill>
                    <a:srgbClr val="0000FF"/>
                  </a:solidFill>
                </a:uFill>
                <a:latin typeface="Arial"/>
                <a:cs typeface="Arial"/>
                <a:hlinkClick r:id="rId2"/>
              </a:rPr>
              <a:t>néerlandais</a:t>
            </a:r>
            <a:r>
              <a:rPr sz="2400" spc="95" dirty="0">
                <a:solidFill>
                  <a:srgbClr val="0000FF"/>
                </a:solidFill>
                <a:latin typeface="Arial"/>
                <a:cs typeface="Arial"/>
                <a:hlinkClick r:id="rId2"/>
              </a:rPr>
              <a:t> </a:t>
            </a:r>
            <a:r>
              <a:rPr sz="2400" spc="-204" dirty="0">
                <a:latin typeface="Arial"/>
                <a:cs typeface="Arial"/>
              </a:rPr>
              <a:t>puis </a:t>
            </a:r>
            <a:r>
              <a:rPr sz="2400" spc="-240" dirty="0">
                <a:latin typeface="Arial"/>
                <a:cs typeface="Arial"/>
              </a:rPr>
              <a:t>dans </a:t>
            </a:r>
            <a:r>
              <a:rPr sz="2400" spc="-195" dirty="0">
                <a:latin typeface="Arial"/>
                <a:cs typeface="Arial"/>
              </a:rPr>
              <a:t>l’empire</a:t>
            </a:r>
            <a:endParaRPr sz="2400">
              <a:latin typeface="Arial"/>
              <a:cs typeface="Arial"/>
            </a:endParaRPr>
          </a:p>
          <a:p>
            <a:pPr marL="12700">
              <a:lnSpc>
                <a:spcPct val="100000"/>
              </a:lnSpc>
            </a:pPr>
            <a:r>
              <a:rPr sz="2400" spc="-10" dirty="0">
                <a:latin typeface="Liberation Sans Narrow"/>
                <a:cs typeface="Liberation Sans Narrow"/>
              </a:rPr>
              <a:t>colonial</a:t>
            </a:r>
            <a:r>
              <a:rPr sz="2400" spc="25" dirty="0">
                <a:latin typeface="Liberation Sans Narrow"/>
                <a:cs typeface="Liberation Sans Narrow"/>
              </a:rPr>
              <a:t> </a:t>
            </a:r>
            <a:r>
              <a:rPr sz="2400" spc="-10" dirty="0">
                <a:latin typeface="Liberation Sans Narrow"/>
                <a:cs typeface="Liberation Sans Narrow"/>
              </a:rPr>
              <a:t>britannique.</a:t>
            </a:r>
            <a:endParaRPr sz="2400">
              <a:latin typeface="Liberation Sans Narrow"/>
              <a:cs typeface="Liberation Sans Narrow"/>
            </a:endParaRPr>
          </a:p>
          <a:p>
            <a:pPr>
              <a:lnSpc>
                <a:spcPct val="100000"/>
              </a:lnSpc>
              <a:spcBef>
                <a:spcPts val="5"/>
              </a:spcBef>
            </a:pPr>
            <a:endParaRPr sz="2500">
              <a:latin typeface="Times New Roman"/>
              <a:cs typeface="Times New Roman"/>
            </a:endParaRPr>
          </a:p>
          <a:p>
            <a:pPr marL="12700" marR="5080">
              <a:lnSpc>
                <a:spcPct val="100000"/>
              </a:lnSpc>
              <a:tabLst>
                <a:tab pos="2199640" algn="l"/>
              </a:tabLst>
            </a:pPr>
            <a:r>
              <a:rPr sz="2400" spc="-5" dirty="0">
                <a:latin typeface="Liberation Sans Narrow"/>
                <a:cs typeface="Liberation Sans Narrow"/>
              </a:rPr>
              <a:t>Le </a:t>
            </a:r>
            <a:r>
              <a:rPr sz="2400" u="heavy" spc="-5" dirty="0">
                <a:solidFill>
                  <a:srgbClr val="0000FF"/>
                </a:solidFill>
                <a:uFill>
                  <a:solidFill>
                    <a:srgbClr val="0000FF"/>
                  </a:solidFill>
                </a:uFill>
                <a:latin typeface="Liberation Sans Narrow"/>
                <a:cs typeface="Liberation Sans Narrow"/>
                <a:hlinkClick r:id="rId3"/>
              </a:rPr>
              <a:t>29</a:t>
            </a:r>
            <a:r>
              <a:rPr sz="2400" spc="-5" dirty="0">
                <a:solidFill>
                  <a:srgbClr val="0000FF"/>
                </a:solidFill>
                <a:latin typeface="Liberation Sans Narrow"/>
                <a:cs typeface="Liberation Sans Narrow"/>
                <a:hlinkClick r:id="rId3"/>
              </a:rPr>
              <a:t> </a:t>
            </a:r>
            <a:r>
              <a:rPr sz="2400" u="heavy" spc="-10" dirty="0">
                <a:solidFill>
                  <a:srgbClr val="0000FF"/>
                </a:solidFill>
                <a:uFill>
                  <a:solidFill>
                    <a:srgbClr val="0000FF"/>
                  </a:solidFill>
                </a:uFill>
                <a:latin typeface="Liberation Sans Narrow"/>
                <a:cs typeface="Liberation Sans Narrow"/>
                <a:hlinkClick r:id="rId4"/>
              </a:rPr>
              <a:t>janvier</a:t>
            </a:r>
            <a:r>
              <a:rPr sz="2400" spc="-10" dirty="0">
                <a:solidFill>
                  <a:srgbClr val="0000FF"/>
                </a:solidFill>
                <a:latin typeface="Liberation Sans Narrow"/>
                <a:cs typeface="Liberation Sans Narrow"/>
                <a:hlinkClick r:id="rId4"/>
              </a:rPr>
              <a:t> </a:t>
            </a:r>
            <a:r>
              <a:rPr sz="2400" u="heavy" spc="-5" dirty="0">
                <a:solidFill>
                  <a:srgbClr val="0000FF"/>
                </a:solidFill>
                <a:uFill>
                  <a:solidFill>
                    <a:srgbClr val="0000FF"/>
                  </a:solidFill>
                </a:uFill>
                <a:latin typeface="Liberation Sans Narrow"/>
                <a:cs typeface="Liberation Sans Narrow"/>
                <a:hlinkClick r:id="rId5"/>
              </a:rPr>
              <a:t>1819</a:t>
            </a:r>
            <a:r>
              <a:rPr sz="2400" spc="-5" dirty="0">
                <a:latin typeface="Liberation Sans Narrow"/>
                <a:cs typeface="Liberation Sans Narrow"/>
              </a:rPr>
              <a:t>, Sir </a:t>
            </a:r>
            <a:r>
              <a:rPr sz="2400" u="heavy" dirty="0">
                <a:solidFill>
                  <a:srgbClr val="0000FF"/>
                </a:solidFill>
                <a:uFill>
                  <a:solidFill>
                    <a:srgbClr val="0000FF"/>
                  </a:solidFill>
                </a:uFill>
                <a:latin typeface="Liberation Sans Narrow"/>
                <a:cs typeface="Liberation Sans Narrow"/>
                <a:hlinkClick r:id="rId6"/>
              </a:rPr>
              <a:t>Thomas </a:t>
            </a:r>
            <a:r>
              <a:rPr sz="2400" u="heavy" spc="-5" dirty="0">
                <a:solidFill>
                  <a:srgbClr val="0000FF"/>
                </a:solidFill>
                <a:uFill>
                  <a:solidFill>
                    <a:srgbClr val="0000FF"/>
                  </a:solidFill>
                </a:uFill>
                <a:latin typeface="Liberation Sans Narrow"/>
                <a:cs typeface="Liberation Sans Narrow"/>
                <a:hlinkClick r:id="rId6"/>
              </a:rPr>
              <a:t>Stamford </a:t>
            </a:r>
            <a:r>
              <a:rPr sz="2400" u="heavy" spc="-10" dirty="0">
                <a:solidFill>
                  <a:srgbClr val="0000FF"/>
                </a:solidFill>
                <a:uFill>
                  <a:solidFill>
                    <a:srgbClr val="0000FF"/>
                  </a:solidFill>
                </a:uFill>
                <a:latin typeface="Liberation Sans Narrow"/>
                <a:cs typeface="Liberation Sans Narrow"/>
                <a:hlinkClick r:id="rId6"/>
              </a:rPr>
              <a:t>Raffles</a:t>
            </a:r>
            <a:r>
              <a:rPr sz="2400" spc="-10" dirty="0">
                <a:solidFill>
                  <a:srgbClr val="0000FF"/>
                </a:solidFill>
                <a:latin typeface="Liberation Sans Narrow"/>
                <a:cs typeface="Liberation Sans Narrow"/>
                <a:hlinkClick r:id="rId6"/>
              </a:rPr>
              <a:t> </a:t>
            </a:r>
            <a:r>
              <a:rPr sz="2400" spc="-5" dirty="0">
                <a:latin typeface="Liberation Sans Narrow"/>
                <a:cs typeface="Liberation Sans Narrow"/>
              </a:rPr>
              <a:t>achète ce territoire pour 33 000  pesos</a:t>
            </a:r>
            <a:r>
              <a:rPr sz="2400" spc="20" dirty="0">
                <a:latin typeface="Liberation Sans Narrow"/>
                <a:cs typeface="Liberation Sans Narrow"/>
              </a:rPr>
              <a:t> </a:t>
            </a:r>
            <a:r>
              <a:rPr sz="2400" spc="-5" dirty="0">
                <a:latin typeface="Liberation Sans Narrow"/>
                <a:cs typeface="Liberation Sans Narrow"/>
              </a:rPr>
              <a:t>(espagnols)	et fonde un poste de commerce qui deviendra</a:t>
            </a:r>
            <a:r>
              <a:rPr sz="2400" spc="125" dirty="0">
                <a:latin typeface="Liberation Sans Narrow"/>
                <a:cs typeface="Liberation Sans Narrow"/>
              </a:rPr>
              <a:t> </a:t>
            </a:r>
            <a:r>
              <a:rPr sz="2400" b="1" u="heavy" spc="-5" dirty="0">
                <a:uFill>
                  <a:solidFill>
                    <a:srgbClr val="000000"/>
                  </a:solidFill>
                </a:uFill>
                <a:latin typeface="Liberation Sans Narrow"/>
                <a:cs typeface="Liberation Sans Narrow"/>
              </a:rPr>
              <a:t>Singapour</a:t>
            </a:r>
            <a:r>
              <a:rPr sz="2400" spc="-5" dirty="0">
                <a:latin typeface="Liberation Sans Narrow"/>
                <a:cs typeface="Liberation Sans Narrow"/>
              </a:rPr>
              <a:t>.</a:t>
            </a:r>
            <a:endParaRPr sz="2400">
              <a:latin typeface="Liberation Sans Narrow"/>
              <a:cs typeface="Liberation Sans Narrow"/>
            </a:endParaRPr>
          </a:p>
        </p:txBody>
      </p:sp>
      <p:sp>
        <p:nvSpPr>
          <p:cNvPr id="4" name="object 4"/>
          <p:cNvSpPr/>
          <p:nvPr/>
        </p:nvSpPr>
        <p:spPr>
          <a:xfrm>
            <a:off x="7476743" y="3928872"/>
            <a:ext cx="2572511" cy="3511296"/>
          </a:xfrm>
          <a:prstGeom prst="rect">
            <a:avLst/>
          </a:prstGeom>
          <a:blipFill>
            <a:blip r:embed="rId7" cstate="print"/>
            <a:stretch>
              <a:fillRect/>
            </a:stretch>
          </a:blipFill>
        </p:spPr>
        <p:txBody>
          <a:bodyPr wrap="square" lIns="0" tIns="0" rIns="0" bIns="0" rtlCol="0"/>
          <a:lstStyle/>
          <a:p>
            <a:endParaRPr/>
          </a:p>
        </p:txBody>
      </p:sp>
      <p:sp>
        <p:nvSpPr>
          <p:cNvPr id="5" name="object 5"/>
          <p:cNvSpPr/>
          <p:nvPr/>
        </p:nvSpPr>
        <p:spPr>
          <a:xfrm>
            <a:off x="858011" y="4000500"/>
            <a:ext cx="5916168" cy="3407664"/>
          </a:xfrm>
          <a:prstGeom prst="rect">
            <a:avLst/>
          </a:prstGeom>
          <a:blipFill>
            <a:blip r:embed="rId8" cstate="print"/>
            <a:stretch>
              <a:fillRect/>
            </a:stretch>
          </a:blipFill>
        </p:spPr>
        <p:txBody>
          <a:bodyPr wrap="square" lIns="0" tIns="0" rIns="0" bIns="0" rtlCol="0"/>
          <a:lstStyle/>
          <a:p>
            <a:endParaRPr/>
          </a:p>
        </p:txBody>
      </p:sp>
      <p:sp>
        <p:nvSpPr>
          <p:cNvPr id="6" name="object 6"/>
          <p:cNvSpPr/>
          <p:nvPr/>
        </p:nvSpPr>
        <p:spPr>
          <a:xfrm>
            <a:off x="361188" y="967740"/>
            <a:ext cx="10041636" cy="67055"/>
          </a:xfrm>
          <a:prstGeom prst="rect">
            <a:avLst/>
          </a:prstGeom>
          <a:blipFill>
            <a:blip r:embed="rId9" cstate="print"/>
            <a:stretch>
              <a:fillRect/>
            </a:stretch>
          </a:blipFill>
        </p:spPr>
        <p:txBody>
          <a:bodyPr wrap="square" lIns="0" tIns="0" rIns="0" bIns="0" rtlCol="0"/>
          <a:lstStyle/>
          <a:p>
            <a:endParaRPr/>
          </a:p>
        </p:txBody>
      </p:sp>
      <p:sp>
        <p:nvSpPr>
          <p:cNvPr id="7" name="object 7"/>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9" name="object 9"/>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10" name="object 10"/>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1" name="object 11"/>
          <p:cNvSpPr/>
          <p:nvPr/>
        </p:nvSpPr>
        <p:spPr>
          <a:xfrm>
            <a:off x="9360407" y="429768"/>
            <a:ext cx="1008888" cy="678180"/>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530351" y="464820"/>
            <a:ext cx="758952" cy="499872"/>
          </a:xfrm>
          <a:prstGeom prst="rect">
            <a:avLst/>
          </a:prstGeom>
          <a:blipFill>
            <a:blip r:embed="rId11" cstate="print"/>
            <a:stretch>
              <a:fillRect/>
            </a:stretch>
          </a:blipFill>
        </p:spPr>
        <p:txBody>
          <a:bodyPr wrap="square" lIns="0" tIns="0" rIns="0" bIns="0" rtlCol="0"/>
          <a:lstStyle/>
          <a:p>
            <a:endParaRPr/>
          </a:p>
        </p:txBody>
      </p:sp>
      <p:sp>
        <p:nvSpPr>
          <p:cNvPr id="13" name="object 13"/>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4</a:t>
            </a:r>
            <a:endParaRPr sz="2200">
              <a:latin typeface="Trebuchet MS"/>
              <a:cs typeface="Trebuchet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8956" y="2469895"/>
            <a:ext cx="3278504" cy="452120"/>
          </a:xfrm>
          <a:prstGeom prst="rect">
            <a:avLst/>
          </a:prstGeom>
        </p:spPr>
        <p:txBody>
          <a:bodyPr vert="horz" wrap="square" lIns="0" tIns="12065" rIns="0" bIns="0" rtlCol="0">
            <a:spAutoFit/>
          </a:bodyPr>
          <a:lstStyle/>
          <a:p>
            <a:pPr marL="12700">
              <a:lnSpc>
                <a:spcPct val="100000"/>
              </a:lnSpc>
              <a:spcBef>
                <a:spcPts val="95"/>
              </a:spcBef>
            </a:pPr>
            <a:r>
              <a:rPr spc="-5" dirty="0">
                <a:solidFill>
                  <a:srgbClr val="FF0000"/>
                </a:solidFill>
              </a:rPr>
              <a:t>Échanges </a:t>
            </a:r>
            <a:r>
              <a:rPr sz="2800" spc="-180" dirty="0">
                <a:solidFill>
                  <a:srgbClr val="FF0000"/>
                </a:solidFill>
                <a:latin typeface="Trebuchet MS"/>
                <a:cs typeface="Trebuchet MS"/>
              </a:rPr>
              <a:t>d’étudiants</a:t>
            </a:r>
            <a:r>
              <a:rPr sz="2800" spc="-120" dirty="0">
                <a:solidFill>
                  <a:srgbClr val="FF0000"/>
                </a:solidFill>
                <a:latin typeface="Trebuchet MS"/>
                <a:cs typeface="Trebuchet MS"/>
              </a:rPr>
              <a:t> </a:t>
            </a:r>
            <a:r>
              <a:rPr sz="2800" spc="-70" dirty="0">
                <a:solidFill>
                  <a:srgbClr val="FF0000"/>
                </a:solidFill>
                <a:latin typeface="Trebuchet MS"/>
                <a:cs typeface="Trebuchet MS"/>
              </a:rPr>
              <a:t>…</a:t>
            </a:r>
            <a:endParaRPr sz="2800">
              <a:latin typeface="Trebuchet MS"/>
              <a:cs typeface="Trebuchet MS"/>
            </a:endParaRPr>
          </a:p>
        </p:txBody>
      </p:sp>
      <p:sp>
        <p:nvSpPr>
          <p:cNvPr id="3" name="object 3"/>
          <p:cNvSpPr/>
          <p:nvPr/>
        </p:nvSpPr>
        <p:spPr>
          <a:xfrm>
            <a:off x="616633" y="3709891"/>
            <a:ext cx="7062414" cy="35809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888985" y="3419094"/>
            <a:ext cx="1501140" cy="2940050"/>
          </a:xfrm>
          <a:custGeom>
            <a:avLst/>
            <a:gdLst/>
            <a:ahLst/>
            <a:cxnLst/>
            <a:rect l="l" t="t" r="r" b="b"/>
            <a:pathLst>
              <a:path w="1501140" h="2940050">
                <a:moveTo>
                  <a:pt x="375285" y="2189226"/>
                </a:moveTo>
                <a:lnTo>
                  <a:pt x="0" y="2564511"/>
                </a:lnTo>
                <a:lnTo>
                  <a:pt x="375285" y="2939796"/>
                </a:lnTo>
                <a:lnTo>
                  <a:pt x="375285" y="2752090"/>
                </a:lnTo>
                <a:lnTo>
                  <a:pt x="1313434" y="2752090"/>
                </a:lnTo>
                <a:lnTo>
                  <a:pt x="1313434" y="2376805"/>
                </a:lnTo>
                <a:lnTo>
                  <a:pt x="375285" y="2376805"/>
                </a:lnTo>
                <a:lnTo>
                  <a:pt x="375285" y="2189226"/>
                </a:lnTo>
                <a:close/>
              </a:path>
              <a:path w="1501140" h="2940050">
                <a:moveTo>
                  <a:pt x="1313434" y="375285"/>
                </a:moveTo>
                <a:lnTo>
                  <a:pt x="938149" y="375285"/>
                </a:lnTo>
                <a:lnTo>
                  <a:pt x="938149" y="2376805"/>
                </a:lnTo>
                <a:lnTo>
                  <a:pt x="1313434" y="2376805"/>
                </a:lnTo>
                <a:lnTo>
                  <a:pt x="1313434" y="375285"/>
                </a:lnTo>
                <a:close/>
              </a:path>
              <a:path w="1501140" h="2940050">
                <a:moveTo>
                  <a:pt x="1125855" y="0"/>
                </a:moveTo>
                <a:lnTo>
                  <a:pt x="750570" y="375285"/>
                </a:lnTo>
                <a:lnTo>
                  <a:pt x="1501140" y="375285"/>
                </a:lnTo>
                <a:lnTo>
                  <a:pt x="1125855" y="0"/>
                </a:lnTo>
                <a:close/>
              </a:path>
            </a:pathLst>
          </a:custGeom>
          <a:solidFill>
            <a:srgbClr val="FFFF00"/>
          </a:solidFill>
        </p:spPr>
        <p:txBody>
          <a:bodyPr wrap="square" lIns="0" tIns="0" rIns="0" bIns="0" rtlCol="0"/>
          <a:lstStyle/>
          <a:p>
            <a:endParaRPr/>
          </a:p>
        </p:txBody>
      </p:sp>
      <p:sp>
        <p:nvSpPr>
          <p:cNvPr id="13" name="object 13"/>
          <p:cNvSpPr/>
          <p:nvPr/>
        </p:nvSpPr>
        <p:spPr>
          <a:xfrm>
            <a:off x="7888985" y="3419094"/>
            <a:ext cx="1501140" cy="2940050"/>
          </a:xfrm>
          <a:custGeom>
            <a:avLst/>
            <a:gdLst/>
            <a:ahLst/>
            <a:cxnLst/>
            <a:rect l="l" t="t" r="r" b="b"/>
            <a:pathLst>
              <a:path w="1501140" h="2940050">
                <a:moveTo>
                  <a:pt x="0" y="2564511"/>
                </a:moveTo>
                <a:lnTo>
                  <a:pt x="375285" y="2189226"/>
                </a:lnTo>
                <a:lnTo>
                  <a:pt x="375285" y="2376805"/>
                </a:lnTo>
                <a:lnTo>
                  <a:pt x="938149" y="2376805"/>
                </a:lnTo>
                <a:lnTo>
                  <a:pt x="938149" y="375285"/>
                </a:lnTo>
                <a:lnTo>
                  <a:pt x="750570" y="375285"/>
                </a:lnTo>
                <a:lnTo>
                  <a:pt x="1125855" y="0"/>
                </a:lnTo>
                <a:lnTo>
                  <a:pt x="1501140" y="375285"/>
                </a:lnTo>
                <a:lnTo>
                  <a:pt x="1313434" y="375285"/>
                </a:lnTo>
                <a:lnTo>
                  <a:pt x="1313434" y="2752090"/>
                </a:lnTo>
                <a:lnTo>
                  <a:pt x="375285" y="2752090"/>
                </a:lnTo>
                <a:lnTo>
                  <a:pt x="375285" y="2939796"/>
                </a:lnTo>
                <a:lnTo>
                  <a:pt x="0" y="2564511"/>
                </a:lnTo>
                <a:close/>
              </a:path>
            </a:pathLst>
          </a:custGeom>
          <a:ln w="25908">
            <a:solidFill>
              <a:srgbClr val="385D89"/>
            </a:solidFill>
          </a:ln>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8197" y="3441319"/>
            <a:ext cx="9695815" cy="286067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Liberation Sans Narrow"/>
                <a:cs typeface="Liberation Sans Narrow"/>
              </a:rPr>
              <a:t>Plan </a:t>
            </a:r>
            <a:r>
              <a:rPr sz="2400" b="1" spc="-5" dirty="0">
                <a:solidFill>
                  <a:srgbClr val="FF0000"/>
                </a:solidFill>
                <a:latin typeface="Liberation Sans Narrow"/>
                <a:cs typeface="Liberation Sans Narrow"/>
              </a:rPr>
              <a:t>stratégique pour une transition en </a:t>
            </a:r>
            <a:r>
              <a:rPr sz="2400" b="1" dirty="0">
                <a:solidFill>
                  <a:srgbClr val="FF0000"/>
                </a:solidFill>
                <a:latin typeface="Liberation Sans Narrow"/>
                <a:cs typeface="Liberation Sans Narrow"/>
              </a:rPr>
              <a:t>trois </a:t>
            </a:r>
            <a:r>
              <a:rPr sz="2400" b="1" spc="-5" dirty="0">
                <a:solidFill>
                  <a:srgbClr val="FF0000"/>
                </a:solidFill>
                <a:latin typeface="Liberation Sans Narrow"/>
                <a:cs typeface="Liberation Sans Narrow"/>
              </a:rPr>
              <a:t>étapes</a:t>
            </a:r>
            <a:r>
              <a:rPr sz="2400" b="1" spc="-30" dirty="0">
                <a:solidFill>
                  <a:srgbClr val="FF0000"/>
                </a:solidFill>
                <a:latin typeface="Liberation Sans Narrow"/>
                <a:cs typeface="Liberation Sans Narrow"/>
              </a:rPr>
              <a:t> </a:t>
            </a:r>
            <a:r>
              <a:rPr sz="2400" b="1" spc="-220" dirty="0">
                <a:solidFill>
                  <a:srgbClr val="FF0000"/>
                </a:solidFill>
                <a:latin typeface="Arial"/>
                <a:cs typeface="Arial"/>
              </a:rPr>
              <a:t>…</a:t>
            </a:r>
            <a:r>
              <a:rPr sz="2400" b="1" spc="-220" dirty="0">
                <a:solidFill>
                  <a:srgbClr val="FF0000"/>
                </a:solidFill>
                <a:latin typeface="Liberation Sans Narrow"/>
                <a:cs typeface="Liberation Sans Narrow"/>
              </a:rPr>
              <a:t>:</a:t>
            </a:r>
            <a:endParaRPr sz="2400">
              <a:latin typeface="Liberation Sans Narrow"/>
              <a:cs typeface="Liberation Sans Narrow"/>
            </a:endParaRPr>
          </a:p>
          <a:p>
            <a:pPr marL="12700">
              <a:lnSpc>
                <a:spcPct val="100000"/>
              </a:lnSpc>
            </a:pPr>
            <a:r>
              <a:rPr sz="2400" b="1" i="1" spc="-200" dirty="0">
                <a:solidFill>
                  <a:srgbClr val="0000CC"/>
                </a:solidFill>
                <a:latin typeface="Arial"/>
                <a:cs typeface="Arial"/>
              </a:rPr>
              <a:t>‘’Les </a:t>
            </a:r>
            <a:r>
              <a:rPr sz="2400" b="1" i="1" spc="-225" dirty="0">
                <a:solidFill>
                  <a:srgbClr val="0000CC"/>
                </a:solidFill>
                <a:latin typeface="Arial"/>
                <a:cs typeface="Arial"/>
              </a:rPr>
              <a:t>plus </a:t>
            </a:r>
            <a:r>
              <a:rPr sz="2400" b="1" i="1" spc="-235" dirty="0">
                <a:solidFill>
                  <a:srgbClr val="0000CC"/>
                </a:solidFill>
                <a:latin typeface="Arial"/>
                <a:cs typeface="Arial"/>
              </a:rPr>
              <a:t>jeunes </a:t>
            </a:r>
            <a:r>
              <a:rPr sz="2400" b="1" i="1" spc="-229" dirty="0">
                <a:solidFill>
                  <a:srgbClr val="0000CC"/>
                </a:solidFill>
                <a:latin typeface="Arial"/>
                <a:cs typeface="Arial"/>
              </a:rPr>
              <a:t>d’abord</a:t>
            </a:r>
            <a:r>
              <a:rPr sz="2400" b="1" i="1" spc="180" dirty="0">
                <a:solidFill>
                  <a:srgbClr val="0000CC"/>
                </a:solidFill>
                <a:latin typeface="Arial"/>
                <a:cs typeface="Arial"/>
              </a:rPr>
              <a:t> </a:t>
            </a:r>
            <a:r>
              <a:rPr sz="2400" b="1" i="1" spc="-155" dirty="0">
                <a:solidFill>
                  <a:srgbClr val="0000CC"/>
                </a:solidFill>
                <a:latin typeface="Arial"/>
                <a:cs typeface="Arial"/>
              </a:rPr>
              <a:t>!’’</a:t>
            </a:r>
            <a:endParaRPr sz="2400">
              <a:latin typeface="Arial"/>
              <a:cs typeface="Arial"/>
            </a:endParaRPr>
          </a:p>
          <a:p>
            <a:pPr marL="12700">
              <a:lnSpc>
                <a:spcPct val="100000"/>
              </a:lnSpc>
              <a:spcBef>
                <a:spcPts val="2160"/>
              </a:spcBef>
            </a:pPr>
            <a:r>
              <a:rPr sz="2400" b="1" u="heavy" spc="-5" dirty="0">
                <a:solidFill>
                  <a:srgbClr val="0000FF"/>
                </a:solidFill>
                <a:uFill>
                  <a:solidFill>
                    <a:srgbClr val="0000FF"/>
                  </a:solidFill>
                </a:uFill>
                <a:latin typeface="Liberation Sans Narrow"/>
                <a:cs typeface="Liberation Sans Narrow"/>
              </a:rPr>
              <a:t>Étape</a:t>
            </a:r>
            <a:r>
              <a:rPr sz="2400" b="1" spc="-5" dirty="0">
                <a:solidFill>
                  <a:srgbClr val="0000FF"/>
                </a:solidFill>
                <a:latin typeface="Liberation Sans Narrow"/>
                <a:cs typeface="Liberation Sans Narrow"/>
              </a:rPr>
              <a:t> 1</a:t>
            </a:r>
            <a:r>
              <a:rPr sz="2400" b="1" spc="-5" dirty="0">
                <a:latin typeface="Liberation Sans Narrow"/>
                <a:cs typeface="Liberation Sans Narrow"/>
              </a:rPr>
              <a:t>: </a:t>
            </a:r>
            <a:r>
              <a:rPr sz="2400" dirty="0">
                <a:latin typeface="Liberation Sans Narrow"/>
                <a:cs typeface="Liberation Sans Narrow"/>
              </a:rPr>
              <a:t>En </a:t>
            </a:r>
            <a:r>
              <a:rPr sz="2400" spc="-5" dirty="0">
                <a:latin typeface="Liberation Sans Narrow"/>
                <a:cs typeface="Liberation Sans Narrow"/>
              </a:rPr>
              <a:t>priorité:</a:t>
            </a:r>
            <a:endParaRPr sz="2400">
              <a:latin typeface="Liberation Sans Narrow"/>
              <a:cs typeface="Liberation Sans Narrow"/>
            </a:endParaRPr>
          </a:p>
          <a:p>
            <a:pPr>
              <a:lnSpc>
                <a:spcPct val="100000"/>
              </a:lnSpc>
              <a:spcBef>
                <a:spcPts val="5"/>
              </a:spcBef>
            </a:pPr>
            <a:endParaRPr sz="2500">
              <a:latin typeface="Times New Roman"/>
              <a:cs typeface="Times New Roman"/>
            </a:endParaRPr>
          </a:p>
          <a:p>
            <a:pPr marL="355600" marR="5080" indent="-341630" algn="just">
              <a:lnSpc>
                <a:spcPct val="100000"/>
              </a:lnSpc>
              <a:buFont typeface="Wingdings"/>
              <a:buChar char=""/>
              <a:tabLst>
                <a:tab pos="355600" algn="l"/>
              </a:tabLst>
            </a:pPr>
            <a:r>
              <a:rPr sz="2400" spc="-5" dirty="0">
                <a:latin typeface="Liberation Sans Narrow"/>
                <a:cs typeface="Liberation Sans Narrow"/>
              </a:rPr>
              <a:t>Implanter </a:t>
            </a:r>
            <a:r>
              <a:rPr sz="2400" dirty="0">
                <a:latin typeface="Liberation Sans Narrow"/>
                <a:cs typeface="Liberation Sans Narrow"/>
              </a:rPr>
              <a:t>à la </a:t>
            </a:r>
            <a:r>
              <a:rPr sz="2400" spc="-5" dirty="0">
                <a:latin typeface="Liberation Sans Narrow"/>
                <a:cs typeface="Liberation Sans Narrow"/>
              </a:rPr>
              <a:t>maternelle et </a:t>
            </a:r>
            <a:r>
              <a:rPr sz="2400" dirty="0">
                <a:latin typeface="Liberation Sans Narrow"/>
                <a:cs typeface="Liberation Sans Narrow"/>
              </a:rPr>
              <a:t>au </a:t>
            </a:r>
            <a:r>
              <a:rPr sz="2400" spc="-5" dirty="0">
                <a:latin typeface="Liberation Sans Narrow"/>
                <a:cs typeface="Liberation Sans Narrow"/>
              </a:rPr>
              <a:t>primaire </a:t>
            </a:r>
            <a:r>
              <a:rPr sz="2400" dirty="0">
                <a:latin typeface="Liberation Sans Narrow"/>
                <a:cs typeface="Liberation Sans Narrow"/>
              </a:rPr>
              <a:t>le </a:t>
            </a:r>
            <a:r>
              <a:rPr sz="2400" spc="-5" dirty="0">
                <a:latin typeface="Liberation Sans Narrow"/>
                <a:cs typeface="Liberation Sans Narrow"/>
              </a:rPr>
              <a:t>modèle scolaire </a:t>
            </a:r>
            <a:r>
              <a:rPr sz="2400" dirty="0">
                <a:latin typeface="Liberation Sans Narrow"/>
                <a:cs typeface="Liberation Sans Narrow"/>
              </a:rPr>
              <a:t>Kabyle </a:t>
            </a:r>
            <a:r>
              <a:rPr sz="2400" spc="-5" dirty="0">
                <a:latin typeface="Liberation Sans Narrow"/>
                <a:cs typeface="Liberation Sans Narrow"/>
              </a:rPr>
              <a:t>et ce, afin de  stopper </a:t>
            </a:r>
            <a:r>
              <a:rPr sz="2400" spc="-175" dirty="0">
                <a:latin typeface="Arial"/>
                <a:cs typeface="Arial"/>
              </a:rPr>
              <a:t>l’aliénation </a:t>
            </a:r>
            <a:r>
              <a:rPr sz="2400" spc="-5" dirty="0">
                <a:latin typeface="Liberation Sans Narrow"/>
                <a:cs typeface="Liberation Sans Narrow"/>
              </a:rPr>
              <a:t>identitaire et </a:t>
            </a:r>
            <a:r>
              <a:rPr sz="2400" spc="-180" dirty="0">
                <a:latin typeface="Arial"/>
                <a:cs typeface="Arial"/>
              </a:rPr>
              <a:t>l’assimilation </a:t>
            </a:r>
            <a:r>
              <a:rPr sz="2400" spc="-5" dirty="0">
                <a:latin typeface="Liberation Sans Narrow"/>
                <a:cs typeface="Liberation Sans Narrow"/>
              </a:rPr>
              <a:t>actives programmées par le pouvoir  Algérien avec ses</a:t>
            </a:r>
            <a:r>
              <a:rPr sz="2400" spc="45" dirty="0">
                <a:latin typeface="Liberation Sans Narrow"/>
                <a:cs typeface="Liberation Sans Narrow"/>
              </a:rPr>
              <a:t> </a:t>
            </a:r>
            <a:r>
              <a:rPr sz="2400" spc="-5" dirty="0">
                <a:latin typeface="Liberation Sans Narrow"/>
                <a:cs typeface="Liberation Sans Narrow"/>
              </a:rPr>
              <a:t>relais.</a:t>
            </a:r>
            <a:endParaRPr sz="2400">
              <a:latin typeface="Liberation Sans Narrow"/>
              <a:cs typeface="Liberation Sans Narrow"/>
            </a:endParaRPr>
          </a:p>
        </p:txBody>
      </p:sp>
      <p:sp>
        <p:nvSpPr>
          <p:cNvPr id="3" name="object 3"/>
          <p:cNvSpPr/>
          <p:nvPr/>
        </p:nvSpPr>
        <p:spPr>
          <a:xfrm>
            <a:off x="1691639" y="2171700"/>
            <a:ext cx="4649724" cy="135483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438099" y="1225677"/>
            <a:ext cx="4448175" cy="3911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5.5- </a:t>
            </a:r>
            <a:r>
              <a:rPr dirty="0"/>
              <a:t>Plan </a:t>
            </a:r>
            <a:r>
              <a:rPr sz="1800" spc="-5" dirty="0">
                <a:latin typeface="Arial"/>
                <a:cs typeface="Arial"/>
              </a:rPr>
              <a:t>stratégique </a:t>
            </a:r>
            <a:r>
              <a:rPr sz="1800" dirty="0">
                <a:latin typeface="Arial"/>
                <a:cs typeface="Arial"/>
              </a:rPr>
              <a:t>pour une</a:t>
            </a:r>
            <a:r>
              <a:rPr sz="1800" spc="-80" dirty="0">
                <a:latin typeface="Arial"/>
                <a:cs typeface="Arial"/>
              </a:rPr>
              <a:t> </a:t>
            </a:r>
            <a:r>
              <a:rPr sz="1800" spc="-5" dirty="0">
                <a:latin typeface="Arial"/>
                <a:cs typeface="Arial"/>
              </a:rPr>
              <a:t>transition</a:t>
            </a:r>
            <a:endParaRPr sz="1800">
              <a:latin typeface="Arial"/>
              <a:cs typeface="Arial"/>
            </a:endParaRPr>
          </a:p>
        </p:txBody>
      </p:sp>
      <p:sp>
        <p:nvSpPr>
          <p:cNvPr id="12" name="object 12"/>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434" y="3087751"/>
            <a:ext cx="4183379" cy="391160"/>
          </a:xfrm>
          <a:prstGeom prst="rect">
            <a:avLst/>
          </a:prstGeom>
        </p:spPr>
        <p:txBody>
          <a:bodyPr vert="horz" wrap="square" lIns="0" tIns="12700" rIns="0" bIns="0" rtlCol="0">
            <a:spAutoFit/>
          </a:bodyPr>
          <a:lstStyle/>
          <a:p>
            <a:pPr marL="12700">
              <a:lnSpc>
                <a:spcPct val="100000"/>
              </a:lnSpc>
              <a:spcBef>
                <a:spcPts val="100"/>
              </a:spcBef>
            </a:pPr>
            <a:r>
              <a:rPr u="heavy" dirty="0">
                <a:uFill>
                  <a:solidFill>
                    <a:srgbClr val="0000FF"/>
                  </a:solidFill>
                </a:uFill>
              </a:rPr>
              <a:t>Étape</a:t>
            </a:r>
            <a:r>
              <a:rPr dirty="0"/>
              <a:t> </a:t>
            </a:r>
            <a:r>
              <a:rPr spc="-5" dirty="0"/>
              <a:t>2</a:t>
            </a:r>
            <a:r>
              <a:rPr spc="-5" dirty="0">
                <a:solidFill>
                  <a:srgbClr val="000000"/>
                </a:solidFill>
              </a:rPr>
              <a:t>: </a:t>
            </a:r>
            <a:r>
              <a:rPr b="0" spc="-5" dirty="0">
                <a:solidFill>
                  <a:srgbClr val="000000"/>
                </a:solidFill>
                <a:latin typeface="Liberation Sans Narrow"/>
                <a:cs typeface="Liberation Sans Narrow"/>
              </a:rPr>
              <a:t>Au </a:t>
            </a:r>
            <a:r>
              <a:rPr spc="-5" dirty="0">
                <a:solidFill>
                  <a:srgbClr val="000000"/>
                </a:solidFill>
              </a:rPr>
              <a:t>secondaire et au</a:t>
            </a:r>
            <a:r>
              <a:rPr spc="-15" dirty="0">
                <a:solidFill>
                  <a:srgbClr val="000000"/>
                </a:solidFill>
              </a:rPr>
              <a:t> </a:t>
            </a:r>
            <a:r>
              <a:rPr spc="-5" dirty="0">
                <a:solidFill>
                  <a:srgbClr val="000000"/>
                </a:solidFill>
              </a:rPr>
              <a:t>lycée</a:t>
            </a:r>
            <a:r>
              <a:rPr b="0" spc="-5" dirty="0">
                <a:solidFill>
                  <a:srgbClr val="000000"/>
                </a:solidFill>
                <a:latin typeface="Liberation Sans Narrow"/>
                <a:cs typeface="Liberation Sans Narrow"/>
              </a:rPr>
              <a:t>:</a:t>
            </a:r>
          </a:p>
        </p:txBody>
      </p:sp>
      <p:sp>
        <p:nvSpPr>
          <p:cNvPr id="3" name="object 3"/>
          <p:cNvSpPr txBox="1"/>
          <p:nvPr/>
        </p:nvSpPr>
        <p:spPr>
          <a:xfrm>
            <a:off x="606958" y="3819525"/>
            <a:ext cx="9716770" cy="756920"/>
          </a:xfrm>
          <a:prstGeom prst="rect">
            <a:avLst/>
          </a:prstGeom>
        </p:spPr>
        <p:txBody>
          <a:bodyPr vert="horz" wrap="square" lIns="0" tIns="12700" rIns="0" bIns="0" rtlCol="0">
            <a:spAutoFit/>
          </a:bodyPr>
          <a:lstStyle/>
          <a:p>
            <a:pPr marL="353695" marR="5080" indent="-340995">
              <a:lnSpc>
                <a:spcPct val="100000"/>
              </a:lnSpc>
              <a:spcBef>
                <a:spcPts val="100"/>
              </a:spcBef>
              <a:buFont typeface="Wingdings"/>
              <a:buChar char=""/>
              <a:tabLst>
                <a:tab pos="354330" algn="l"/>
                <a:tab pos="1463675" algn="l"/>
                <a:tab pos="2169160" algn="l"/>
                <a:tab pos="3253104" algn="l"/>
                <a:tab pos="3806190" algn="l"/>
                <a:tab pos="4975225" algn="l"/>
                <a:tab pos="6112510" algn="l"/>
                <a:tab pos="6678930" algn="l"/>
                <a:tab pos="7999095" algn="l"/>
                <a:tab pos="8287384" algn="l"/>
                <a:tab pos="9425940" algn="l"/>
              </a:tabLst>
            </a:pPr>
            <a:r>
              <a:rPr sz="2400" dirty="0">
                <a:latin typeface="Liberation Sans Narrow"/>
                <a:cs typeface="Liberation Sans Narrow"/>
              </a:rPr>
              <a:t>Ré</a:t>
            </a:r>
            <a:r>
              <a:rPr sz="2400" spc="5" dirty="0">
                <a:latin typeface="Liberation Sans Narrow"/>
                <a:cs typeface="Liberation Sans Narrow"/>
              </a:rPr>
              <a:t>f</a:t>
            </a:r>
            <a:r>
              <a:rPr sz="2400" spc="-5" dirty="0">
                <a:latin typeface="Liberation Sans Narrow"/>
                <a:cs typeface="Liberation Sans Narrow"/>
              </a:rPr>
              <a:t>or</a:t>
            </a:r>
            <a:r>
              <a:rPr sz="2400" dirty="0">
                <a:latin typeface="Liberation Sans Narrow"/>
                <a:cs typeface="Liberation Sans Narrow"/>
              </a:rPr>
              <a:t>me	</a:t>
            </a:r>
            <a:r>
              <a:rPr sz="2400" spc="-5" dirty="0">
                <a:latin typeface="Liberation Sans Narrow"/>
                <a:cs typeface="Liberation Sans Narrow"/>
              </a:rPr>
              <a:t>et</a:t>
            </a:r>
            <a:r>
              <a:rPr sz="2400" dirty="0">
                <a:latin typeface="Liberation Sans Narrow"/>
                <a:cs typeface="Liberation Sans Narrow"/>
              </a:rPr>
              <a:t>/</a:t>
            </a:r>
            <a:r>
              <a:rPr sz="2400" spc="-5" dirty="0">
                <a:latin typeface="Liberation Sans Narrow"/>
                <a:cs typeface="Liberation Sans Narrow"/>
              </a:rPr>
              <a:t>o</a:t>
            </a:r>
            <a:r>
              <a:rPr sz="2400" dirty="0">
                <a:latin typeface="Liberation Sans Narrow"/>
                <a:cs typeface="Liberation Sans Narrow"/>
              </a:rPr>
              <a:t>u	</a:t>
            </a:r>
            <a:r>
              <a:rPr sz="2400" spc="5" dirty="0">
                <a:latin typeface="Liberation Sans Narrow"/>
                <a:cs typeface="Liberation Sans Narrow"/>
              </a:rPr>
              <a:t>a</a:t>
            </a:r>
            <a:r>
              <a:rPr sz="2400" spc="-5" dirty="0">
                <a:latin typeface="Liberation Sans Narrow"/>
                <a:cs typeface="Liberation Sans Narrow"/>
              </a:rPr>
              <a:t>b</a:t>
            </a:r>
            <a:r>
              <a:rPr sz="2400" dirty="0">
                <a:latin typeface="Liberation Sans Narrow"/>
                <a:cs typeface="Liberation Sans Narrow"/>
              </a:rPr>
              <a:t>o</a:t>
            </a:r>
            <a:r>
              <a:rPr sz="2400" spc="-5" dirty="0">
                <a:latin typeface="Liberation Sans Narrow"/>
                <a:cs typeface="Liberation Sans Narrow"/>
              </a:rPr>
              <a:t>l</a:t>
            </a:r>
            <a:r>
              <a:rPr sz="2400" spc="-10" dirty="0">
                <a:latin typeface="Liberation Sans Narrow"/>
                <a:cs typeface="Liberation Sans Narrow"/>
              </a:rPr>
              <a:t>i</a:t>
            </a:r>
            <a:r>
              <a:rPr sz="2400" spc="-5" dirty="0">
                <a:latin typeface="Liberation Sans Narrow"/>
                <a:cs typeface="Liberation Sans Narrow"/>
              </a:rPr>
              <a:t>t</a:t>
            </a:r>
            <a:r>
              <a:rPr sz="2400" spc="5" dirty="0">
                <a:latin typeface="Liberation Sans Narrow"/>
                <a:cs typeface="Liberation Sans Narrow"/>
              </a:rPr>
              <a:t>i</a:t>
            </a:r>
            <a:r>
              <a:rPr sz="2400" spc="-5" dirty="0">
                <a:latin typeface="Liberation Sans Narrow"/>
                <a:cs typeface="Liberation Sans Narrow"/>
              </a:rPr>
              <a:t>o</a:t>
            </a:r>
            <a:r>
              <a:rPr sz="2400" dirty="0">
                <a:latin typeface="Liberation Sans Narrow"/>
                <a:cs typeface="Liberation Sans Narrow"/>
              </a:rPr>
              <a:t>n	</a:t>
            </a:r>
            <a:r>
              <a:rPr sz="2400" spc="5" dirty="0">
                <a:latin typeface="Liberation Sans Narrow"/>
                <a:cs typeface="Liberation Sans Narrow"/>
              </a:rPr>
              <a:t>d</a:t>
            </a:r>
            <a:r>
              <a:rPr sz="2400" spc="-5" dirty="0">
                <a:latin typeface="Liberation Sans Narrow"/>
                <a:cs typeface="Liberation Sans Narrow"/>
              </a:rPr>
              <a:t>e</a:t>
            </a:r>
            <a:r>
              <a:rPr sz="2400" dirty="0">
                <a:latin typeface="Liberation Sans Narrow"/>
                <a:cs typeface="Liberation Sans Narrow"/>
              </a:rPr>
              <a:t>s	</a:t>
            </a:r>
            <a:r>
              <a:rPr sz="2400" spc="5" dirty="0">
                <a:latin typeface="Liberation Sans Narrow"/>
                <a:cs typeface="Liberation Sans Narrow"/>
              </a:rPr>
              <a:t>c</a:t>
            </a:r>
            <a:r>
              <a:rPr sz="2400" spc="-5" dirty="0">
                <a:latin typeface="Liberation Sans Narrow"/>
                <a:cs typeface="Liberation Sans Narrow"/>
              </a:rPr>
              <a:t>on</a:t>
            </a:r>
            <a:r>
              <a:rPr sz="2400" spc="5" dirty="0">
                <a:latin typeface="Liberation Sans Narrow"/>
                <a:cs typeface="Liberation Sans Narrow"/>
              </a:rPr>
              <a:t>t</a:t>
            </a:r>
            <a:r>
              <a:rPr sz="2400" spc="-5" dirty="0">
                <a:latin typeface="Liberation Sans Narrow"/>
                <a:cs typeface="Liberation Sans Narrow"/>
              </a:rPr>
              <a:t>e</a:t>
            </a:r>
            <a:r>
              <a:rPr sz="2400" dirty="0">
                <a:latin typeface="Liberation Sans Narrow"/>
                <a:cs typeface="Liberation Sans Narrow"/>
              </a:rPr>
              <a:t>n</a:t>
            </a:r>
            <a:r>
              <a:rPr sz="2400" spc="-5" dirty="0">
                <a:latin typeface="Liberation Sans Narrow"/>
                <a:cs typeface="Liberation Sans Narrow"/>
              </a:rPr>
              <a:t>u</a:t>
            </a:r>
            <a:r>
              <a:rPr sz="2400" dirty="0">
                <a:latin typeface="Liberation Sans Narrow"/>
                <a:cs typeface="Liberation Sans Narrow"/>
              </a:rPr>
              <a:t>s	</a:t>
            </a:r>
            <a:r>
              <a:rPr sz="2400" spc="-5" dirty="0">
                <a:latin typeface="Liberation Sans Narrow"/>
                <a:cs typeface="Liberation Sans Narrow"/>
              </a:rPr>
              <a:t>scolaire</a:t>
            </a:r>
            <a:r>
              <a:rPr sz="2400" dirty="0">
                <a:latin typeface="Liberation Sans Narrow"/>
                <a:cs typeface="Liberation Sans Narrow"/>
              </a:rPr>
              <a:t>s	</a:t>
            </a:r>
            <a:r>
              <a:rPr sz="2400" spc="5" dirty="0">
                <a:latin typeface="Liberation Sans Narrow"/>
                <a:cs typeface="Liberation Sans Narrow"/>
              </a:rPr>
              <a:t>n</a:t>
            </a:r>
            <a:r>
              <a:rPr sz="2400" spc="-5" dirty="0">
                <a:latin typeface="Liberation Sans Narrow"/>
                <a:cs typeface="Liberation Sans Narrow"/>
              </a:rPr>
              <a:t>o</a:t>
            </a:r>
            <a:r>
              <a:rPr sz="2400" dirty="0">
                <a:latin typeface="Liberation Sans Narrow"/>
                <a:cs typeface="Liberation Sans Narrow"/>
              </a:rPr>
              <a:t>n	</a:t>
            </a:r>
            <a:r>
              <a:rPr sz="2400" spc="5" dirty="0">
                <a:latin typeface="Liberation Sans Narrow"/>
                <a:cs typeface="Liberation Sans Narrow"/>
              </a:rPr>
              <a:t>co</a:t>
            </a:r>
            <a:r>
              <a:rPr sz="2400" spc="-5" dirty="0">
                <a:latin typeface="Liberation Sans Narrow"/>
                <a:cs typeface="Liberation Sans Narrow"/>
              </a:rPr>
              <a:t>nfor</a:t>
            </a:r>
            <a:r>
              <a:rPr sz="2400" spc="5" dirty="0">
                <a:latin typeface="Liberation Sans Narrow"/>
                <a:cs typeface="Liberation Sans Narrow"/>
              </a:rPr>
              <a:t>m</a:t>
            </a:r>
            <a:r>
              <a:rPr sz="2400" spc="-5" dirty="0">
                <a:latin typeface="Liberation Sans Narrow"/>
                <a:cs typeface="Liberation Sans Narrow"/>
              </a:rPr>
              <a:t>e</a:t>
            </a:r>
            <a:r>
              <a:rPr sz="2400" dirty="0">
                <a:latin typeface="Liberation Sans Narrow"/>
                <a:cs typeface="Liberation Sans Narrow"/>
              </a:rPr>
              <a:t>s	à	</a:t>
            </a:r>
            <a:r>
              <a:rPr sz="2400" spc="-100" dirty="0">
                <a:latin typeface="Arial"/>
                <a:cs typeface="Arial"/>
              </a:rPr>
              <a:t>l</a:t>
            </a:r>
            <a:r>
              <a:rPr sz="2400" spc="-160" dirty="0">
                <a:latin typeface="Arial"/>
                <a:cs typeface="Arial"/>
              </a:rPr>
              <a:t>’hist</a:t>
            </a:r>
            <a:r>
              <a:rPr sz="2400" spc="-235" dirty="0">
                <a:latin typeface="Arial"/>
                <a:cs typeface="Arial"/>
              </a:rPr>
              <a:t>o</a:t>
            </a:r>
            <a:r>
              <a:rPr sz="2400" spc="-165" dirty="0">
                <a:latin typeface="Arial"/>
                <a:cs typeface="Arial"/>
              </a:rPr>
              <a:t>ire</a:t>
            </a:r>
            <a:r>
              <a:rPr sz="2400" spc="-120" dirty="0">
                <a:latin typeface="Arial"/>
                <a:cs typeface="Arial"/>
              </a:rPr>
              <a:t>,</a:t>
            </a:r>
            <a:r>
              <a:rPr sz="2400" dirty="0">
                <a:latin typeface="Arial"/>
                <a:cs typeface="Arial"/>
              </a:rPr>
              <a:t>	</a:t>
            </a:r>
            <a:r>
              <a:rPr sz="2400" spc="-5" dirty="0">
                <a:latin typeface="Liberation Sans Narrow"/>
                <a:cs typeface="Liberation Sans Narrow"/>
              </a:rPr>
              <a:t>au  présent et aux valeurs de la</a:t>
            </a:r>
            <a:r>
              <a:rPr sz="2400" spc="95" dirty="0">
                <a:latin typeface="Liberation Sans Narrow"/>
                <a:cs typeface="Liberation Sans Narrow"/>
              </a:rPr>
              <a:t> </a:t>
            </a:r>
            <a:r>
              <a:rPr sz="2400" spc="-10" dirty="0">
                <a:latin typeface="Liberation Sans Narrow"/>
                <a:cs typeface="Liberation Sans Narrow"/>
              </a:rPr>
              <a:t>Kabylie.</a:t>
            </a:r>
            <a:endParaRPr sz="2400">
              <a:latin typeface="Liberation Sans Narrow"/>
              <a:cs typeface="Liberation Sans Narrow"/>
            </a:endParaRPr>
          </a:p>
        </p:txBody>
      </p:sp>
      <p:sp>
        <p:nvSpPr>
          <p:cNvPr id="4" name="object 4"/>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8" name="object 8"/>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9" name="object 9"/>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69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5058" y="3764407"/>
            <a:ext cx="9612630" cy="1489075"/>
          </a:xfrm>
          <a:prstGeom prst="rect">
            <a:avLst/>
          </a:prstGeom>
        </p:spPr>
        <p:txBody>
          <a:bodyPr vert="horz" wrap="square" lIns="0" tIns="12700" rIns="0" bIns="0" rtlCol="0">
            <a:spAutoFit/>
          </a:bodyPr>
          <a:lstStyle/>
          <a:p>
            <a:pPr marL="12700">
              <a:lnSpc>
                <a:spcPct val="100000"/>
              </a:lnSpc>
              <a:spcBef>
                <a:spcPts val="100"/>
              </a:spcBef>
            </a:pPr>
            <a:r>
              <a:rPr sz="2400" b="1" u="heavy" dirty="0">
                <a:solidFill>
                  <a:srgbClr val="0000FF"/>
                </a:solidFill>
                <a:uFill>
                  <a:solidFill>
                    <a:srgbClr val="0000FF"/>
                  </a:solidFill>
                </a:uFill>
                <a:latin typeface="Liberation Sans Narrow"/>
                <a:cs typeface="Liberation Sans Narrow"/>
              </a:rPr>
              <a:t>Étape</a:t>
            </a:r>
            <a:r>
              <a:rPr sz="2400" b="1" dirty="0">
                <a:solidFill>
                  <a:srgbClr val="0000FF"/>
                </a:solidFill>
                <a:latin typeface="Liberation Sans Narrow"/>
                <a:cs typeface="Liberation Sans Narrow"/>
              </a:rPr>
              <a:t> 2 </a:t>
            </a:r>
            <a:r>
              <a:rPr sz="2400" b="1" spc="-5" dirty="0">
                <a:solidFill>
                  <a:srgbClr val="0000FF"/>
                </a:solidFill>
                <a:latin typeface="Liberation Sans Narrow"/>
                <a:cs typeface="Liberation Sans Narrow"/>
              </a:rPr>
              <a:t>suite </a:t>
            </a:r>
            <a:r>
              <a:rPr sz="2400" b="1" spc="-220" dirty="0">
                <a:solidFill>
                  <a:srgbClr val="0000FF"/>
                </a:solidFill>
                <a:latin typeface="Arial"/>
                <a:cs typeface="Arial"/>
              </a:rPr>
              <a:t>…</a:t>
            </a:r>
            <a:r>
              <a:rPr sz="2400" b="1" spc="-220" dirty="0">
                <a:latin typeface="Liberation Sans Narrow"/>
                <a:cs typeface="Liberation Sans Narrow"/>
              </a:rPr>
              <a:t>:</a:t>
            </a:r>
            <a:endParaRPr sz="2400">
              <a:latin typeface="Liberation Sans Narrow"/>
              <a:cs typeface="Liberation Sans Narrow"/>
            </a:endParaRPr>
          </a:p>
          <a:p>
            <a:pPr>
              <a:lnSpc>
                <a:spcPct val="100000"/>
              </a:lnSpc>
              <a:spcBef>
                <a:spcPts val="5"/>
              </a:spcBef>
            </a:pPr>
            <a:endParaRPr sz="2500">
              <a:latin typeface="Times New Roman"/>
              <a:cs typeface="Times New Roman"/>
            </a:endParaRPr>
          </a:p>
          <a:p>
            <a:pPr marL="355600" indent="-341630">
              <a:lnSpc>
                <a:spcPct val="100000"/>
              </a:lnSpc>
              <a:buFont typeface="Wingdings"/>
              <a:buChar char=""/>
              <a:tabLst>
                <a:tab pos="355600" algn="l"/>
              </a:tabLst>
            </a:pPr>
            <a:r>
              <a:rPr sz="2400" spc="-30" dirty="0">
                <a:latin typeface="Liberation Sans Narrow"/>
                <a:cs typeface="Liberation Sans Narrow"/>
              </a:rPr>
              <a:t>Valoriser, </a:t>
            </a:r>
            <a:r>
              <a:rPr sz="2400" spc="-10" dirty="0">
                <a:latin typeface="Liberation Sans Narrow"/>
                <a:cs typeface="Liberation Sans Narrow"/>
              </a:rPr>
              <a:t>corriger </a:t>
            </a:r>
            <a:r>
              <a:rPr sz="2400" spc="-5" dirty="0">
                <a:latin typeface="Liberation Sans Narrow"/>
                <a:cs typeface="Liberation Sans Narrow"/>
              </a:rPr>
              <a:t>et enseigner </a:t>
            </a:r>
            <a:r>
              <a:rPr sz="2400" spc="-165" dirty="0">
                <a:latin typeface="Arial"/>
                <a:cs typeface="Arial"/>
              </a:rPr>
              <a:t>l’histoire </a:t>
            </a:r>
            <a:r>
              <a:rPr sz="2400" spc="-5" dirty="0">
                <a:latin typeface="Liberation Sans Narrow"/>
                <a:cs typeface="Liberation Sans Narrow"/>
              </a:rPr>
              <a:t>de </a:t>
            </a:r>
            <a:r>
              <a:rPr sz="2400" dirty="0">
                <a:latin typeface="Liberation Sans Narrow"/>
                <a:cs typeface="Liberation Sans Narrow"/>
              </a:rPr>
              <a:t>la Kabylie, </a:t>
            </a:r>
            <a:r>
              <a:rPr sz="2400" spc="-5" dirty="0">
                <a:latin typeface="Liberation Sans Narrow"/>
                <a:cs typeface="Liberation Sans Narrow"/>
              </a:rPr>
              <a:t>surtout du point</a:t>
            </a:r>
            <a:r>
              <a:rPr sz="2400" spc="260" dirty="0">
                <a:latin typeface="Liberation Sans Narrow"/>
                <a:cs typeface="Liberation Sans Narrow"/>
              </a:rPr>
              <a:t> </a:t>
            </a:r>
            <a:r>
              <a:rPr sz="2400" spc="-5" dirty="0">
                <a:latin typeface="Liberation Sans Narrow"/>
                <a:cs typeface="Liberation Sans Narrow"/>
              </a:rPr>
              <a:t>de vue </a:t>
            </a:r>
            <a:r>
              <a:rPr sz="2400" spc="5" dirty="0">
                <a:latin typeface="Liberation Sans Narrow"/>
                <a:cs typeface="Liberation Sans Narrow"/>
              </a:rPr>
              <a:t>des</a:t>
            </a:r>
            <a:endParaRPr sz="2400">
              <a:latin typeface="Liberation Sans Narrow"/>
              <a:cs typeface="Liberation Sans Narrow"/>
            </a:endParaRPr>
          </a:p>
          <a:p>
            <a:pPr marL="115570" algn="ctr">
              <a:lnSpc>
                <a:spcPct val="100000"/>
              </a:lnSpc>
            </a:pPr>
            <a:r>
              <a:rPr sz="2400" spc="-5" dirty="0">
                <a:latin typeface="Liberation Sans Narrow"/>
                <a:cs typeface="Liberation Sans Narrow"/>
              </a:rPr>
              <a:t>libertés </a:t>
            </a:r>
            <a:r>
              <a:rPr sz="2400" spc="-10" dirty="0">
                <a:latin typeface="Liberation Sans Narrow"/>
                <a:cs typeface="Liberation Sans Narrow"/>
              </a:rPr>
              <a:t>individuelles, </a:t>
            </a:r>
            <a:r>
              <a:rPr sz="2400" spc="-5" dirty="0">
                <a:latin typeface="Liberation Sans Narrow"/>
                <a:cs typeface="Liberation Sans Narrow"/>
              </a:rPr>
              <a:t>de la laïcité, de la liberté du culte, du </a:t>
            </a:r>
            <a:r>
              <a:rPr sz="2400" dirty="0">
                <a:latin typeface="Liberation Sans Narrow"/>
                <a:cs typeface="Liberation Sans Narrow"/>
              </a:rPr>
              <a:t>respect </a:t>
            </a:r>
            <a:r>
              <a:rPr sz="2400" spc="-5" dirty="0">
                <a:latin typeface="Liberation Sans Narrow"/>
                <a:cs typeface="Liberation Sans Narrow"/>
              </a:rPr>
              <a:t>de la nature</a:t>
            </a:r>
            <a:r>
              <a:rPr sz="2400" spc="305"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55535" y="4995295"/>
            <a:ext cx="3337560" cy="18703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675538" y="3189859"/>
            <a:ext cx="6125210" cy="391160"/>
          </a:xfrm>
          <a:prstGeom prst="rect">
            <a:avLst/>
          </a:prstGeom>
        </p:spPr>
        <p:txBody>
          <a:bodyPr vert="horz" wrap="square" lIns="0" tIns="12700" rIns="0" bIns="0" rtlCol="0">
            <a:spAutoFit/>
          </a:bodyPr>
          <a:lstStyle/>
          <a:p>
            <a:pPr marL="12700">
              <a:lnSpc>
                <a:spcPct val="100000"/>
              </a:lnSpc>
              <a:spcBef>
                <a:spcPts val="100"/>
              </a:spcBef>
              <a:tabLst>
                <a:tab pos="1263650" algn="l"/>
              </a:tabLst>
            </a:pPr>
            <a:r>
              <a:rPr u="heavy" dirty="0">
                <a:uFill>
                  <a:solidFill>
                    <a:srgbClr val="0000FF"/>
                  </a:solidFill>
                </a:uFill>
              </a:rPr>
              <a:t>Étape</a:t>
            </a:r>
            <a:r>
              <a:rPr spc="-5" dirty="0"/>
              <a:t> 3</a:t>
            </a:r>
            <a:r>
              <a:rPr spc="-5" dirty="0">
                <a:solidFill>
                  <a:srgbClr val="000000"/>
                </a:solidFill>
              </a:rPr>
              <a:t>:	Universités et formation</a:t>
            </a:r>
            <a:r>
              <a:rPr spc="35" dirty="0">
                <a:solidFill>
                  <a:srgbClr val="000000"/>
                </a:solidFill>
              </a:rPr>
              <a:t> </a:t>
            </a:r>
            <a:r>
              <a:rPr spc="-5" dirty="0">
                <a:solidFill>
                  <a:srgbClr val="000000"/>
                </a:solidFill>
              </a:rPr>
              <a:t>professionnelle.</a:t>
            </a:r>
          </a:p>
        </p:txBody>
      </p:sp>
      <p:sp>
        <p:nvSpPr>
          <p:cNvPr id="11" name="object 11"/>
          <p:cNvSpPr txBox="1"/>
          <p:nvPr/>
        </p:nvSpPr>
        <p:spPr>
          <a:xfrm>
            <a:off x="608482" y="3921633"/>
            <a:ext cx="9149080" cy="1488440"/>
          </a:xfrm>
          <a:prstGeom prst="rect">
            <a:avLst/>
          </a:prstGeom>
        </p:spPr>
        <p:txBody>
          <a:bodyPr vert="horz" wrap="square" lIns="0" tIns="12700" rIns="0" bIns="0" rtlCol="0">
            <a:spAutoFit/>
          </a:bodyPr>
          <a:lstStyle/>
          <a:p>
            <a:pPr marL="466725" marR="5080" indent="-454025">
              <a:lnSpc>
                <a:spcPct val="100000"/>
              </a:lnSpc>
              <a:spcBef>
                <a:spcPts val="100"/>
              </a:spcBef>
              <a:buFont typeface="Wingdings"/>
              <a:buChar char=""/>
              <a:tabLst>
                <a:tab pos="466725" algn="l"/>
                <a:tab pos="467359" algn="l"/>
              </a:tabLst>
            </a:pPr>
            <a:r>
              <a:rPr sz="2400" dirty="0">
                <a:latin typeface="Liberation Sans Narrow"/>
                <a:cs typeface="Liberation Sans Narrow"/>
              </a:rPr>
              <a:t>Prévoir </a:t>
            </a:r>
            <a:r>
              <a:rPr sz="2400" spc="-190" dirty="0">
                <a:latin typeface="Arial"/>
                <a:cs typeface="Arial"/>
              </a:rPr>
              <a:t>l’éducation </a:t>
            </a:r>
            <a:r>
              <a:rPr sz="2400" dirty="0">
                <a:latin typeface="Liberation Sans Narrow"/>
                <a:cs typeface="Liberation Sans Narrow"/>
              </a:rPr>
              <a:t>des </a:t>
            </a:r>
            <a:r>
              <a:rPr sz="2400" spc="-5" dirty="0">
                <a:latin typeface="Liberation Sans Narrow"/>
                <a:cs typeface="Liberation Sans Narrow"/>
              </a:rPr>
              <a:t>adultes, </a:t>
            </a:r>
            <a:r>
              <a:rPr sz="2400" dirty="0">
                <a:latin typeface="Liberation Sans Narrow"/>
                <a:cs typeface="Liberation Sans Narrow"/>
              </a:rPr>
              <a:t>la </a:t>
            </a:r>
            <a:r>
              <a:rPr sz="2400" spc="-5" dirty="0">
                <a:latin typeface="Liberation Sans Narrow"/>
                <a:cs typeface="Liberation Sans Narrow"/>
              </a:rPr>
              <a:t>formation continue, le perfectionnement, </a:t>
            </a:r>
            <a:r>
              <a:rPr sz="2400" spc="5" dirty="0">
                <a:latin typeface="Liberation Sans Narrow"/>
                <a:cs typeface="Liberation Sans Narrow"/>
              </a:rPr>
              <a:t>le  </a:t>
            </a:r>
            <a:r>
              <a:rPr sz="2400" spc="-5" dirty="0">
                <a:latin typeface="Liberation Sans Narrow"/>
                <a:cs typeface="Liberation Sans Narrow"/>
              </a:rPr>
              <a:t>recyclage,</a:t>
            </a:r>
            <a:r>
              <a:rPr sz="2400" spc="25" dirty="0">
                <a:latin typeface="Liberation Sans Narrow"/>
                <a:cs typeface="Liberation Sans Narrow"/>
              </a:rPr>
              <a:t> </a:t>
            </a:r>
            <a:r>
              <a:rPr sz="2400" spc="-5" dirty="0">
                <a:latin typeface="Liberation Sans Narrow"/>
                <a:cs typeface="Liberation Sans Narrow"/>
              </a:rPr>
              <a:t>etc.</a:t>
            </a:r>
            <a:endParaRPr sz="2400">
              <a:latin typeface="Liberation Sans Narrow"/>
              <a:cs typeface="Liberation Sans Narrow"/>
            </a:endParaRPr>
          </a:p>
          <a:p>
            <a:pPr>
              <a:lnSpc>
                <a:spcPct val="100000"/>
              </a:lnSpc>
              <a:spcBef>
                <a:spcPts val="5"/>
              </a:spcBef>
              <a:buFont typeface="Wingdings"/>
              <a:buChar char=""/>
            </a:pPr>
            <a:endParaRPr sz="2500">
              <a:latin typeface="Times New Roman"/>
              <a:cs typeface="Times New Roman"/>
            </a:endParaRPr>
          </a:p>
          <a:p>
            <a:pPr marL="466725" indent="-454025">
              <a:lnSpc>
                <a:spcPct val="100000"/>
              </a:lnSpc>
              <a:buFont typeface="Wingdings"/>
              <a:buChar char=""/>
              <a:tabLst>
                <a:tab pos="466725" algn="l"/>
                <a:tab pos="467359" algn="l"/>
              </a:tabLst>
            </a:pPr>
            <a:r>
              <a:rPr sz="2400" spc="-5" dirty="0">
                <a:latin typeface="Liberation Sans Narrow"/>
                <a:cs typeface="Liberation Sans Narrow"/>
              </a:rPr>
              <a:t>Élaborer des programmes de suivi après</a:t>
            </a:r>
            <a:r>
              <a:rPr sz="2400" spc="80" dirty="0">
                <a:latin typeface="Liberation Sans Narrow"/>
                <a:cs typeface="Liberation Sans Narrow"/>
              </a:rPr>
              <a:t> </a:t>
            </a:r>
            <a:r>
              <a:rPr sz="2400" spc="-160" dirty="0">
                <a:latin typeface="Arial"/>
                <a:cs typeface="Arial"/>
              </a:rPr>
              <a:t>l’école</a:t>
            </a:r>
            <a:r>
              <a:rPr sz="2400" spc="-160" dirty="0">
                <a:latin typeface="Liberation Sans Narrow"/>
                <a:cs typeface="Liberation Sans Narrow"/>
              </a:rPr>
              <a:t>.</a:t>
            </a:r>
            <a:endParaRPr sz="2400">
              <a:latin typeface="Liberation Sans Narrow"/>
              <a:cs typeface="Liberation Sans Narrow"/>
            </a:endParaRPr>
          </a:p>
        </p:txBody>
      </p:sp>
      <p:sp>
        <p:nvSpPr>
          <p:cNvPr id="12" name="object 12"/>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35952" y="4946211"/>
            <a:ext cx="3057144" cy="24070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636" cy="6705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5"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533806" y="1631061"/>
            <a:ext cx="4071620" cy="391160"/>
          </a:xfrm>
          <a:prstGeom prst="rect">
            <a:avLst/>
          </a:prstGeom>
        </p:spPr>
        <p:txBody>
          <a:bodyPr vert="horz" wrap="square" lIns="0" tIns="12700" rIns="0" bIns="0" rtlCol="0">
            <a:spAutoFit/>
          </a:bodyPr>
          <a:lstStyle/>
          <a:p>
            <a:pPr marL="12700">
              <a:lnSpc>
                <a:spcPct val="100000"/>
              </a:lnSpc>
              <a:spcBef>
                <a:spcPts val="100"/>
              </a:spcBef>
            </a:pPr>
            <a:r>
              <a:rPr spc="-5" dirty="0"/>
              <a:t>5.6- </a:t>
            </a:r>
            <a:r>
              <a:rPr dirty="0"/>
              <a:t>Comment réussir la</a:t>
            </a:r>
            <a:r>
              <a:rPr spc="-85" dirty="0"/>
              <a:t> </a:t>
            </a:r>
            <a:r>
              <a:rPr dirty="0"/>
              <a:t>transition</a:t>
            </a:r>
          </a:p>
        </p:txBody>
      </p:sp>
      <p:sp>
        <p:nvSpPr>
          <p:cNvPr id="11" name="object 11"/>
          <p:cNvSpPr txBox="1"/>
          <p:nvPr/>
        </p:nvSpPr>
        <p:spPr>
          <a:xfrm>
            <a:off x="533806" y="2545842"/>
            <a:ext cx="3108960" cy="391160"/>
          </a:xfrm>
          <a:prstGeom prst="rect">
            <a:avLst/>
          </a:prstGeom>
        </p:spPr>
        <p:txBody>
          <a:bodyPr vert="horz" wrap="square" lIns="0" tIns="12700" rIns="0" bIns="0" rtlCol="0">
            <a:spAutoFit/>
          </a:bodyPr>
          <a:lstStyle/>
          <a:p>
            <a:pPr marL="12700">
              <a:lnSpc>
                <a:spcPct val="100000"/>
              </a:lnSpc>
              <a:spcBef>
                <a:spcPts val="100"/>
              </a:spcBef>
            </a:pPr>
            <a:r>
              <a:rPr sz="2400" b="1" spc="-235" dirty="0">
                <a:solidFill>
                  <a:srgbClr val="0000CC"/>
                </a:solidFill>
                <a:latin typeface="Arial"/>
                <a:cs typeface="Arial"/>
              </a:rPr>
              <a:t>Réussir </a:t>
            </a:r>
            <a:r>
              <a:rPr sz="2400" b="1" spc="-185" dirty="0">
                <a:solidFill>
                  <a:srgbClr val="0000CC"/>
                </a:solidFill>
                <a:latin typeface="Arial"/>
                <a:cs typeface="Arial"/>
              </a:rPr>
              <a:t>la </a:t>
            </a:r>
            <a:r>
              <a:rPr sz="2400" b="1" spc="-200" dirty="0">
                <a:solidFill>
                  <a:srgbClr val="0000CC"/>
                </a:solidFill>
                <a:latin typeface="Arial"/>
                <a:cs typeface="Arial"/>
              </a:rPr>
              <a:t>transition </a:t>
            </a:r>
            <a:r>
              <a:rPr sz="2400" b="1" spc="-254" dirty="0">
                <a:solidFill>
                  <a:srgbClr val="0000CC"/>
                </a:solidFill>
                <a:latin typeface="Arial"/>
                <a:cs typeface="Arial"/>
              </a:rPr>
              <a:t>en</a:t>
            </a:r>
            <a:r>
              <a:rPr sz="2400" b="1" spc="85" dirty="0">
                <a:solidFill>
                  <a:srgbClr val="0000CC"/>
                </a:solidFill>
                <a:latin typeface="Arial"/>
                <a:cs typeface="Arial"/>
              </a:rPr>
              <a:t> </a:t>
            </a:r>
            <a:r>
              <a:rPr sz="2400" b="1" spc="-434" dirty="0">
                <a:solidFill>
                  <a:srgbClr val="0000CC"/>
                </a:solidFill>
                <a:latin typeface="Arial"/>
                <a:cs typeface="Arial"/>
              </a:rPr>
              <a:t>…</a:t>
            </a:r>
            <a:endParaRPr sz="2400">
              <a:latin typeface="Arial"/>
              <a:cs typeface="Arial"/>
            </a:endParaRPr>
          </a:p>
        </p:txBody>
      </p:sp>
      <p:sp>
        <p:nvSpPr>
          <p:cNvPr id="12" name="object 12"/>
          <p:cNvSpPr txBox="1">
            <a:spLocks noGrp="1"/>
          </p:cNvSpPr>
          <p:nvPr>
            <p:ph type="body" idx="1"/>
          </p:nvPr>
        </p:nvSpPr>
        <p:spPr>
          <a:prstGeom prst="rect">
            <a:avLst/>
          </a:prstGeom>
        </p:spPr>
        <p:txBody>
          <a:bodyPr vert="horz" wrap="square" lIns="0" tIns="195580" rIns="0" bIns="0" rtlCol="0">
            <a:spAutoFit/>
          </a:bodyPr>
          <a:lstStyle/>
          <a:p>
            <a:pPr marL="467995" indent="-454025">
              <a:lnSpc>
                <a:spcPct val="100000"/>
              </a:lnSpc>
              <a:spcBef>
                <a:spcPts val="1540"/>
              </a:spcBef>
              <a:buFont typeface="Wingdings"/>
              <a:buChar char=""/>
              <a:tabLst>
                <a:tab pos="467995" algn="l"/>
                <a:tab pos="468630" algn="l"/>
              </a:tabLst>
            </a:pPr>
            <a:r>
              <a:rPr spc="-10" dirty="0"/>
              <a:t>Mobiliser </a:t>
            </a:r>
            <a:r>
              <a:rPr spc="-5" dirty="0"/>
              <a:t>les </a:t>
            </a:r>
            <a:r>
              <a:rPr dirty="0"/>
              <a:t>ressources </a:t>
            </a:r>
            <a:r>
              <a:rPr spc="-5" dirty="0"/>
              <a:t>humaines</a:t>
            </a:r>
            <a:r>
              <a:rPr spc="85" dirty="0"/>
              <a:t> </a:t>
            </a:r>
            <a:r>
              <a:rPr spc="-10" dirty="0"/>
              <a:t>locales.</a:t>
            </a:r>
          </a:p>
          <a:p>
            <a:pPr marL="467995" indent="-454025">
              <a:lnSpc>
                <a:spcPct val="100000"/>
              </a:lnSpc>
              <a:spcBef>
                <a:spcPts val="1440"/>
              </a:spcBef>
              <a:buFont typeface="Wingdings"/>
              <a:buChar char=""/>
              <a:tabLst>
                <a:tab pos="467995" algn="l"/>
                <a:tab pos="468630" algn="l"/>
              </a:tabLst>
            </a:pPr>
            <a:r>
              <a:rPr spc="-5" dirty="0"/>
              <a:t>Faire des </a:t>
            </a:r>
            <a:r>
              <a:rPr spc="-10" dirty="0"/>
              <a:t>appels </a:t>
            </a:r>
            <a:r>
              <a:rPr spc="-5" dirty="0"/>
              <a:t>au </a:t>
            </a:r>
            <a:r>
              <a:rPr spc="-10" dirty="0"/>
              <a:t>bénévolat </a:t>
            </a:r>
            <a:r>
              <a:rPr spc="-5" dirty="0"/>
              <a:t>international en la</a:t>
            </a:r>
            <a:r>
              <a:rPr spc="180" dirty="0"/>
              <a:t> </a:t>
            </a:r>
            <a:r>
              <a:rPr spc="-5" dirty="0"/>
              <a:t>matière.</a:t>
            </a:r>
          </a:p>
          <a:p>
            <a:pPr marL="467995" marR="5080" indent="-454025">
              <a:lnSpc>
                <a:spcPct val="100000"/>
              </a:lnSpc>
              <a:spcBef>
                <a:spcPts val="1440"/>
              </a:spcBef>
              <a:buFont typeface="Wingdings"/>
              <a:buChar char=""/>
              <a:tabLst>
                <a:tab pos="467995" algn="l"/>
                <a:tab pos="468630" algn="l"/>
              </a:tabLst>
            </a:pPr>
            <a:r>
              <a:rPr spc="-5" dirty="0"/>
              <a:t>Consolider les actions par des lois et textes </a:t>
            </a:r>
            <a:r>
              <a:rPr spc="-10" dirty="0"/>
              <a:t>officiels </a:t>
            </a:r>
            <a:r>
              <a:rPr spc="-5" dirty="0"/>
              <a:t>et standards </a:t>
            </a:r>
            <a:r>
              <a:rPr spc="-10" dirty="0"/>
              <a:t>simples,  efficaces, </a:t>
            </a:r>
            <a:r>
              <a:rPr spc="-5" dirty="0"/>
              <a:t>clairs et non</a:t>
            </a:r>
            <a:r>
              <a:rPr spc="60" dirty="0"/>
              <a:t> </a:t>
            </a:r>
            <a:r>
              <a:rPr spc="-10" dirty="0"/>
              <a:t>bureaucratiques.</a:t>
            </a:r>
          </a:p>
          <a:p>
            <a:pPr marL="492759" indent="-480059">
              <a:lnSpc>
                <a:spcPct val="100000"/>
              </a:lnSpc>
              <a:buFont typeface="Wingdings"/>
              <a:buChar char=""/>
              <a:tabLst>
                <a:tab pos="492125" algn="l"/>
                <a:tab pos="492759" algn="l"/>
              </a:tabLst>
            </a:pPr>
            <a:r>
              <a:rPr spc="-15" dirty="0"/>
              <a:t>Viser</a:t>
            </a:r>
            <a:r>
              <a:rPr spc="15" dirty="0"/>
              <a:t> </a:t>
            </a:r>
            <a:r>
              <a:rPr spc="-190" dirty="0">
                <a:latin typeface="Arial"/>
                <a:cs typeface="Arial"/>
              </a:rPr>
              <a:t>‘’pragmatique’’.</a:t>
            </a:r>
          </a:p>
        </p:txBody>
      </p:sp>
      <p:sp>
        <p:nvSpPr>
          <p:cNvPr id="13" name="object 13"/>
          <p:cNvSpPr/>
          <p:nvPr/>
        </p:nvSpPr>
        <p:spPr>
          <a:xfrm>
            <a:off x="6984492" y="1249754"/>
            <a:ext cx="3262003" cy="1866789"/>
          </a:xfrm>
          <a:prstGeom prst="rect">
            <a:avLst/>
          </a:prstGeom>
          <a:blipFill>
            <a:blip r:embed="rId6"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301" y="3090164"/>
            <a:ext cx="9758680" cy="2219325"/>
          </a:xfrm>
          <a:prstGeom prst="rect">
            <a:avLst/>
          </a:prstGeom>
        </p:spPr>
        <p:txBody>
          <a:bodyPr vert="horz" wrap="square" lIns="0" tIns="12700" rIns="0" bIns="0" rtlCol="0">
            <a:spAutoFit/>
          </a:bodyPr>
          <a:lstStyle/>
          <a:p>
            <a:pPr marL="466725" indent="-454025">
              <a:lnSpc>
                <a:spcPts val="2875"/>
              </a:lnSpc>
              <a:spcBef>
                <a:spcPts val="100"/>
              </a:spcBef>
              <a:buFont typeface="Wingdings"/>
              <a:buChar char=""/>
              <a:tabLst>
                <a:tab pos="466725" algn="l"/>
                <a:tab pos="467359" algn="l"/>
                <a:tab pos="8041640" algn="l"/>
              </a:tabLst>
            </a:pPr>
            <a:r>
              <a:rPr sz="2400" b="1" dirty="0">
                <a:latin typeface="Liberation Sans Narrow"/>
                <a:cs typeface="Liberation Sans Narrow"/>
              </a:rPr>
              <a:t>Ajuster</a:t>
            </a:r>
            <a:r>
              <a:rPr sz="2400" dirty="0">
                <a:latin typeface="Liberation Sans Narrow"/>
                <a:cs typeface="Liberation Sans Narrow"/>
              </a:rPr>
              <a:t>, </a:t>
            </a:r>
            <a:r>
              <a:rPr sz="2400" spc="-5" dirty="0">
                <a:latin typeface="Liberation Sans Narrow"/>
                <a:cs typeface="Liberation Sans Narrow"/>
              </a:rPr>
              <a:t>selon </a:t>
            </a:r>
            <a:r>
              <a:rPr sz="2400" spc="-175" dirty="0">
                <a:latin typeface="Arial"/>
                <a:cs typeface="Arial"/>
              </a:rPr>
              <a:t>l’âge, </a:t>
            </a:r>
            <a:r>
              <a:rPr sz="2400" b="1" dirty="0">
                <a:latin typeface="Liberation Sans Narrow"/>
                <a:cs typeface="Liberation Sans Narrow"/>
              </a:rPr>
              <a:t>le </a:t>
            </a:r>
            <a:r>
              <a:rPr sz="2400" b="1" spc="-5" dirty="0">
                <a:latin typeface="Liberation Sans Narrow"/>
                <a:cs typeface="Liberation Sans Narrow"/>
              </a:rPr>
              <a:t>calendrier scolaire </a:t>
            </a:r>
            <a:r>
              <a:rPr sz="2400" spc="-5" dirty="0">
                <a:latin typeface="Liberation Sans Narrow"/>
                <a:cs typeface="Liberation Sans Narrow"/>
              </a:rPr>
              <a:t>des</a:t>
            </a:r>
            <a:r>
              <a:rPr sz="2400" spc="340" dirty="0">
                <a:latin typeface="Liberation Sans Narrow"/>
                <a:cs typeface="Liberation Sans Narrow"/>
              </a:rPr>
              <a:t> </a:t>
            </a:r>
            <a:r>
              <a:rPr sz="2400" spc="-10" dirty="0">
                <a:latin typeface="Liberation Sans Narrow"/>
                <a:cs typeface="Liberation Sans Narrow"/>
              </a:rPr>
              <a:t>différents</a:t>
            </a:r>
            <a:r>
              <a:rPr sz="2400" spc="45" dirty="0">
                <a:latin typeface="Liberation Sans Narrow"/>
                <a:cs typeface="Liberation Sans Narrow"/>
              </a:rPr>
              <a:t> </a:t>
            </a:r>
            <a:r>
              <a:rPr sz="2400" spc="-5" dirty="0">
                <a:latin typeface="Liberation Sans Narrow"/>
                <a:cs typeface="Liberation Sans Narrow"/>
              </a:rPr>
              <a:t>niveaux:	</a:t>
            </a:r>
            <a:r>
              <a:rPr sz="2400" dirty="0">
                <a:latin typeface="Liberation Sans Narrow"/>
                <a:cs typeface="Liberation Sans Narrow"/>
              </a:rPr>
              <a:t>Heures </a:t>
            </a:r>
            <a:r>
              <a:rPr sz="2400" spc="-5" dirty="0">
                <a:latin typeface="Liberation Sans Narrow"/>
                <a:cs typeface="Liberation Sans Narrow"/>
              </a:rPr>
              <a:t>et</a:t>
            </a:r>
            <a:r>
              <a:rPr sz="2400" spc="-25" dirty="0">
                <a:latin typeface="Liberation Sans Narrow"/>
                <a:cs typeface="Liberation Sans Narrow"/>
              </a:rPr>
              <a:t> </a:t>
            </a:r>
            <a:r>
              <a:rPr sz="2400" spc="-5" dirty="0">
                <a:latin typeface="Liberation Sans Narrow"/>
                <a:cs typeface="Liberation Sans Narrow"/>
              </a:rPr>
              <a:t>jours</a:t>
            </a:r>
            <a:endParaRPr sz="2400">
              <a:latin typeface="Liberation Sans Narrow"/>
              <a:cs typeface="Liberation Sans Narrow"/>
            </a:endParaRPr>
          </a:p>
          <a:p>
            <a:pPr marL="466725">
              <a:lnSpc>
                <a:spcPts val="2875"/>
              </a:lnSpc>
              <a:tabLst>
                <a:tab pos="2809240" algn="l"/>
              </a:tabLst>
            </a:pPr>
            <a:r>
              <a:rPr sz="2400" spc="-195" dirty="0">
                <a:latin typeface="Arial"/>
                <a:cs typeface="Arial"/>
              </a:rPr>
              <a:t>d’école,</a:t>
            </a:r>
            <a:r>
              <a:rPr sz="2400" spc="-70" dirty="0">
                <a:latin typeface="Arial"/>
                <a:cs typeface="Arial"/>
              </a:rPr>
              <a:t> </a:t>
            </a:r>
            <a:r>
              <a:rPr sz="2400" spc="-5" dirty="0">
                <a:latin typeface="Liberation Sans Narrow"/>
                <a:cs typeface="Liberation Sans Narrow"/>
              </a:rPr>
              <a:t>évaluations	</a:t>
            </a:r>
            <a:r>
              <a:rPr sz="2400" spc="-434" dirty="0">
                <a:latin typeface="Arial"/>
                <a:cs typeface="Arial"/>
              </a:rPr>
              <a:t>…</a:t>
            </a:r>
            <a:endParaRPr sz="2400">
              <a:latin typeface="Arial"/>
              <a:cs typeface="Arial"/>
            </a:endParaRPr>
          </a:p>
          <a:p>
            <a:pPr>
              <a:lnSpc>
                <a:spcPct val="100000"/>
              </a:lnSpc>
              <a:spcBef>
                <a:spcPts val="5"/>
              </a:spcBef>
            </a:pPr>
            <a:endParaRPr sz="2600">
              <a:latin typeface="Times New Roman"/>
              <a:cs typeface="Times New Roman"/>
            </a:endParaRPr>
          </a:p>
          <a:p>
            <a:pPr marL="466725" marR="5080" indent="-454025">
              <a:lnSpc>
                <a:spcPts val="2870"/>
              </a:lnSpc>
              <a:buFont typeface="Wingdings"/>
              <a:buChar char=""/>
              <a:tabLst>
                <a:tab pos="466725" algn="l"/>
                <a:tab pos="467359" algn="l"/>
              </a:tabLst>
            </a:pPr>
            <a:r>
              <a:rPr sz="2400" spc="-5" dirty="0">
                <a:latin typeface="Liberation Sans Narrow"/>
                <a:cs typeface="Liberation Sans Narrow"/>
              </a:rPr>
              <a:t>Prévoir des </a:t>
            </a:r>
            <a:r>
              <a:rPr sz="2400" b="1" spc="-5" dirty="0">
                <a:latin typeface="Liberation Sans Narrow"/>
                <a:cs typeface="Liberation Sans Narrow"/>
              </a:rPr>
              <a:t>passerelles </a:t>
            </a:r>
            <a:r>
              <a:rPr sz="2400" b="1" spc="-225" dirty="0">
                <a:latin typeface="Arial"/>
                <a:cs typeface="Arial"/>
              </a:rPr>
              <a:t>d’équivalences </a:t>
            </a:r>
            <a:r>
              <a:rPr sz="2400" b="1" spc="-5" dirty="0">
                <a:latin typeface="Liberation Sans Narrow"/>
                <a:cs typeface="Liberation Sans Narrow"/>
              </a:rPr>
              <a:t>de </a:t>
            </a:r>
            <a:r>
              <a:rPr sz="2400" b="1" dirty="0">
                <a:latin typeface="Liberation Sans Narrow"/>
                <a:cs typeface="Liberation Sans Narrow"/>
              </a:rPr>
              <a:t>diplômes à </a:t>
            </a:r>
            <a:r>
              <a:rPr sz="2400" b="1" spc="-195" dirty="0">
                <a:latin typeface="Arial"/>
                <a:cs typeface="Arial"/>
              </a:rPr>
              <a:t>l’international </a:t>
            </a:r>
            <a:r>
              <a:rPr sz="2400" spc="-5" dirty="0">
                <a:latin typeface="Liberation Sans Narrow"/>
                <a:cs typeface="Liberation Sans Narrow"/>
              </a:rPr>
              <a:t>en signant  des protocoles </a:t>
            </a:r>
            <a:r>
              <a:rPr sz="2400" dirty="0">
                <a:latin typeface="Liberation Sans Narrow"/>
                <a:cs typeface="Liberation Sans Narrow"/>
              </a:rPr>
              <a:t>de </a:t>
            </a:r>
            <a:r>
              <a:rPr sz="2400" spc="-5" dirty="0">
                <a:latin typeface="Liberation Sans Narrow"/>
                <a:cs typeface="Liberation Sans Narrow"/>
              </a:rPr>
              <a:t>conformité </a:t>
            </a:r>
            <a:r>
              <a:rPr sz="2400" dirty="0">
                <a:latin typeface="Liberation Sans Narrow"/>
                <a:cs typeface="Liberation Sans Narrow"/>
              </a:rPr>
              <a:t>de </a:t>
            </a:r>
            <a:r>
              <a:rPr sz="2400" spc="-5" dirty="0">
                <a:latin typeface="Liberation Sans Narrow"/>
                <a:cs typeface="Liberation Sans Narrow"/>
              </a:rPr>
              <a:t>programmes scolaires avec </a:t>
            </a:r>
            <a:r>
              <a:rPr sz="2400" dirty="0">
                <a:latin typeface="Liberation Sans Narrow"/>
                <a:cs typeface="Liberation Sans Narrow"/>
              </a:rPr>
              <a:t>des </a:t>
            </a:r>
            <a:r>
              <a:rPr sz="2400" spc="-5" dirty="0">
                <a:latin typeface="Liberation Sans Narrow"/>
                <a:cs typeface="Liberation Sans Narrow"/>
              </a:rPr>
              <a:t>écoles</a:t>
            </a:r>
            <a:r>
              <a:rPr sz="2400" spc="125" dirty="0">
                <a:latin typeface="Liberation Sans Narrow"/>
                <a:cs typeface="Liberation Sans Narrow"/>
              </a:rPr>
              <a:t> </a:t>
            </a:r>
            <a:r>
              <a:rPr sz="2400" dirty="0">
                <a:latin typeface="Liberation Sans Narrow"/>
                <a:cs typeface="Liberation Sans Narrow"/>
              </a:rPr>
              <a:t>de métiers</a:t>
            </a:r>
            <a:endParaRPr sz="2400">
              <a:latin typeface="Liberation Sans Narrow"/>
              <a:cs typeface="Liberation Sans Narrow"/>
            </a:endParaRPr>
          </a:p>
          <a:p>
            <a:pPr marL="466725">
              <a:lnSpc>
                <a:spcPts val="2785"/>
              </a:lnSpc>
            </a:pPr>
            <a:r>
              <a:rPr sz="2400" dirty="0">
                <a:latin typeface="Liberation Sans Narrow"/>
                <a:cs typeface="Liberation Sans Narrow"/>
              </a:rPr>
              <a:t>...</a:t>
            </a:r>
            <a:endParaRPr sz="2400">
              <a:latin typeface="Liberation Sans Narrow"/>
              <a:cs typeface="Liberation Sans Narrow"/>
            </a:endParaRPr>
          </a:p>
        </p:txBody>
      </p:sp>
      <p:sp>
        <p:nvSpPr>
          <p:cNvPr id="3" name="object 3"/>
          <p:cNvSpPr/>
          <p:nvPr/>
        </p:nvSpPr>
        <p:spPr>
          <a:xfrm>
            <a:off x="693419" y="6038088"/>
            <a:ext cx="2915412" cy="116585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497064" y="5743955"/>
            <a:ext cx="2844800" cy="16146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984492" y="1152144"/>
            <a:ext cx="3308604" cy="2013204"/>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8076" y="5071872"/>
            <a:ext cx="3108960" cy="155448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22776" y="5071872"/>
            <a:ext cx="2918460" cy="15910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046976" y="5071872"/>
            <a:ext cx="2898648" cy="159105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559409" y="3389503"/>
            <a:ext cx="9645650" cy="757555"/>
          </a:xfrm>
          <a:prstGeom prst="rect">
            <a:avLst/>
          </a:prstGeom>
        </p:spPr>
        <p:txBody>
          <a:bodyPr vert="horz" wrap="square" lIns="0" tIns="12700" rIns="0" bIns="0" rtlCol="0">
            <a:spAutoFit/>
          </a:bodyPr>
          <a:lstStyle/>
          <a:p>
            <a:pPr marL="353695" marR="5080" indent="-340995">
              <a:lnSpc>
                <a:spcPct val="100000"/>
              </a:lnSpc>
              <a:spcBef>
                <a:spcPts val="100"/>
              </a:spcBef>
              <a:buFont typeface="Wingdings"/>
              <a:buChar char=""/>
              <a:tabLst>
                <a:tab pos="354330" algn="l"/>
              </a:tabLst>
            </a:pPr>
            <a:r>
              <a:rPr sz="2400" spc="-5" dirty="0">
                <a:latin typeface="Liberation Sans Narrow"/>
                <a:cs typeface="Liberation Sans Narrow"/>
              </a:rPr>
              <a:t>Encourager les métiers </a:t>
            </a:r>
            <a:r>
              <a:rPr sz="2400" dirty="0">
                <a:latin typeface="Liberation Sans Narrow"/>
                <a:cs typeface="Liberation Sans Narrow"/>
              </a:rPr>
              <a:t>recherchés </a:t>
            </a:r>
            <a:r>
              <a:rPr sz="2400" spc="-5" dirty="0">
                <a:latin typeface="Liberation Sans Narrow"/>
                <a:cs typeface="Liberation Sans Narrow"/>
              </a:rPr>
              <a:t>par les </a:t>
            </a:r>
            <a:r>
              <a:rPr sz="2400" dirty="0">
                <a:latin typeface="Liberation Sans Narrow"/>
                <a:cs typeface="Liberation Sans Narrow"/>
              </a:rPr>
              <a:t>PME </a:t>
            </a:r>
            <a:r>
              <a:rPr sz="2400" spc="-5" dirty="0">
                <a:latin typeface="Liberation Sans Narrow"/>
                <a:cs typeface="Liberation Sans Narrow"/>
              </a:rPr>
              <a:t>par des crédits </a:t>
            </a:r>
            <a:r>
              <a:rPr sz="2400" spc="-210" dirty="0">
                <a:latin typeface="Arial"/>
                <a:cs typeface="Arial"/>
              </a:rPr>
              <a:t>d’impôts </a:t>
            </a:r>
            <a:r>
              <a:rPr sz="2400" spc="-5" dirty="0">
                <a:latin typeface="Liberation Sans Narrow"/>
                <a:cs typeface="Liberation Sans Narrow"/>
              </a:rPr>
              <a:t>et </a:t>
            </a:r>
            <a:r>
              <a:rPr sz="2400" dirty="0">
                <a:latin typeface="Liberation Sans Narrow"/>
                <a:cs typeface="Liberation Sans Narrow"/>
              </a:rPr>
              <a:t>autres  </a:t>
            </a:r>
            <a:r>
              <a:rPr sz="2400" spc="-5" dirty="0">
                <a:latin typeface="Liberation Sans Narrow"/>
                <a:cs typeface="Liberation Sans Narrow"/>
              </a:rPr>
              <a:t>incitatifs.</a:t>
            </a:r>
            <a:endParaRPr sz="2400">
              <a:latin typeface="Liberation Sans Narrow"/>
              <a:cs typeface="Liberation Sans Narrow"/>
            </a:endParaRPr>
          </a:p>
        </p:txBody>
      </p:sp>
      <p:sp>
        <p:nvSpPr>
          <p:cNvPr id="13" name="object 13"/>
          <p:cNvSpPr/>
          <p:nvPr/>
        </p:nvSpPr>
        <p:spPr>
          <a:xfrm>
            <a:off x="6984492" y="1249754"/>
            <a:ext cx="3262003" cy="1866789"/>
          </a:xfrm>
          <a:prstGeom prst="rect">
            <a:avLst/>
          </a:prstGeom>
          <a:blipFill>
            <a:blip r:embed="rId8"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935227" y="2839653"/>
            <a:ext cx="5994400" cy="2236470"/>
          </a:xfrm>
          <a:prstGeom prst="rect">
            <a:avLst/>
          </a:prstGeom>
        </p:spPr>
        <p:txBody>
          <a:bodyPr vert="horz" wrap="square" lIns="0" tIns="89535" rIns="0" bIns="0" rtlCol="0">
            <a:spAutoFit/>
          </a:bodyPr>
          <a:lstStyle/>
          <a:p>
            <a:pPr marL="12700">
              <a:lnSpc>
                <a:spcPct val="100000"/>
              </a:lnSpc>
              <a:spcBef>
                <a:spcPts val="705"/>
              </a:spcBef>
            </a:pPr>
            <a:r>
              <a:rPr sz="2400" b="1" dirty="0">
                <a:solidFill>
                  <a:srgbClr val="0000FF"/>
                </a:solidFill>
                <a:latin typeface="Liberation Sans Narrow"/>
                <a:cs typeface="Liberation Sans Narrow"/>
              </a:rPr>
              <a:t>En</a:t>
            </a:r>
            <a:r>
              <a:rPr sz="2400" b="1" spc="-15" dirty="0">
                <a:solidFill>
                  <a:srgbClr val="0000FF"/>
                </a:solidFill>
                <a:latin typeface="Liberation Sans Narrow"/>
                <a:cs typeface="Liberation Sans Narrow"/>
              </a:rPr>
              <a:t> </a:t>
            </a:r>
            <a:r>
              <a:rPr sz="2400" b="1" spc="-5" dirty="0">
                <a:solidFill>
                  <a:srgbClr val="0000FF"/>
                </a:solidFill>
                <a:latin typeface="Liberation Sans Narrow"/>
                <a:cs typeface="Liberation Sans Narrow"/>
              </a:rPr>
              <a:t>conclusion:</a:t>
            </a:r>
            <a:endParaRPr sz="2400">
              <a:latin typeface="Liberation Sans Narrow"/>
              <a:cs typeface="Liberation Sans Narrow"/>
            </a:endParaRPr>
          </a:p>
          <a:p>
            <a:pPr marL="12700">
              <a:lnSpc>
                <a:spcPct val="100000"/>
              </a:lnSpc>
              <a:spcBef>
                <a:spcPts val="600"/>
              </a:spcBef>
            </a:pPr>
            <a:r>
              <a:rPr sz="2400" dirty="0">
                <a:latin typeface="Liberation Sans Narrow"/>
                <a:cs typeface="Liberation Sans Narrow"/>
              </a:rPr>
              <a:t>Un </a:t>
            </a:r>
            <a:r>
              <a:rPr sz="2400" spc="-5" dirty="0">
                <a:latin typeface="Liberation Sans Narrow"/>
                <a:cs typeface="Liberation Sans Narrow"/>
              </a:rPr>
              <a:t>proverbe kabyle</a:t>
            </a:r>
            <a:r>
              <a:rPr sz="2400" spc="35" dirty="0">
                <a:latin typeface="Liberation Sans Narrow"/>
                <a:cs typeface="Liberation Sans Narrow"/>
              </a:rPr>
              <a:t> </a:t>
            </a:r>
            <a:r>
              <a:rPr sz="2400" spc="-10" dirty="0">
                <a:latin typeface="Liberation Sans Narrow"/>
                <a:cs typeface="Liberation Sans Narrow"/>
              </a:rPr>
              <a:t>dit:</a:t>
            </a:r>
            <a:endParaRPr sz="2400">
              <a:latin typeface="Liberation Sans Narrow"/>
              <a:cs typeface="Liberation Sans Narrow"/>
            </a:endParaRPr>
          </a:p>
          <a:p>
            <a:pPr>
              <a:lnSpc>
                <a:spcPct val="100000"/>
              </a:lnSpc>
              <a:spcBef>
                <a:spcPts val="25"/>
              </a:spcBef>
            </a:pPr>
            <a:endParaRPr sz="3000">
              <a:latin typeface="Times New Roman"/>
              <a:cs typeface="Times New Roman"/>
            </a:endParaRPr>
          </a:p>
          <a:p>
            <a:pPr marL="3199765" marR="5080" indent="-15240">
              <a:lnSpc>
                <a:spcPct val="120900"/>
              </a:lnSpc>
              <a:spcBef>
                <a:spcPts val="5"/>
              </a:spcBef>
              <a:tabLst>
                <a:tab pos="5827395" algn="l"/>
              </a:tabLst>
            </a:pPr>
            <a:r>
              <a:rPr sz="2400" b="1" spc="-125" dirty="0">
                <a:solidFill>
                  <a:srgbClr val="006FC0"/>
                </a:solidFill>
                <a:latin typeface="Arial"/>
                <a:cs typeface="Arial"/>
              </a:rPr>
              <a:t>‘’ </a:t>
            </a:r>
            <a:r>
              <a:rPr sz="2400" b="1" i="1" dirty="0">
                <a:solidFill>
                  <a:srgbClr val="006FC0"/>
                </a:solidFill>
                <a:latin typeface="Liberation Sans Narrow"/>
                <a:cs typeface="Liberation Sans Narrow"/>
              </a:rPr>
              <a:t>A wi ddan d w </a:t>
            </a:r>
            <a:r>
              <a:rPr sz="2400" b="1" i="1" spc="-5" dirty="0">
                <a:solidFill>
                  <a:srgbClr val="006FC0"/>
                </a:solidFill>
                <a:latin typeface="Liberation Sans Narrow"/>
                <a:cs typeface="Liberation Sans Narrow"/>
              </a:rPr>
              <a:t>it</a:t>
            </a:r>
            <a:r>
              <a:rPr sz="2400" b="1" i="1" spc="-285" dirty="0">
                <a:solidFill>
                  <a:srgbClr val="006FC0"/>
                </a:solidFill>
                <a:latin typeface="Liberation Sans Narrow"/>
                <a:cs typeface="Liberation Sans Narrow"/>
              </a:rPr>
              <a:t> </a:t>
            </a:r>
            <a:r>
              <a:rPr sz="2400" b="1" i="1" spc="-5" dirty="0">
                <a:solidFill>
                  <a:srgbClr val="006FC0"/>
                </a:solidFill>
                <a:latin typeface="Liberation Sans Narrow"/>
                <a:cs typeface="Liberation Sans Narrow"/>
              </a:rPr>
              <a:t>yifen,  </a:t>
            </a:r>
            <a:r>
              <a:rPr sz="2400" b="1" i="1" dirty="0">
                <a:solidFill>
                  <a:srgbClr val="006FC0"/>
                </a:solidFill>
                <a:latin typeface="Liberation Sans Narrow"/>
                <a:cs typeface="Liberation Sans Narrow"/>
              </a:rPr>
              <a:t>At</a:t>
            </a:r>
            <a:r>
              <a:rPr sz="2400" b="1" i="1" spc="-10" dirty="0">
                <a:solidFill>
                  <a:srgbClr val="006FC0"/>
                </a:solidFill>
                <a:latin typeface="Liberation Sans Narrow"/>
                <a:cs typeface="Liberation Sans Narrow"/>
              </a:rPr>
              <a:t> </a:t>
            </a:r>
            <a:r>
              <a:rPr sz="2400" b="1" i="1" spc="-5" dirty="0">
                <a:solidFill>
                  <a:srgbClr val="006FC0"/>
                </a:solidFill>
                <a:latin typeface="Liberation Sans Narrow"/>
                <a:cs typeface="Liberation Sans Narrow"/>
              </a:rPr>
              <a:t>i</a:t>
            </a:r>
            <a:r>
              <a:rPr sz="2400" b="1" i="1" spc="5" dirty="0">
                <a:solidFill>
                  <a:srgbClr val="006FC0"/>
                </a:solidFill>
                <a:latin typeface="Liberation Sans Narrow"/>
                <a:cs typeface="Liberation Sans Narrow"/>
              </a:rPr>
              <a:t>t</a:t>
            </a:r>
            <a:r>
              <a:rPr sz="2400" b="1" i="1" dirty="0">
                <a:solidFill>
                  <a:srgbClr val="006FC0"/>
                </a:solidFill>
                <a:latin typeface="Liberation Sans Narrow"/>
                <a:cs typeface="Liberation Sans Narrow"/>
              </a:rPr>
              <a:t>t</a:t>
            </a:r>
            <a:r>
              <a:rPr sz="2400" b="1" i="1" spc="-15" dirty="0">
                <a:solidFill>
                  <a:srgbClr val="006FC0"/>
                </a:solidFill>
                <a:latin typeface="Liberation Sans Narrow"/>
                <a:cs typeface="Liberation Sans Narrow"/>
              </a:rPr>
              <a:t> </a:t>
            </a:r>
            <a:r>
              <a:rPr sz="2400" b="1" i="1" spc="-5" dirty="0">
                <a:solidFill>
                  <a:srgbClr val="006FC0"/>
                </a:solidFill>
                <a:latin typeface="Liberation Sans Narrow"/>
                <a:cs typeface="Liberation Sans Narrow"/>
              </a:rPr>
              <a:t>3an</a:t>
            </a:r>
            <a:r>
              <a:rPr sz="2400" b="1" i="1" spc="-10" dirty="0">
                <a:solidFill>
                  <a:srgbClr val="006FC0"/>
                </a:solidFill>
                <a:latin typeface="Liberation Sans Narrow"/>
                <a:cs typeface="Liberation Sans Narrow"/>
              </a:rPr>
              <a:t>a</a:t>
            </a:r>
            <a:r>
              <a:rPr sz="2400" b="1" i="1" dirty="0">
                <a:solidFill>
                  <a:srgbClr val="006FC0"/>
                </a:solidFill>
                <a:latin typeface="Liberation Sans Narrow"/>
                <a:cs typeface="Liberation Sans Narrow"/>
              </a:rPr>
              <a:t>d</a:t>
            </a:r>
            <a:r>
              <a:rPr sz="2400" b="1" i="1" spc="10" dirty="0">
                <a:solidFill>
                  <a:srgbClr val="006FC0"/>
                </a:solidFill>
                <a:latin typeface="Liberation Sans Narrow"/>
                <a:cs typeface="Liberation Sans Narrow"/>
              </a:rPr>
              <a:t> </a:t>
            </a:r>
            <a:r>
              <a:rPr sz="2400" b="1" i="1" spc="-5" dirty="0">
                <a:solidFill>
                  <a:srgbClr val="006FC0"/>
                </a:solidFill>
                <a:latin typeface="Liberation Sans Narrow"/>
                <a:cs typeface="Liberation Sans Narrow"/>
              </a:rPr>
              <a:t>a</a:t>
            </a:r>
            <a:r>
              <a:rPr sz="2400" b="1" i="1" dirty="0">
                <a:solidFill>
                  <a:srgbClr val="006FC0"/>
                </a:solidFill>
                <a:latin typeface="Liberation Sans Narrow"/>
                <a:cs typeface="Liberation Sans Narrow"/>
              </a:rPr>
              <a:t>t </a:t>
            </a:r>
            <a:r>
              <a:rPr sz="2400" b="1" i="1" spc="-5" dirty="0">
                <a:solidFill>
                  <a:srgbClr val="006FC0"/>
                </a:solidFill>
                <a:latin typeface="Liberation Sans Narrow"/>
                <a:cs typeface="Liberation Sans Narrow"/>
              </a:rPr>
              <a:t>yawe</a:t>
            </a:r>
            <a:r>
              <a:rPr sz="2400" b="1" i="1" dirty="0">
                <a:solidFill>
                  <a:srgbClr val="006FC0"/>
                </a:solidFill>
                <a:latin typeface="Liberation Sans Narrow"/>
                <a:cs typeface="Liberation Sans Narrow"/>
              </a:rPr>
              <a:t>d	</a:t>
            </a:r>
            <a:r>
              <a:rPr sz="2400" b="1" spc="-120" dirty="0">
                <a:solidFill>
                  <a:srgbClr val="006FC0"/>
                </a:solidFill>
                <a:latin typeface="Arial"/>
                <a:cs typeface="Arial"/>
              </a:rPr>
              <a:t>‘’</a:t>
            </a:r>
            <a:endParaRPr sz="2400">
              <a:latin typeface="Arial"/>
              <a:cs typeface="Arial"/>
            </a:endParaRPr>
          </a:p>
        </p:txBody>
      </p:sp>
      <p:sp>
        <p:nvSpPr>
          <p:cNvPr id="10" name="object 10"/>
          <p:cNvSpPr txBox="1">
            <a:spLocks noGrp="1"/>
          </p:cNvSpPr>
          <p:nvPr>
            <p:ph type="title"/>
          </p:nvPr>
        </p:nvSpPr>
        <p:spPr>
          <a:xfrm>
            <a:off x="495096" y="1225677"/>
            <a:ext cx="1676400" cy="391160"/>
          </a:xfrm>
          <a:prstGeom prst="rect">
            <a:avLst/>
          </a:prstGeom>
        </p:spPr>
        <p:txBody>
          <a:bodyPr vert="horz" wrap="square" lIns="0" tIns="12700" rIns="0" bIns="0" rtlCol="0">
            <a:spAutoFit/>
          </a:bodyPr>
          <a:lstStyle/>
          <a:p>
            <a:pPr marL="12700">
              <a:lnSpc>
                <a:spcPct val="100000"/>
              </a:lnSpc>
              <a:spcBef>
                <a:spcPts val="100"/>
              </a:spcBef>
            </a:pPr>
            <a:r>
              <a:rPr spc="-5" dirty="0"/>
              <a:t>6-</a:t>
            </a:r>
            <a:r>
              <a:rPr spc="-80" dirty="0"/>
              <a:t> </a:t>
            </a:r>
            <a:r>
              <a:rPr spc="-5" dirty="0"/>
              <a:t>Conclusion</a:t>
            </a: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2017" y="3028645"/>
            <a:ext cx="9269095" cy="4038600"/>
          </a:xfrm>
          <a:prstGeom prst="rect">
            <a:avLst/>
          </a:prstGeom>
        </p:spPr>
        <p:txBody>
          <a:bodyPr vert="horz" wrap="square" lIns="0" tIns="73660" rIns="0" bIns="0" rtlCol="0">
            <a:spAutoFit/>
          </a:bodyPr>
          <a:lstStyle/>
          <a:p>
            <a:pPr marL="12700" marR="5080" algn="just">
              <a:lnSpc>
                <a:spcPct val="90300"/>
              </a:lnSpc>
              <a:spcBef>
                <a:spcPts val="580"/>
              </a:spcBef>
            </a:pPr>
            <a:r>
              <a:rPr sz="4100" i="1" spc="-530" dirty="0">
                <a:latin typeface="Times New Roman"/>
                <a:cs typeface="Times New Roman"/>
              </a:rPr>
              <a:t>L’école </a:t>
            </a:r>
            <a:r>
              <a:rPr sz="4100" i="1" spc="-785" dirty="0">
                <a:latin typeface="Times New Roman"/>
                <a:cs typeface="Times New Roman"/>
              </a:rPr>
              <a:t>de </a:t>
            </a:r>
            <a:r>
              <a:rPr sz="4100" i="1" spc="-505" dirty="0">
                <a:latin typeface="Times New Roman"/>
                <a:cs typeface="Times New Roman"/>
              </a:rPr>
              <a:t>la </a:t>
            </a:r>
            <a:r>
              <a:rPr sz="4100" i="1" spc="-385" dirty="0">
                <a:latin typeface="Times New Roman"/>
                <a:cs typeface="Times New Roman"/>
              </a:rPr>
              <a:t>Kabylie </a:t>
            </a:r>
            <a:r>
              <a:rPr sz="4100" i="1" spc="-785" dirty="0">
                <a:latin typeface="Times New Roman"/>
                <a:cs typeface="Times New Roman"/>
              </a:rPr>
              <a:t>de </a:t>
            </a:r>
            <a:r>
              <a:rPr sz="4100" i="1" spc="-700" dirty="0">
                <a:latin typeface="Times New Roman"/>
                <a:cs typeface="Times New Roman"/>
              </a:rPr>
              <a:t>demain; </a:t>
            </a:r>
            <a:r>
              <a:rPr sz="4100" i="1" spc="-610" dirty="0">
                <a:latin typeface="Times New Roman"/>
                <a:cs typeface="Times New Roman"/>
              </a:rPr>
              <a:t>celle </a:t>
            </a:r>
            <a:r>
              <a:rPr sz="4100" i="1" spc="-550" dirty="0">
                <a:latin typeface="Times New Roman"/>
                <a:cs typeface="Times New Roman"/>
              </a:rPr>
              <a:t>qui </a:t>
            </a:r>
            <a:r>
              <a:rPr sz="4100" i="1" spc="-459" dirty="0">
                <a:latin typeface="Times New Roman"/>
                <a:cs typeface="Times New Roman"/>
              </a:rPr>
              <a:t>lui </a:t>
            </a:r>
            <a:r>
              <a:rPr sz="4100" i="1" spc="-690" dirty="0">
                <a:latin typeface="Times New Roman"/>
                <a:cs typeface="Times New Roman"/>
              </a:rPr>
              <a:t>rendra </a:t>
            </a:r>
            <a:r>
              <a:rPr sz="4100" i="1" spc="-565" dirty="0">
                <a:latin typeface="Times New Roman"/>
                <a:cs typeface="Times New Roman"/>
              </a:rPr>
              <a:t>le </a:t>
            </a:r>
            <a:r>
              <a:rPr sz="4100" i="1" spc="-550" dirty="0">
                <a:latin typeface="Times New Roman"/>
                <a:cs typeface="Times New Roman"/>
              </a:rPr>
              <a:t>plus  </a:t>
            </a:r>
            <a:r>
              <a:rPr sz="4100" i="1" spc="-790" dirty="0">
                <a:latin typeface="Times New Roman"/>
                <a:cs typeface="Times New Roman"/>
              </a:rPr>
              <a:t>de </a:t>
            </a:r>
            <a:r>
              <a:rPr sz="4100" i="1" spc="-635" dirty="0">
                <a:latin typeface="Times New Roman"/>
                <a:cs typeface="Times New Roman"/>
              </a:rPr>
              <a:t>services </a:t>
            </a:r>
            <a:r>
              <a:rPr sz="4100" i="1" spc="-730" dirty="0">
                <a:latin typeface="Times New Roman"/>
                <a:cs typeface="Times New Roman"/>
              </a:rPr>
              <a:t>ne </a:t>
            </a:r>
            <a:r>
              <a:rPr sz="4100" i="1" spc="-635" dirty="0">
                <a:latin typeface="Times New Roman"/>
                <a:cs typeface="Times New Roman"/>
              </a:rPr>
              <a:t>sera </a:t>
            </a:r>
            <a:r>
              <a:rPr sz="4100" i="1" spc="-605" dirty="0">
                <a:latin typeface="Times New Roman"/>
                <a:cs typeface="Times New Roman"/>
              </a:rPr>
              <a:t>pas </a:t>
            </a:r>
            <a:r>
              <a:rPr sz="4100" i="1" spc="-630" dirty="0">
                <a:latin typeface="Times New Roman"/>
                <a:cs typeface="Times New Roman"/>
              </a:rPr>
              <a:t>‘’singapourienne’’ </a:t>
            </a:r>
            <a:r>
              <a:rPr sz="4100" i="1" spc="-530" dirty="0">
                <a:latin typeface="Times New Roman"/>
                <a:cs typeface="Times New Roman"/>
              </a:rPr>
              <a:t>ni </a:t>
            </a:r>
            <a:r>
              <a:rPr sz="4100" i="1" spc="-565" dirty="0">
                <a:latin typeface="Times New Roman"/>
                <a:cs typeface="Times New Roman"/>
              </a:rPr>
              <a:t>‘’finlandaise’’ </a:t>
            </a:r>
            <a:r>
              <a:rPr sz="4100" i="1" spc="-530" dirty="0">
                <a:latin typeface="Times New Roman"/>
                <a:cs typeface="Times New Roman"/>
              </a:rPr>
              <a:t>ni  </a:t>
            </a:r>
            <a:r>
              <a:rPr sz="4100" i="1" spc="-575" dirty="0">
                <a:latin typeface="Times New Roman"/>
                <a:cs typeface="Times New Roman"/>
              </a:rPr>
              <a:t>québécoise… </a:t>
            </a:r>
            <a:r>
              <a:rPr sz="4100" i="1" spc="-465" dirty="0">
                <a:latin typeface="Times New Roman"/>
                <a:cs typeface="Times New Roman"/>
              </a:rPr>
              <a:t>Elle </a:t>
            </a:r>
            <a:r>
              <a:rPr sz="4100" i="1" spc="-635" dirty="0">
                <a:latin typeface="Times New Roman"/>
                <a:cs typeface="Times New Roman"/>
              </a:rPr>
              <a:t>sera </a:t>
            </a:r>
            <a:r>
              <a:rPr sz="4100" i="1" spc="-490" dirty="0">
                <a:latin typeface="Times New Roman"/>
                <a:cs typeface="Times New Roman"/>
              </a:rPr>
              <a:t>kabyle, </a:t>
            </a:r>
            <a:r>
              <a:rPr sz="4100" i="1" spc="-590" dirty="0">
                <a:latin typeface="Times New Roman"/>
                <a:cs typeface="Times New Roman"/>
              </a:rPr>
              <a:t>aux </a:t>
            </a:r>
            <a:r>
              <a:rPr sz="4100" i="1" spc="-640" dirty="0">
                <a:latin typeface="Times New Roman"/>
                <a:cs typeface="Times New Roman"/>
              </a:rPr>
              <a:t>couleurs </a:t>
            </a:r>
            <a:r>
              <a:rPr sz="4100" i="1" spc="-790" dirty="0">
                <a:latin typeface="Times New Roman"/>
                <a:cs typeface="Times New Roman"/>
              </a:rPr>
              <a:t>de </a:t>
            </a:r>
            <a:r>
              <a:rPr sz="4100" i="1" spc="-585" dirty="0">
                <a:latin typeface="Times New Roman"/>
                <a:cs typeface="Times New Roman"/>
              </a:rPr>
              <a:t>sa </a:t>
            </a:r>
            <a:r>
              <a:rPr sz="4100" i="1" spc="-600" dirty="0">
                <a:latin typeface="Times New Roman"/>
                <a:cs typeface="Times New Roman"/>
              </a:rPr>
              <a:t>terre </a:t>
            </a:r>
            <a:r>
              <a:rPr sz="4100" i="1" spc="-500" dirty="0">
                <a:latin typeface="Times New Roman"/>
                <a:cs typeface="Times New Roman"/>
              </a:rPr>
              <a:t>et </a:t>
            </a:r>
            <a:r>
              <a:rPr sz="4100" i="1" spc="-600" dirty="0">
                <a:latin typeface="Times New Roman"/>
                <a:cs typeface="Times New Roman"/>
              </a:rPr>
              <a:t>aux  </a:t>
            </a:r>
            <a:r>
              <a:rPr sz="4100" i="1" spc="-640" dirty="0">
                <a:latin typeface="Times New Roman"/>
                <a:cs typeface="Times New Roman"/>
              </a:rPr>
              <a:t>accents </a:t>
            </a:r>
            <a:r>
              <a:rPr sz="4100" i="1" spc="-705" dirty="0">
                <a:latin typeface="Times New Roman"/>
                <a:cs typeface="Times New Roman"/>
              </a:rPr>
              <a:t>des </a:t>
            </a:r>
            <a:r>
              <a:rPr sz="4100" i="1" spc="-605" dirty="0">
                <a:latin typeface="Times New Roman"/>
                <a:cs typeface="Times New Roman"/>
              </a:rPr>
              <a:t>ses </a:t>
            </a:r>
            <a:r>
              <a:rPr sz="4100" i="1" spc="-459" dirty="0">
                <a:latin typeface="Times New Roman"/>
                <a:cs typeface="Times New Roman"/>
              </a:rPr>
              <a:t>filles </a:t>
            </a:r>
            <a:r>
              <a:rPr sz="4100" i="1" spc="-500" dirty="0">
                <a:latin typeface="Times New Roman"/>
                <a:cs typeface="Times New Roman"/>
              </a:rPr>
              <a:t>et </a:t>
            </a:r>
            <a:r>
              <a:rPr sz="4100" i="1" spc="-375" dirty="0">
                <a:latin typeface="Times New Roman"/>
                <a:cs typeface="Times New Roman"/>
              </a:rPr>
              <a:t>fils. </a:t>
            </a:r>
            <a:r>
              <a:rPr sz="4100" i="1" spc="-459" dirty="0">
                <a:latin typeface="Times New Roman"/>
                <a:cs typeface="Times New Roman"/>
              </a:rPr>
              <a:t>Une </a:t>
            </a:r>
            <a:r>
              <a:rPr sz="4100" i="1" spc="-690" dirty="0">
                <a:latin typeface="Times New Roman"/>
                <a:cs typeface="Times New Roman"/>
              </a:rPr>
              <a:t>école </a:t>
            </a:r>
            <a:r>
              <a:rPr sz="4100" i="1" spc="-550" dirty="0">
                <a:latin typeface="Times New Roman"/>
                <a:cs typeface="Times New Roman"/>
              </a:rPr>
              <a:t>qui </a:t>
            </a:r>
            <a:r>
              <a:rPr sz="4100" i="1" spc="-615" dirty="0">
                <a:latin typeface="Times New Roman"/>
                <a:cs typeface="Times New Roman"/>
              </a:rPr>
              <a:t>questionnera  </a:t>
            </a:r>
            <a:r>
              <a:rPr sz="4100" i="1" spc="-570" dirty="0">
                <a:latin typeface="Times New Roman"/>
                <a:cs typeface="Times New Roman"/>
              </a:rPr>
              <a:t>toujours </a:t>
            </a:r>
            <a:r>
              <a:rPr sz="4100" i="1" spc="-605" dirty="0">
                <a:latin typeface="Times New Roman"/>
                <a:cs typeface="Times New Roman"/>
              </a:rPr>
              <a:t>ses </a:t>
            </a:r>
            <a:r>
              <a:rPr sz="4100" i="1" spc="-560" dirty="0">
                <a:latin typeface="Times New Roman"/>
                <a:cs typeface="Times New Roman"/>
              </a:rPr>
              <a:t>‘’certitudes’’. </a:t>
            </a:r>
            <a:r>
              <a:rPr sz="4100" i="1" spc="-459" dirty="0">
                <a:latin typeface="Times New Roman"/>
                <a:cs typeface="Times New Roman"/>
              </a:rPr>
              <a:t>Une </a:t>
            </a:r>
            <a:r>
              <a:rPr sz="4100" i="1" spc="-690" dirty="0">
                <a:latin typeface="Times New Roman"/>
                <a:cs typeface="Times New Roman"/>
              </a:rPr>
              <a:t>école </a:t>
            </a:r>
            <a:r>
              <a:rPr sz="4100" i="1" spc="-555" dirty="0">
                <a:latin typeface="Times New Roman"/>
                <a:cs typeface="Times New Roman"/>
              </a:rPr>
              <a:t>qui </a:t>
            </a:r>
            <a:r>
              <a:rPr sz="4100" i="1" spc="-575" dirty="0">
                <a:latin typeface="Times New Roman"/>
                <a:cs typeface="Times New Roman"/>
              </a:rPr>
              <a:t>fera </a:t>
            </a:r>
            <a:r>
              <a:rPr sz="4100" i="1" spc="-545" dirty="0">
                <a:latin typeface="Times New Roman"/>
                <a:cs typeface="Times New Roman"/>
              </a:rPr>
              <a:t>aussi </a:t>
            </a:r>
            <a:r>
              <a:rPr sz="4100" i="1" spc="-695" dirty="0">
                <a:latin typeface="Times New Roman"/>
                <a:cs typeface="Times New Roman"/>
              </a:rPr>
              <a:t>une </a:t>
            </a:r>
            <a:r>
              <a:rPr sz="4100" i="1" spc="-645" dirty="0">
                <a:latin typeface="Times New Roman"/>
                <a:cs typeface="Times New Roman"/>
              </a:rPr>
              <a:t>place  </a:t>
            </a:r>
            <a:r>
              <a:rPr sz="4100" i="1" spc="-590" dirty="0">
                <a:latin typeface="Times New Roman"/>
                <a:cs typeface="Times New Roman"/>
              </a:rPr>
              <a:t>aux </a:t>
            </a:r>
            <a:r>
              <a:rPr sz="4100" i="1" spc="-550" dirty="0">
                <a:latin typeface="Times New Roman"/>
                <a:cs typeface="Times New Roman"/>
              </a:rPr>
              <a:t>plus </a:t>
            </a:r>
            <a:r>
              <a:rPr sz="4100" i="1" spc="-530" dirty="0">
                <a:latin typeface="Times New Roman"/>
                <a:cs typeface="Times New Roman"/>
              </a:rPr>
              <a:t>fragiles </a:t>
            </a:r>
            <a:r>
              <a:rPr sz="4100" i="1" spc="-785" dirty="0">
                <a:latin typeface="Times New Roman"/>
                <a:cs typeface="Times New Roman"/>
              </a:rPr>
              <a:t>de </a:t>
            </a:r>
            <a:r>
              <a:rPr sz="4100" i="1" spc="-605" dirty="0">
                <a:latin typeface="Times New Roman"/>
                <a:cs typeface="Times New Roman"/>
              </a:rPr>
              <a:t>ses </a:t>
            </a:r>
            <a:r>
              <a:rPr sz="4100" i="1" spc="-520" dirty="0">
                <a:latin typeface="Times New Roman"/>
                <a:cs typeface="Times New Roman"/>
              </a:rPr>
              <a:t>enfants. </a:t>
            </a:r>
            <a:r>
              <a:rPr sz="4100" i="1" spc="-459" dirty="0">
                <a:latin typeface="Times New Roman"/>
                <a:cs typeface="Times New Roman"/>
              </a:rPr>
              <a:t>Une </a:t>
            </a:r>
            <a:r>
              <a:rPr sz="4100" i="1" spc="-695" dirty="0">
                <a:latin typeface="Times New Roman"/>
                <a:cs typeface="Times New Roman"/>
              </a:rPr>
              <a:t>école  </a:t>
            </a:r>
            <a:r>
              <a:rPr sz="4100" i="1" spc="-550" dirty="0">
                <a:latin typeface="Times New Roman"/>
                <a:cs typeface="Times New Roman"/>
              </a:rPr>
              <a:t>qui </a:t>
            </a:r>
            <a:r>
              <a:rPr sz="4100" i="1" spc="-740" dirty="0">
                <a:latin typeface="Times New Roman"/>
                <a:cs typeface="Times New Roman"/>
              </a:rPr>
              <a:t>donne </a:t>
            </a:r>
            <a:r>
              <a:rPr sz="4100" i="1" spc="-705" dirty="0">
                <a:latin typeface="Times New Roman"/>
                <a:cs typeface="Times New Roman"/>
              </a:rPr>
              <a:t>des </a:t>
            </a:r>
            <a:r>
              <a:rPr sz="4100" i="1" spc="-540" dirty="0">
                <a:latin typeface="Times New Roman"/>
                <a:cs typeface="Times New Roman"/>
              </a:rPr>
              <a:t>ailes  </a:t>
            </a:r>
            <a:r>
              <a:rPr sz="4100" i="1" spc="-790" dirty="0">
                <a:latin typeface="Times New Roman"/>
                <a:cs typeface="Times New Roman"/>
              </a:rPr>
              <a:t>de </a:t>
            </a:r>
            <a:r>
              <a:rPr sz="4100" i="1" spc="-645" dirty="0">
                <a:latin typeface="Times New Roman"/>
                <a:cs typeface="Times New Roman"/>
              </a:rPr>
              <a:t>confiance</a:t>
            </a:r>
            <a:r>
              <a:rPr sz="4100" i="1" spc="-265" dirty="0">
                <a:latin typeface="Times New Roman"/>
                <a:cs typeface="Times New Roman"/>
              </a:rPr>
              <a:t> </a:t>
            </a:r>
            <a:r>
              <a:rPr sz="4100" i="1" spc="-720" dirty="0">
                <a:latin typeface="Times New Roman"/>
                <a:cs typeface="Times New Roman"/>
              </a:rPr>
              <a:t>en</a:t>
            </a:r>
            <a:r>
              <a:rPr sz="4100" i="1" spc="-415" dirty="0">
                <a:latin typeface="Times New Roman"/>
                <a:cs typeface="Times New Roman"/>
              </a:rPr>
              <a:t> </a:t>
            </a:r>
            <a:r>
              <a:rPr sz="4100" i="1" spc="-555" dirty="0">
                <a:latin typeface="Times New Roman"/>
                <a:cs typeface="Times New Roman"/>
              </a:rPr>
              <a:t>soi </a:t>
            </a:r>
            <a:r>
              <a:rPr sz="4100" i="1" spc="-500" dirty="0">
                <a:latin typeface="Times New Roman"/>
                <a:cs typeface="Times New Roman"/>
              </a:rPr>
              <a:t>et </a:t>
            </a:r>
            <a:r>
              <a:rPr sz="4100" i="1" spc="-720" dirty="0">
                <a:latin typeface="Times New Roman"/>
                <a:cs typeface="Times New Roman"/>
              </a:rPr>
              <a:t>en</a:t>
            </a:r>
            <a:r>
              <a:rPr sz="4100" i="1" spc="-415" dirty="0">
                <a:latin typeface="Times New Roman"/>
                <a:cs typeface="Times New Roman"/>
              </a:rPr>
              <a:t> </a:t>
            </a:r>
            <a:r>
              <a:rPr sz="4100" i="1" spc="-370" dirty="0">
                <a:latin typeface="Times New Roman"/>
                <a:cs typeface="Times New Roman"/>
              </a:rPr>
              <a:t>l </a:t>
            </a:r>
            <a:r>
              <a:rPr sz="4100" i="1" spc="-445" dirty="0">
                <a:latin typeface="Times New Roman"/>
                <a:cs typeface="Times New Roman"/>
              </a:rPr>
              <a:t>’</a:t>
            </a:r>
            <a:r>
              <a:rPr sz="4100" spc="-445" dirty="0">
                <a:latin typeface="Times New Roman"/>
                <a:cs typeface="Times New Roman"/>
              </a:rPr>
              <a:t>Ê</a:t>
            </a:r>
            <a:r>
              <a:rPr sz="4100" i="1" spc="-445" dirty="0">
                <a:latin typeface="Times New Roman"/>
                <a:cs typeface="Times New Roman"/>
              </a:rPr>
              <a:t>tre </a:t>
            </a:r>
            <a:r>
              <a:rPr sz="4100" i="1" spc="-655" dirty="0">
                <a:latin typeface="Times New Roman"/>
                <a:cs typeface="Times New Roman"/>
              </a:rPr>
              <a:t>humain </a:t>
            </a:r>
            <a:r>
              <a:rPr sz="4100" i="1" spc="-500" dirty="0">
                <a:latin typeface="Times New Roman"/>
                <a:cs typeface="Times New Roman"/>
              </a:rPr>
              <a:t>et </a:t>
            </a:r>
            <a:r>
              <a:rPr sz="4100" i="1" spc="-370" dirty="0">
                <a:latin typeface="Times New Roman"/>
                <a:cs typeface="Times New Roman"/>
              </a:rPr>
              <a:t>l</a:t>
            </a:r>
            <a:r>
              <a:rPr sz="4100" i="1" spc="-825" dirty="0">
                <a:latin typeface="Times New Roman"/>
                <a:cs typeface="Times New Roman"/>
              </a:rPr>
              <a:t> </a:t>
            </a:r>
            <a:r>
              <a:rPr sz="4100" i="1" spc="-484" dirty="0">
                <a:latin typeface="Times New Roman"/>
                <a:cs typeface="Times New Roman"/>
              </a:rPr>
              <a:t>’Humanité.</a:t>
            </a:r>
            <a:endParaRPr sz="4100">
              <a:latin typeface="Times New Roman"/>
              <a:cs typeface="Times New Roman"/>
            </a:endParaRPr>
          </a:p>
        </p:txBody>
      </p:sp>
      <p:sp>
        <p:nvSpPr>
          <p:cNvPr id="3" name="object 3"/>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6" name="object 6"/>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7" name="object 7"/>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8" name="object 8"/>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984492" y="1152144"/>
            <a:ext cx="3308604" cy="2013204"/>
          </a:xfrm>
          <a:prstGeom prst="rect">
            <a:avLst/>
          </a:prstGeom>
          <a:blipFill>
            <a:blip r:embed="rId5"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1511807"/>
            <a:ext cx="3526535" cy="39578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247388" y="2468880"/>
            <a:ext cx="6105144" cy="37200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775447" y="1176528"/>
            <a:ext cx="2628900" cy="908303"/>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5</a:t>
            </a:r>
            <a:endParaRPr sz="2200">
              <a:latin typeface="Trebuchet MS"/>
              <a:cs typeface="Trebuchet MS"/>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13638" y="3721735"/>
            <a:ext cx="9615805" cy="1489075"/>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Liberation Sans Narrow"/>
                <a:cs typeface="Liberation Sans Narrow"/>
              </a:rPr>
              <a:t>Humblement, je viens </a:t>
            </a:r>
            <a:r>
              <a:rPr sz="2400" dirty="0">
                <a:latin typeface="Liberation Sans Narrow"/>
                <a:cs typeface="Liberation Sans Narrow"/>
              </a:rPr>
              <a:t>de </a:t>
            </a:r>
            <a:r>
              <a:rPr sz="2400" spc="-5" dirty="0">
                <a:latin typeface="Liberation Sans Narrow"/>
                <a:cs typeface="Liberation Sans Narrow"/>
              </a:rPr>
              <a:t>vous présenter une réussite asiatique forte et inspirante et </a:t>
            </a:r>
            <a:r>
              <a:rPr sz="2400" spc="15" dirty="0">
                <a:latin typeface="Liberation Sans Narrow"/>
                <a:cs typeface="Liberation Sans Narrow"/>
              </a:rPr>
              <a:t>je  </a:t>
            </a:r>
            <a:r>
              <a:rPr sz="2400" spc="-5" dirty="0">
                <a:latin typeface="Liberation Sans Narrow"/>
                <a:cs typeface="Liberation Sans Narrow"/>
              </a:rPr>
              <a:t>viens de partager aussi </a:t>
            </a:r>
            <a:r>
              <a:rPr sz="2400" dirty="0">
                <a:latin typeface="Liberation Sans Narrow"/>
                <a:cs typeface="Liberation Sans Narrow"/>
              </a:rPr>
              <a:t>avec </a:t>
            </a:r>
            <a:r>
              <a:rPr sz="2400" spc="-5" dirty="0">
                <a:latin typeface="Liberation Sans Narrow"/>
                <a:cs typeface="Liberation Sans Narrow"/>
              </a:rPr>
              <a:t>vous </a:t>
            </a:r>
            <a:r>
              <a:rPr sz="2400" dirty="0">
                <a:latin typeface="Liberation Sans Narrow"/>
                <a:cs typeface="Liberation Sans Narrow"/>
              </a:rPr>
              <a:t>un rêve </a:t>
            </a:r>
            <a:r>
              <a:rPr sz="2400" spc="-5" dirty="0">
                <a:latin typeface="Liberation Sans Narrow"/>
                <a:cs typeface="Liberation Sans Narrow"/>
              </a:rPr>
              <a:t>kabyle réalisable, </a:t>
            </a:r>
            <a:r>
              <a:rPr sz="2400" dirty="0">
                <a:latin typeface="Liberation Sans Narrow"/>
                <a:cs typeface="Liberation Sans Narrow"/>
              </a:rPr>
              <a:t>car </a:t>
            </a:r>
            <a:r>
              <a:rPr sz="2400" spc="-5" dirty="0">
                <a:latin typeface="Liberation Sans Narrow"/>
                <a:cs typeface="Liberation Sans Narrow"/>
              </a:rPr>
              <a:t>la Kabylie, </a:t>
            </a:r>
            <a:r>
              <a:rPr sz="2400" dirty="0">
                <a:latin typeface="Liberation Sans Narrow"/>
                <a:cs typeface="Liberation Sans Narrow"/>
              </a:rPr>
              <a:t>le </a:t>
            </a:r>
            <a:r>
              <a:rPr sz="2400" spc="-5" dirty="0">
                <a:latin typeface="Liberation Sans Narrow"/>
                <a:cs typeface="Liberation Sans Narrow"/>
              </a:rPr>
              <a:t>peuple  Kabyle, notre terre natale nous </a:t>
            </a:r>
            <a:r>
              <a:rPr sz="2400" spc="-160" dirty="0">
                <a:latin typeface="Arial"/>
                <a:cs typeface="Arial"/>
              </a:rPr>
              <a:t>l’exigent</a:t>
            </a:r>
            <a:r>
              <a:rPr sz="2400" spc="-160" dirty="0">
                <a:latin typeface="Liberation Sans Narrow"/>
                <a:cs typeface="Liberation Sans Narrow"/>
              </a:rPr>
              <a:t>: </a:t>
            </a:r>
            <a:r>
              <a:rPr sz="2400" dirty="0">
                <a:latin typeface="Liberation Sans Narrow"/>
                <a:cs typeface="Liberation Sans Narrow"/>
              </a:rPr>
              <a:t>On </a:t>
            </a:r>
            <a:r>
              <a:rPr sz="2400" spc="-5" dirty="0">
                <a:latin typeface="Liberation Sans Narrow"/>
                <a:cs typeface="Liberation Sans Narrow"/>
              </a:rPr>
              <a:t>ne fait là </a:t>
            </a:r>
            <a:r>
              <a:rPr sz="2400" dirty="0">
                <a:latin typeface="Liberation Sans Narrow"/>
                <a:cs typeface="Liberation Sans Narrow"/>
              </a:rPr>
              <a:t>que </a:t>
            </a:r>
            <a:r>
              <a:rPr sz="2400" spc="-5" dirty="0">
                <a:latin typeface="Liberation Sans Narrow"/>
                <a:cs typeface="Liberation Sans Narrow"/>
              </a:rPr>
              <a:t>leur </a:t>
            </a:r>
            <a:r>
              <a:rPr sz="2400" dirty="0">
                <a:latin typeface="Liberation Sans Narrow"/>
                <a:cs typeface="Liberation Sans Narrow"/>
              </a:rPr>
              <a:t>rendre </a:t>
            </a:r>
            <a:r>
              <a:rPr sz="2400" spc="-5" dirty="0">
                <a:latin typeface="Liberation Sans Narrow"/>
                <a:cs typeface="Liberation Sans Narrow"/>
              </a:rPr>
              <a:t>justice </a:t>
            </a:r>
            <a:r>
              <a:rPr sz="2400" spc="5" dirty="0">
                <a:latin typeface="Liberation Sans Narrow"/>
                <a:cs typeface="Liberation Sans Narrow"/>
              </a:rPr>
              <a:t>en  </a:t>
            </a:r>
            <a:r>
              <a:rPr sz="2400" spc="-5" dirty="0">
                <a:latin typeface="Liberation Sans Narrow"/>
                <a:cs typeface="Liberation Sans Narrow"/>
              </a:rPr>
              <a:t>perpétuant </a:t>
            </a:r>
            <a:r>
              <a:rPr sz="2400" spc="-434" dirty="0">
                <a:latin typeface="Arial"/>
                <a:cs typeface="Arial"/>
              </a:rPr>
              <a:t>… </a:t>
            </a:r>
            <a:r>
              <a:rPr sz="2400" b="1" spc="-50" dirty="0">
                <a:solidFill>
                  <a:srgbClr val="0000FF"/>
                </a:solidFill>
                <a:latin typeface="Liberation Sans Narrow"/>
                <a:cs typeface="Liberation Sans Narrow"/>
              </a:rPr>
              <a:t>TAQVAYLIT</a:t>
            </a:r>
            <a:r>
              <a:rPr sz="2400" spc="-50" dirty="0">
                <a:latin typeface="Liberation Sans Narrow"/>
                <a:cs typeface="Liberation Sans Narrow"/>
              </a:rPr>
              <a:t>: </a:t>
            </a:r>
            <a:r>
              <a:rPr sz="2400" spc="-5" dirty="0">
                <a:latin typeface="Liberation Sans Narrow"/>
                <a:cs typeface="Liberation Sans Narrow"/>
              </a:rPr>
              <a:t>Un trésor</a:t>
            </a:r>
            <a:r>
              <a:rPr sz="2400" spc="-35" dirty="0">
                <a:latin typeface="Liberation Sans Narrow"/>
                <a:cs typeface="Liberation Sans Narrow"/>
              </a:rPr>
              <a:t> </a:t>
            </a:r>
            <a:r>
              <a:rPr sz="2400" spc="-10" dirty="0">
                <a:latin typeface="Liberation Sans Narrow"/>
                <a:cs typeface="Liberation Sans Narrow"/>
              </a:rPr>
              <a:t>inaliénable.</a:t>
            </a:r>
            <a:endParaRPr sz="2400">
              <a:latin typeface="Liberation Sans Narrow"/>
              <a:cs typeface="Liberation Sans Narrow"/>
            </a:endParaRPr>
          </a:p>
        </p:txBody>
      </p:sp>
      <p:sp>
        <p:nvSpPr>
          <p:cNvPr id="10" name="object 10"/>
          <p:cNvSpPr txBox="1"/>
          <p:nvPr/>
        </p:nvSpPr>
        <p:spPr>
          <a:xfrm>
            <a:off x="713638" y="6145479"/>
            <a:ext cx="1997075" cy="391160"/>
          </a:xfrm>
          <a:prstGeom prst="rect">
            <a:avLst/>
          </a:prstGeom>
        </p:spPr>
        <p:txBody>
          <a:bodyPr vert="horz" wrap="square" lIns="0" tIns="12700" rIns="0" bIns="0" rtlCol="0">
            <a:spAutoFit/>
          </a:bodyPr>
          <a:lstStyle/>
          <a:p>
            <a:pPr marL="12700">
              <a:lnSpc>
                <a:spcPct val="100000"/>
              </a:lnSpc>
              <a:spcBef>
                <a:spcPts val="100"/>
              </a:spcBef>
              <a:tabLst>
                <a:tab pos="1318260" algn="l"/>
              </a:tabLst>
            </a:pPr>
            <a:r>
              <a:rPr sz="2400" spc="-220" dirty="0">
                <a:latin typeface="Liberation Sans Narrow"/>
                <a:cs typeface="Liberation Sans Narrow"/>
              </a:rPr>
              <a:t>T</a:t>
            </a:r>
            <a:r>
              <a:rPr sz="2400" spc="-5" dirty="0">
                <a:latin typeface="Liberation Sans Narrow"/>
                <a:cs typeface="Liberation Sans Narrow"/>
              </a:rPr>
              <a:t>an</a:t>
            </a:r>
            <a:r>
              <a:rPr sz="2400" spc="-10" dirty="0">
                <a:latin typeface="Liberation Sans Narrow"/>
                <a:cs typeface="Liberation Sans Narrow"/>
              </a:rPr>
              <a:t>e</a:t>
            </a:r>
            <a:r>
              <a:rPr sz="2400" spc="-5" dirty="0">
                <a:latin typeface="Liberation Sans Narrow"/>
                <a:cs typeface="Liberation Sans Narrow"/>
              </a:rPr>
              <a:t>m</a:t>
            </a:r>
            <a:r>
              <a:rPr sz="2400" spc="5" dirty="0">
                <a:latin typeface="Liberation Sans Narrow"/>
                <a:cs typeface="Liberation Sans Narrow"/>
              </a:rPr>
              <a:t>m</a:t>
            </a:r>
            <a:r>
              <a:rPr sz="2400" spc="-5" dirty="0">
                <a:latin typeface="Liberation Sans Narrow"/>
                <a:cs typeface="Liberation Sans Narrow"/>
              </a:rPr>
              <a:t>ir</a:t>
            </a:r>
            <a:r>
              <a:rPr sz="2400" dirty="0">
                <a:latin typeface="Liberation Sans Narrow"/>
                <a:cs typeface="Liberation Sans Narrow"/>
              </a:rPr>
              <a:t>t	</a:t>
            </a:r>
            <a:r>
              <a:rPr sz="2400" spc="-5" dirty="0">
                <a:latin typeface="Liberation Sans Narrow"/>
                <a:cs typeface="Liberation Sans Narrow"/>
              </a:rPr>
              <a:t>nw</a:t>
            </a:r>
            <a:r>
              <a:rPr sz="2400" spc="-10" dirty="0">
                <a:latin typeface="Liberation Sans Narrow"/>
                <a:cs typeface="Liberation Sans Narrow"/>
              </a:rPr>
              <a:t>e</a:t>
            </a:r>
            <a:r>
              <a:rPr sz="2400" spc="-5" dirty="0">
                <a:latin typeface="Liberation Sans Narrow"/>
                <a:cs typeface="Liberation Sans Narrow"/>
              </a:rPr>
              <a:t>n</a:t>
            </a:r>
            <a:r>
              <a:rPr sz="2400" dirty="0">
                <a:latin typeface="Liberation Sans Narrow"/>
                <a:cs typeface="Liberation Sans Narrow"/>
              </a:rPr>
              <a:t>.</a:t>
            </a:r>
            <a:endParaRPr sz="2400">
              <a:latin typeface="Liberation Sans Narrow"/>
              <a:cs typeface="Liberation Sans Narrow"/>
            </a:endParaRPr>
          </a:p>
        </p:txBody>
      </p:sp>
      <p:sp>
        <p:nvSpPr>
          <p:cNvPr id="11" name="object 11"/>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277874" y="3996944"/>
            <a:ext cx="8174990" cy="1202055"/>
          </a:xfrm>
          <a:prstGeom prst="rect">
            <a:avLst/>
          </a:prstGeom>
        </p:spPr>
        <p:txBody>
          <a:bodyPr vert="horz" wrap="square" lIns="0" tIns="12700" rIns="0" bIns="0" rtlCol="0">
            <a:spAutoFit/>
          </a:bodyPr>
          <a:lstStyle/>
          <a:p>
            <a:pPr marL="1270" algn="ctr">
              <a:lnSpc>
                <a:spcPct val="100000"/>
              </a:lnSpc>
              <a:spcBef>
                <a:spcPts val="100"/>
              </a:spcBef>
            </a:pPr>
            <a:r>
              <a:rPr sz="2400" b="1" spc="-5" dirty="0">
                <a:latin typeface="Liberation Sans Narrow"/>
                <a:cs typeface="Liberation Sans Narrow"/>
              </a:rPr>
              <a:t>Merci pour votre</a:t>
            </a:r>
            <a:r>
              <a:rPr sz="2400" b="1" spc="-15" dirty="0">
                <a:latin typeface="Liberation Sans Narrow"/>
                <a:cs typeface="Liberation Sans Narrow"/>
              </a:rPr>
              <a:t> </a:t>
            </a:r>
            <a:r>
              <a:rPr sz="2400" b="1" dirty="0">
                <a:latin typeface="Liberation Sans Narrow"/>
                <a:cs typeface="Liberation Sans Narrow"/>
              </a:rPr>
              <a:t>attention.</a:t>
            </a:r>
            <a:endParaRPr sz="2400">
              <a:latin typeface="Liberation Sans Narrow"/>
              <a:cs typeface="Liberation Sans Narrow"/>
            </a:endParaRPr>
          </a:p>
          <a:p>
            <a:pPr>
              <a:lnSpc>
                <a:spcPct val="100000"/>
              </a:lnSpc>
              <a:spcBef>
                <a:spcPts val="50"/>
              </a:spcBef>
            </a:pPr>
            <a:endParaRPr sz="3000">
              <a:latin typeface="Times New Roman"/>
              <a:cs typeface="Times New Roman"/>
            </a:endParaRPr>
          </a:p>
          <a:p>
            <a:pPr algn="ctr">
              <a:lnSpc>
                <a:spcPct val="100000"/>
              </a:lnSpc>
              <a:spcBef>
                <a:spcPts val="5"/>
              </a:spcBef>
            </a:pPr>
            <a:r>
              <a:rPr sz="2400" b="1" spc="-240" dirty="0">
                <a:latin typeface="Arial"/>
                <a:cs typeface="Arial"/>
              </a:rPr>
              <a:t>Par </a:t>
            </a:r>
            <a:r>
              <a:rPr sz="2400" b="1" spc="-265" dirty="0">
                <a:latin typeface="Arial"/>
                <a:cs typeface="Arial"/>
              </a:rPr>
              <a:t>un </a:t>
            </a:r>
            <a:r>
              <a:rPr sz="2400" b="1" spc="-235" dirty="0">
                <a:latin typeface="Arial"/>
                <a:cs typeface="Arial"/>
              </a:rPr>
              <a:t>débat </a:t>
            </a:r>
            <a:r>
              <a:rPr sz="2400" b="1" spc="-200" dirty="0">
                <a:latin typeface="Arial"/>
                <a:cs typeface="Arial"/>
              </a:rPr>
              <a:t>constructif, </a:t>
            </a:r>
            <a:r>
              <a:rPr sz="2400" b="1" spc="-265" dirty="0">
                <a:latin typeface="Arial"/>
                <a:cs typeface="Arial"/>
              </a:rPr>
              <a:t>nous </a:t>
            </a:r>
            <a:r>
              <a:rPr sz="2400" b="1" spc="-254" dirty="0">
                <a:latin typeface="Arial"/>
                <a:cs typeface="Arial"/>
              </a:rPr>
              <a:t>avançons </a:t>
            </a:r>
            <a:r>
              <a:rPr sz="2400" b="1" spc="-220" dirty="0">
                <a:latin typeface="Arial"/>
                <a:cs typeface="Arial"/>
              </a:rPr>
              <a:t>toutes </a:t>
            </a:r>
            <a:r>
              <a:rPr sz="2400" b="1" spc="-195" dirty="0">
                <a:latin typeface="Arial"/>
                <a:cs typeface="Arial"/>
              </a:rPr>
              <a:t>et </a:t>
            </a:r>
            <a:r>
              <a:rPr sz="2400" b="1" spc="-229" dirty="0">
                <a:latin typeface="Arial"/>
                <a:cs typeface="Arial"/>
              </a:rPr>
              <a:t>tous </a:t>
            </a:r>
            <a:r>
              <a:rPr sz="2400" b="1" spc="-254" dirty="0">
                <a:latin typeface="Arial"/>
                <a:cs typeface="Arial"/>
              </a:rPr>
              <a:t>ensemble</a:t>
            </a:r>
            <a:r>
              <a:rPr sz="2400" b="1" spc="-290" dirty="0">
                <a:latin typeface="Arial"/>
                <a:cs typeface="Arial"/>
              </a:rPr>
              <a:t> </a:t>
            </a:r>
            <a:r>
              <a:rPr sz="2400" b="1" spc="-280" dirty="0">
                <a:latin typeface="Arial"/>
                <a:cs typeface="Arial"/>
              </a:rPr>
              <a:t>….</a:t>
            </a:r>
            <a:endParaRPr sz="2400">
              <a:latin typeface="Arial"/>
              <a:cs typeface="Arial"/>
            </a:endParaRPr>
          </a:p>
        </p:txBody>
      </p:sp>
      <p:sp>
        <p:nvSpPr>
          <p:cNvPr id="10" name="object 10"/>
          <p:cNvSpPr txBox="1"/>
          <p:nvPr/>
        </p:nvSpPr>
        <p:spPr>
          <a:xfrm>
            <a:off x="442671" y="6292393"/>
            <a:ext cx="9534525" cy="758190"/>
          </a:xfrm>
          <a:prstGeom prst="rect">
            <a:avLst/>
          </a:prstGeom>
        </p:spPr>
        <p:txBody>
          <a:bodyPr vert="horz" wrap="square" lIns="0" tIns="12065" rIns="0" bIns="0" rtlCol="0">
            <a:spAutoFit/>
          </a:bodyPr>
          <a:lstStyle/>
          <a:p>
            <a:pPr marL="12700">
              <a:lnSpc>
                <a:spcPct val="100000"/>
              </a:lnSpc>
              <a:spcBef>
                <a:spcPts val="95"/>
              </a:spcBef>
            </a:pPr>
            <a:r>
              <a:rPr sz="1600" spc="-5" dirty="0">
                <a:latin typeface="Liberation Sans Narrow"/>
                <a:cs typeface="Liberation Sans Narrow"/>
              </a:rPr>
              <a:t>Réalisé</a:t>
            </a:r>
            <a:r>
              <a:rPr sz="1400" spc="-5" dirty="0">
                <a:latin typeface="Liberation Sans Narrow"/>
                <a:cs typeface="Liberation Sans Narrow"/>
              </a:rPr>
              <a:t>(recherche, étude et analyse) </a:t>
            </a:r>
            <a:r>
              <a:rPr sz="1600" spc="-5" dirty="0">
                <a:latin typeface="Liberation Sans Narrow"/>
                <a:cs typeface="Liberation Sans Narrow"/>
              </a:rPr>
              <a:t>et présenté par Arezqi K à Montréal le 05 mai</a:t>
            </a:r>
            <a:r>
              <a:rPr sz="1600" spc="-105" dirty="0">
                <a:latin typeface="Liberation Sans Narrow"/>
                <a:cs typeface="Liberation Sans Narrow"/>
              </a:rPr>
              <a:t> </a:t>
            </a:r>
            <a:r>
              <a:rPr sz="1600" spc="-5" dirty="0">
                <a:latin typeface="Liberation Sans Narrow"/>
                <a:cs typeface="Liberation Sans Narrow"/>
              </a:rPr>
              <a:t>2018.</a:t>
            </a:r>
            <a:endParaRPr sz="1600">
              <a:latin typeface="Liberation Sans Narrow"/>
              <a:cs typeface="Liberation Sans Narrow"/>
            </a:endParaRPr>
          </a:p>
          <a:p>
            <a:pPr marL="12700">
              <a:lnSpc>
                <a:spcPct val="100000"/>
              </a:lnSpc>
            </a:pPr>
            <a:r>
              <a:rPr sz="1600" spc="-165" dirty="0">
                <a:latin typeface="Arial"/>
                <a:cs typeface="Arial"/>
              </a:rPr>
              <a:t>Seconde</a:t>
            </a:r>
            <a:r>
              <a:rPr sz="1600" spc="-114" dirty="0">
                <a:latin typeface="Arial"/>
                <a:cs typeface="Arial"/>
              </a:rPr>
              <a:t> </a:t>
            </a:r>
            <a:r>
              <a:rPr sz="1600" spc="-160" dirty="0">
                <a:latin typeface="Arial"/>
                <a:cs typeface="Arial"/>
              </a:rPr>
              <a:t>mise</a:t>
            </a:r>
            <a:r>
              <a:rPr sz="1600" spc="-85" dirty="0">
                <a:latin typeface="Arial"/>
                <a:cs typeface="Arial"/>
              </a:rPr>
              <a:t> </a:t>
            </a:r>
            <a:r>
              <a:rPr sz="1600" spc="-165" dirty="0">
                <a:latin typeface="Arial"/>
                <a:cs typeface="Arial"/>
              </a:rPr>
              <a:t>à</a:t>
            </a:r>
            <a:r>
              <a:rPr sz="1600" spc="-85" dirty="0">
                <a:latin typeface="Arial"/>
                <a:cs typeface="Arial"/>
              </a:rPr>
              <a:t> </a:t>
            </a:r>
            <a:r>
              <a:rPr sz="1600" spc="-135" dirty="0">
                <a:latin typeface="Arial"/>
                <a:cs typeface="Arial"/>
              </a:rPr>
              <a:t>jour,</a:t>
            </a:r>
            <a:r>
              <a:rPr sz="1600" spc="-20" dirty="0">
                <a:latin typeface="Arial"/>
                <a:cs typeface="Arial"/>
              </a:rPr>
              <a:t> </a:t>
            </a:r>
            <a:r>
              <a:rPr sz="1600" spc="-165" dirty="0">
                <a:latin typeface="Arial"/>
                <a:cs typeface="Arial"/>
              </a:rPr>
              <a:t>20</a:t>
            </a:r>
            <a:r>
              <a:rPr sz="1600" spc="-95" dirty="0">
                <a:latin typeface="Arial"/>
                <a:cs typeface="Arial"/>
              </a:rPr>
              <a:t> </a:t>
            </a:r>
            <a:r>
              <a:rPr sz="1600" spc="-160" dirty="0">
                <a:latin typeface="Arial"/>
                <a:cs typeface="Arial"/>
              </a:rPr>
              <a:t>mai</a:t>
            </a:r>
            <a:r>
              <a:rPr sz="1600" spc="-90" dirty="0">
                <a:latin typeface="Arial"/>
                <a:cs typeface="Arial"/>
              </a:rPr>
              <a:t> </a:t>
            </a:r>
            <a:r>
              <a:rPr sz="1600" spc="-150" dirty="0">
                <a:latin typeface="Arial"/>
                <a:cs typeface="Arial"/>
              </a:rPr>
              <a:t>2018,</a:t>
            </a:r>
            <a:r>
              <a:rPr sz="1600" spc="-110" dirty="0">
                <a:latin typeface="Arial"/>
                <a:cs typeface="Arial"/>
              </a:rPr>
              <a:t> </a:t>
            </a:r>
            <a:r>
              <a:rPr sz="1600" spc="-130" dirty="0">
                <a:latin typeface="Arial"/>
                <a:cs typeface="Arial"/>
              </a:rPr>
              <a:t>suite</a:t>
            </a:r>
            <a:r>
              <a:rPr sz="1600" spc="-85" dirty="0">
                <a:latin typeface="Arial"/>
                <a:cs typeface="Arial"/>
              </a:rPr>
              <a:t> </a:t>
            </a:r>
            <a:r>
              <a:rPr sz="1600" spc="-160" dirty="0">
                <a:latin typeface="Arial"/>
                <a:cs typeface="Arial"/>
              </a:rPr>
              <a:t>aux</a:t>
            </a:r>
            <a:r>
              <a:rPr sz="1600" spc="-85" dirty="0">
                <a:latin typeface="Arial"/>
                <a:cs typeface="Arial"/>
              </a:rPr>
              <a:t> </a:t>
            </a:r>
            <a:r>
              <a:rPr sz="1600" spc="-130" dirty="0">
                <a:latin typeface="Arial"/>
                <a:cs typeface="Arial"/>
              </a:rPr>
              <a:t>différentes</a:t>
            </a:r>
            <a:r>
              <a:rPr sz="1600" spc="-110" dirty="0">
                <a:latin typeface="Arial"/>
                <a:cs typeface="Arial"/>
              </a:rPr>
              <a:t> </a:t>
            </a:r>
            <a:r>
              <a:rPr sz="1600" spc="-140" dirty="0">
                <a:latin typeface="Arial"/>
                <a:cs typeface="Arial"/>
              </a:rPr>
              <a:t>suggestions,</a:t>
            </a:r>
            <a:r>
              <a:rPr sz="1600" spc="-120" dirty="0">
                <a:latin typeface="Arial"/>
                <a:cs typeface="Arial"/>
              </a:rPr>
              <a:t> </a:t>
            </a:r>
            <a:r>
              <a:rPr sz="1600" spc="-160" dirty="0">
                <a:latin typeface="Arial"/>
                <a:cs typeface="Arial"/>
              </a:rPr>
              <a:t>recommandations</a:t>
            </a:r>
            <a:r>
              <a:rPr sz="1600" spc="-110" dirty="0">
                <a:latin typeface="Arial"/>
                <a:cs typeface="Arial"/>
              </a:rPr>
              <a:t> </a:t>
            </a:r>
            <a:r>
              <a:rPr sz="1600" spc="-125" dirty="0">
                <a:latin typeface="Arial"/>
                <a:cs typeface="Arial"/>
              </a:rPr>
              <a:t>et</a:t>
            </a:r>
            <a:r>
              <a:rPr sz="1600" spc="-80" dirty="0">
                <a:latin typeface="Arial"/>
                <a:cs typeface="Arial"/>
              </a:rPr>
              <a:t> </a:t>
            </a:r>
            <a:r>
              <a:rPr sz="1600" spc="-145" dirty="0">
                <a:latin typeface="Arial"/>
                <a:cs typeface="Arial"/>
              </a:rPr>
              <a:t>ajustements</a:t>
            </a:r>
            <a:r>
              <a:rPr sz="1600" spc="-100" dirty="0">
                <a:latin typeface="Arial"/>
                <a:cs typeface="Arial"/>
              </a:rPr>
              <a:t> </a:t>
            </a:r>
            <a:r>
              <a:rPr sz="1600" spc="-155" dirty="0">
                <a:latin typeface="Arial"/>
                <a:cs typeface="Arial"/>
              </a:rPr>
              <a:t>proposés</a:t>
            </a:r>
            <a:r>
              <a:rPr sz="1600" spc="-105" dirty="0">
                <a:latin typeface="Arial"/>
                <a:cs typeface="Arial"/>
              </a:rPr>
              <a:t> </a:t>
            </a:r>
            <a:r>
              <a:rPr sz="1600" spc="-145" dirty="0">
                <a:latin typeface="Arial"/>
                <a:cs typeface="Arial"/>
              </a:rPr>
              <a:t>par</a:t>
            </a:r>
            <a:r>
              <a:rPr sz="1600" spc="-95" dirty="0">
                <a:latin typeface="Arial"/>
                <a:cs typeface="Arial"/>
              </a:rPr>
              <a:t> </a:t>
            </a:r>
            <a:r>
              <a:rPr sz="1600" spc="-110" dirty="0">
                <a:latin typeface="Arial"/>
                <a:cs typeface="Arial"/>
              </a:rPr>
              <a:t>l’assistanc</a:t>
            </a:r>
            <a:r>
              <a:rPr sz="1600" spc="-110" dirty="0">
                <a:latin typeface="Liberation Sans Narrow"/>
                <a:cs typeface="Liberation Sans Narrow"/>
              </a:rPr>
              <a:t>e</a:t>
            </a:r>
            <a:endParaRPr sz="1600">
              <a:latin typeface="Liberation Sans Narrow"/>
              <a:cs typeface="Liberation Sans Narrow"/>
            </a:endParaRPr>
          </a:p>
          <a:p>
            <a:pPr marL="12700">
              <a:lnSpc>
                <a:spcPct val="100000"/>
              </a:lnSpc>
              <a:spcBef>
                <a:spcPts val="15"/>
              </a:spcBef>
            </a:pPr>
            <a:r>
              <a:rPr sz="1400" spc="-85" dirty="0">
                <a:latin typeface="Arial"/>
                <a:cs typeface="Arial"/>
              </a:rPr>
              <a:t>{ </a:t>
            </a:r>
            <a:r>
              <a:rPr sz="1400" spc="-114" dirty="0">
                <a:latin typeface="Arial"/>
                <a:cs typeface="Arial"/>
              </a:rPr>
              <a:t>Participants </a:t>
            </a:r>
            <a:r>
              <a:rPr sz="1400" spc="-145" dirty="0">
                <a:latin typeface="Arial"/>
                <a:cs typeface="Arial"/>
              </a:rPr>
              <a:t>de </a:t>
            </a:r>
            <a:r>
              <a:rPr sz="1400" spc="-95" dirty="0">
                <a:latin typeface="Arial"/>
                <a:cs typeface="Arial"/>
              </a:rPr>
              <a:t>l’atelier </a:t>
            </a:r>
            <a:r>
              <a:rPr sz="1400" spc="-145" dirty="0">
                <a:latin typeface="Arial"/>
                <a:cs typeface="Arial"/>
              </a:rPr>
              <a:t>de </a:t>
            </a:r>
            <a:r>
              <a:rPr sz="1400" spc="-100" dirty="0">
                <a:latin typeface="Arial"/>
                <a:cs typeface="Arial"/>
              </a:rPr>
              <a:t>travail </a:t>
            </a:r>
            <a:r>
              <a:rPr sz="1400" spc="-145" dirty="0">
                <a:latin typeface="Arial"/>
                <a:cs typeface="Arial"/>
              </a:rPr>
              <a:t>du </a:t>
            </a:r>
            <a:r>
              <a:rPr sz="1400" spc="-140" dirty="0">
                <a:latin typeface="Arial"/>
                <a:cs typeface="Arial"/>
              </a:rPr>
              <a:t>5 mai</a:t>
            </a:r>
            <a:r>
              <a:rPr sz="1400" spc="-5" dirty="0">
                <a:latin typeface="Arial"/>
                <a:cs typeface="Arial"/>
              </a:rPr>
              <a:t> </a:t>
            </a:r>
            <a:r>
              <a:rPr sz="1400" spc="-145" dirty="0">
                <a:latin typeface="Arial"/>
                <a:cs typeface="Arial"/>
              </a:rPr>
              <a:t>2018 </a:t>
            </a:r>
            <a:r>
              <a:rPr sz="1400" spc="-40" dirty="0">
                <a:latin typeface="Arial"/>
                <a:cs typeface="Arial"/>
              </a:rPr>
              <a:t>}</a:t>
            </a:r>
            <a:r>
              <a:rPr sz="1600" spc="-40" dirty="0">
                <a:latin typeface="Liberation Sans Narrow"/>
                <a:cs typeface="Liberation Sans Narrow"/>
              </a:rPr>
              <a:t>.</a:t>
            </a:r>
            <a:endParaRPr sz="1600">
              <a:latin typeface="Liberation Sans Narrow"/>
              <a:cs typeface="Liberation Sans Narrow"/>
            </a:endParaRPr>
          </a:p>
        </p:txBody>
      </p:sp>
      <p:sp>
        <p:nvSpPr>
          <p:cNvPr id="11" name="object 11"/>
          <p:cNvSpPr txBox="1">
            <a:spLocks noGrp="1"/>
          </p:cNvSpPr>
          <p:nvPr>
            <p:ph type="title"/>
          </p:nvPr>
        </p:nvSpPr>
        <p:spPr>
          <a:xfrm>
            <a:off x="3598545" y="1223899"/>
            <a:ext cx="3168650" cy="391160"/>
          </a:xfrm>
          <a:prstGeom prst="rect">
            <a:avLst/>
          </a:prstGeom>
        </p:spPr>
        <p:txBody>
          <a:bodyPr vert="horz" wrap="square" lIns="0" tIns="12700" rIns="0" bIns="0" rtlCol="0">
            <a:spAutoFit/>
          </a:bodyPr>
          <a:lstStyle/>
          <a:p>
            <a:pPr marL="12700">
              <a:lnSpc>
                <a:spcPct val="100000"/>
              </a:lnSpc>
              <a:spcBef>
                <a:spcPts val="100"/>
              </a:spcBef>
            </a:pPr>
            <a:r>
              <a:rPr spc="-245" dirty="0">
                <a:latin typeface="Arial"/>
                <a:cs typeface="Arial"/>
              </a:rPr>
              <a:t>Demain, </a:t>
            </a:r>
            <a:r>
              <a:rPr spc="-195" dirty="0">
                <a:latin typeface="Arial"/>
                <a:cs typeface="Arial"/>
              </a:rPr>
              <a:t>l’école </a:t>
            </a:r>
            <a:r>
              <a:rPr spc="-254" dirty="0">
                <a:latin typeface="Arial"/>
                <a:cs typeface="Arial"/>
              </a:rPr>
              <a:t>en</a:t>
            </a:r>
            <a:r>
              <a:rPr spc="40" dirty="0">
                <a:latin typeface="Arial"/>
                <a:cs typeface="Arial"/>
              </a:rPr>
              <a:t> </a:t>
            </a:r>
            <a:r>
              <a:rPr spc="-225" dirty="0">
                <a:latin typeface="Arial"/>
                <a:cs typeface="Arial"/>
              </a:rPr>
              <a:t>Kabylie</a:t>
            </a:r>
          </a:p>
        </p:txBody>
      </p:sp>
      <p:sp>
        <p:nvSpPr>
          <p:cNvPr id="12" name="object 12"/>
          <p:cNvSpPr txBox="1"/>
          <p:nvPr/>
        </p:nvSpPr>
        <p:spPr>
          <a:xfrm>
            <a:off x="6825188" y="1256244"/>
            <a:ext cx="250190" cy="349885"/>
          </a:xfrm>
          <a:prstGeom prst="rect">
            <a:avLst/>
          </a:prstGeom>
        </p:spPr>
        <p:txBody>
          <a:bodyPr vert="horz" wrap="square" lIns="0" tIns="0" rIns="0" bIns="0" rtlCol="0">
            <a:spAutoFit/>
          </a:bodyPr>
          <a:lstStyle/>
          <a:p>
            <a:pPr>
              <a:lnSpc>
                <a:spcPts val="2725"/>
              </a:lnSpc>
            </a:pPr>
            <a:r>
              <a:rPr sz="2400" b="1" spc="-434" dirty="0">
                <a:solidFill>
                  <a:srgbClr val="0000FF"/>
                </a:solidFill>
                <a:latin typeface="Arial"/>
                <a:cs typeface="Arial"/>
              </a:rPr>
              <a:t>…</a:t>
            </a:r>
            <a:endParaRPr sz="2400">
              <a:latin typeface="Arial"/>
              <a:cs typeface="Arial"/>
            </a:endParaRPr>
          </a:p>
        </p:txBody>
      </p:sp>
      <p:sp>
        <p:nvSpPr>
          <p:cNvPr id="13" name="object 13"/>
          <p:cNvSpPr/>
          <p:nvPr/>
        </p:nvSpPr>
        <p:spPr>
          <a:xfrm>
            <a:off x="6984492" y="1249754"/>
            <a:ext cx="3262003" cy="1866789"/>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78</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43890" y="1176909"/>
            <a:ext cx="8256270" cy="391160"/>
          </a:xfrm>
          <a:prstGeom prst="rect">
            <a:avLst/>
          </a:prstGeom>
        </p:spPr>
        <p:txBody>
          <a:bodyPr vert="horz" wrap="square" lIns="0" tIns="12700" rIns="0" bIns="0" rtlCol="0">
            <a:spAutoFit/>
          </a:bodyPr>
          <a:lstStyle/>
          <a:p>
            <a:pPr marL="12700">
              <a:lnSpc>
                <a:spcPct val="100000"/>
              </a:lnSpc>
              <a:spcBef>
                <a:spcPts val="100"/>
              </a:spcBef>
            </a:pPr>
            <a:r>
              <a:rPr spc="-5" dirty="0"/>
              <a:t>7- Quelques recommandations </a:t>
            </a:r>
            <a:r>
              <a:rPr dirty="0"/>
              <a:t>de </a:t>
            </a:r>
            <a:r>
              <a:rPr spc="-5" dirty="0"/>
              <a:t>l'assistance [Atelier </a:t>
            </a:r>
            <a:r>
              <a:rPr dirty="0"/>
              <a:t>de </a:t>
            </a:r>
            <a:r>
              <a:rPr spc="-5" dirty="0"/>
              <a:t>travail</a:t>
            </a:r>
            <a:r>
              <a:rPr spc="70" dirty="0"/>
              <a:t> </a:t>
            </a:r>
            <a:r>
              <a:rPr spc="-10" dirty="0"/>
              <a:t>#02].</a:t>
            </a:r>
          </a:p>
        </p:txBody>
      </p:sp>
      <p:sp>
        <p:nvSpPr>
          <p:cNvPr id="10" name="object 10"/>
          <p:cNvSpPr/>
          <p:nvPr/>
        </p:nvSpPr>
        <p:spPr>
          <a:xfrm>
            <a:off x="737997" y="1964817"/>
            <a:ext cx="164591" cy="21336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37997" y="2877693"/>
            <a:ext cx="164591" cy="21336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37997" y="4157853"/>
            <a:ext cx="164591" cy="21336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37997" y="5072253"/>
            <a:ext cx="164591" cy="213360"/>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941933" y="1862709"/>
            <a:ext cx="9422130" cy="3865245"/>
          </a:xfrm>
          <a:prstGeom prst="rect">
            <a:avLst/>
          </a:prstGeom>
        </p:spPr>
        <p:txBody>
          <a:bodyPr vert="horz" wrap="square" lIns="0" tIns="26034" rIns="0" bIns="0" rtlCol="0">
            <a:spAutoFit/>
          </a:bodyPr>
          <a:lstStyle/>
          <a:p>
            <a:pPr marL="12700" marR="5080">
              <a:lnSpc>
                <a:spcPts val="2870"/>
              </a:lnSpc>
              <a:spcBef>
                <a:spcPts val="204"/>
              </a:spcBef>
            </a:pPr>
            <a:r>
              <a:rPr sz="2400" b="1" spc="-5" dirty="0">
                <a:latin typeface="Liberation Sans Narrow"/>
                <a:cs typeface="Liberation Sans Narrow"/>
              </a:rPr>
              <a:t>La langue Kabyle </a:t>
            </a:r>
            <a:r>
              <a:rPr sz="2400" b="1" dirty="0">
                <a:latin typeface="Liberation Sans Narrow"/>
                <a:cs typeface="Liberation Sans Narrow"/>
              </a:rPr>
              <a:t>est la </a:t>
            </a:r>
            <a:r>
              <a:rPr sz="2400" b="1" spc="-5" dirty="0">
                <a:latin typeface="Liberation Sans Narrow"/>
                <a:cs typeface="Liberation Sans Narrow"/>
              </a:rPr>
              <a:t>langue </a:t>
            </a:r>
            <a:r>
              <a:rPr sz="2400" b="1" dirty="0">
                <a:latin typeface="Liberation Sans Narrow"/>
                <a:cs typeface="Liberation Sans Narrow"/>
              </a:rPr>
              <a:t>principale </a:t>
            </a:r>
            <a:r>
              <a:rPr sz="2400" b="1" spc="-5" dirty="0">
                <a:latin typeface="Liberation Sans Narrow"/>
                <a:cs typeface="Liberation Sans Narrow"/>
              </a:rPr>
              <a:t>de </a:t>
            </a:r>
            <a:r>
              <a:rPr sz="2400" b="1" spc="-229" dirty="0">
                <a:latin typeface="Arial"/>
                <a:cs typeface="Arial"/>
              </a:rPr>
              <a:t>l’enseignement </a:t>
            </a:r>
            <a:r>
              <a:rPr sz="2400" spc="-5" dirty="0">
                <a:latin typeface="Liberation Sans Narrow"/>
                <a:cs typeface="Liberation Sans Narrow"/>
              </a:rPr>
              <a:t>du préscolaire </a:t>
            </a:r>
            <a:r>
              <a:rPr sz="2400" spc="5" dirty="0">
                <a:latin typeface="Liberation Sans Narrow"/>
                <a:cs typeface="Liberation Sans Narrow"/>
              </a:rPr>
              <a:t>au  </a:t>
            </a:r>
            <a:r>
              <a:rPr sz="2400" spc="-5" dirty="0">
                <a:latin typeface="Liberation Sans Narrow"/>
                <a:cs typeface="Liberation Sans Narrow"/>
              </a:rPr>
              <a:t>post-secondaire</a:t>
            </a:r>
            <a:r>
              <a:rPr sz="2400" spc="40" dirty="0">
                <a:latin typeface="Liberation Sans Narrow"/>
                <a:cs typeface="Liberation Sans Narrow"/>
              </a:rPr>
              <a:t> </a:t>
            </a:r>
            <a:r>
              <a:rPr sz="2400" spc="-5" dirty="0">
                <a:latin typeface="Liberation Sans Narrow"/>
                <a:cs typeface="Liberation Sans Narrow"/>
              </a:rPr>
              <a:t>(pré-universitaire).</a:t>
            </a:r>
            <a:endParaRPr sz="2400">
              <a:latin typeface="Liberation Sans Narrow"/>
              <a:cs typeface="Liberation Sans Narrow"/>
            </a:endParaRPr>
          </a:p>
          <a:p>
            <a:pPr marL="12700" marR="7620" algn="just">
              <a:lnSpc>
                <a:spcPct val="100000"/>
              </a:lnSpc>
              <a:spcBef>
                <a:spcPts val="1340"/>
              </a:spcBef>
            </a:pPr>
            <a:r>
              <a:rPr sz="2400" spc="-5" dirty="0">
                <a:latin typeface="Liberation Sans Narrow"/>
                <a:cs typeface="Liberation Sans Narrow"/>
              </a:rPr>
              <a:t>Élaborer </a:t>
            </a:r>
            <a:r>
              <a:rPr sz="2400" dirty="0">
                <a:latin typeface="Liberation Sans Narrow"/>
                <a:cs typeface="Liberation Sans Narrow"/>
              </a:rPr>
              <a:t>un </a:t>
            </a:r>
            <a:r>
              <a:rPr sz="2400" spc="-5" dirty="0">
                <a:latin typeface="Liberation Sans Narrow"/>
                <a:cs typeface="Liberation Sans Narrow"/>
              </a:rPr>
              <a:t>plan stratégique </a:t>
            </a:r>
            <a:r>
              <a:rPr sz="2400" dirty="0">
                <a:latin typeface="Liberation Sans Narrow"/>
                <a:cs typeface="Liberation Sans Narrow"/>
              </a:rPr>
              <a:t>pour </a:t>
            </a:r>
            <a:r>
              <a:rPr sz="2400" spc="-5" dirty="0">
                <a:latin typeface="Liberation Sans Narrow"/>
                <a:cs typeface="Liberation Sans Narrow"/>
              </a:rPr>
              <a:t>la </a:t>
            </a:r>
            <a:r>
              <a:rPr sz="2400" dirty="0">
                <a:latin typeface="Liberation Sans Narrow"/>
                <a:cs typeface="Liberation Sans Narrow"/>
              </a:rPr>
              <a:t>phase </a:t>
            </a:r>
            <a:r>
              <a:rPr sz="2400" spc="-5" dirty="0">
                <a:latin typeface="Liberation Sans Narrow"/>
                <a:cs typeface="Liberation Sans Narrow"/>
              </a:rPr>
              <a:t>de transition. Cette phase est nécessaire  et très important pour la réussite. Elle entre </a:t>
            </a:r>
            <a:r>
              <a:rPr sz="2400" dirty="0">
                <a:latin typeface="Liberation Sans Narrow"/>
                <a:cs typeface="Liberation Sans Narrow"/>
              </a:rPr>
              <a:t>dans </a:t>
            </a:r>
            <a:r>
              <a:rPr sz="2400" spc="-5" dirty="0">
                <a:latin typeface="Liberation Sans Narrow"/>
                <a:cs typeface="Liberation Sans Narrow"/>
              </a:rPr>
              <a:t>le cadre de la gestion du  changement.</a:t>
            </a:r>
            <a:endParaRPr sz="2400">
              <a:latin typeface="Liberation Sans Narrow"/>
              <a:cs typeface="Liberation Sans Narrow"/>
            </a:endParaRPr>
          </a:p>
          <a:p>
            <a:pPr marL="12700">
              <a:lnSpc>
                <a:spcPct val="100000"/>
              </a:lnSpc>
              <a:spcBef>
                <a:spcPts val="1445"/>
              </a:spcBef>
              <a:tabLst>
                <a:tab pos="448309" algn="l"/>
                <a:tab pos="1569720" algn="l"/>
                <a:tab pos="2660015" algn="l"/>
                <a:tab pos="3696335" algn="l"/>
                <a:tab pos="4258945" algn="l"/>
                <a:tab pos="5628640" algn="l"/>
                <a:tab pos="6191250" algn="l"/>
                <a:tab pos="6668770" algn="l"/>
                <a:tab pos="7562850" algn="l"/>
                <a:tab pos="7791450" algn="l"/>
                <a:tab pos="9199880" algn="l"/>
              </a:tabLst>
            </a:pPr>
            <a:r>
              <a:rPr sz="2400" spc="-5" dirty="0">
                <a:latin typeface="Liberation Sans Narrow"/>
                <a:cs typeface="Liberation Sans Narrow"/>
              </a:rPr>
              <a:t>L</a:t>
            </a:r>
            <a:r>
              <a:rPr sz="2400" dirty="0">
                <a:latin typeface="Liberation Sans Narrow"/>
                <a:cs typeface="Liberation Sans Narrow"/>
              </a:rPr>
              <a:t>e	</a:t>
            </a:r>
            <a:r>
              <a:rPr sz="2400" spc="5" dirty="0">
                <a:latin typeface="Liberation Sans Narrow"/>
                <a:cs typeface="Liberation Sans Narrow"/>
              </a:rPr>
              <a:t>n</a:t>
            </a:r>
            <a:r>
              <a:rPr sz="2400" spc="-5" dirty="0">
                <a:latin typeface="Liberation Sans Narrow"/>
                <a:cs typeface="Liberation Sans Narrow"/>
              </a:rPr>
              <a:t>ouv</a:t>
            </a:r>
            <a:r>
              <a:rPr sz="2400" spc="5" dirty="0">
                <a:latin typeface="Liberation Sans Narrow"/>
                <a:cs typeface="Liberation Sans Narrow"/>
              </a:rPr>
              <a:t>e</a:t>
            </a:r>
            <a:r>
              <a:rPr sz="2400" spc="-5" dirty="0">
                <a:latin typeface="Liberation Sans Narrow"/>
                <a:cs typeface="Liberation Sans Narrow"/>
              </a:rPr>
              <a:t>a</a:t>
            </a:r>
            <a:r>
              <a:rPr sz="2400" dirty="0">
                <a:latin typeface="Liberation Sans Narrow"/>
                <a:cs typeface="Liberation Sans Narrow"/>
              </a:rPr>
              <a:t>u	</a:t>
            </a:r>
            <a:r>
              <a:rPr sz="2400" spc="-5" dirty="0">
                <a:latin typeface="Liberation Sans Narrow"/>
                <a:cs typeface="Liberation Sans Narrow"/>
              </a:rPr>
              <a:t>systèm</a:t>
            </a:r>
            <a:r>
              <a:rPr sz="2400" dirty="0">
                <a:latin typeface="Liberation Sans Narrow"/>
                <a:cs typeface="Liberation Sans Narrow"/>
              </a:rPr>
              <a:t>e	</a:t>
            </a:r>
            <a:r>
              <a:rPr sz="2400" spc="5" dirty="0">
                <a:latin typeface="Liberation Sans Narrow"/>
                <a:cs typeface="Liberation Sans Narrow"/>
              </a:rPr>
              <a:t>é</a:t>
            </a:r>
            <a:r>
              <a:rPr sz="2400" spc="-5" dirty="0">
                <a:latin typeface="Liberation Sans Narrow"/>
                <a:cs typeface="Liberation Sans Narrow"/>
              </a:rPr>
              <a:t>ducati</a:t>
            </a:r>
            <a:r>
              <a:rPr sz="2400" dirty="0">
                <a:latin typeface="Liberation Sans Narrow"/>
                <a:cs typeface="Liberation Sans Narrow"/>
              </a:rPr>
              <a:t>f	</a:t>
            </a:r>
            <a:r>
              <a:rPr sz="2400" spc="-5" dirty="0">
                <a:latin typeface="Liberation Sans Narrow"/>
                <a:cs typeface="Liberation Sans Narrow"/>
              </a:rPr>
              <a:t>doi</a:t>
            </a:r>
            <a:r>
              <a:rPr sz="2400" dirty="0">
                <a:latin typeface="Liberation Sans Narrow"/>
                <a:cs typeface="Liberation Sans Narrow"/>
              </a:rPr>
              <a:t>t	</a:t>
            </a:r>
            <a:r>
              <a:rPr sz="2400" spc="-204" dirty="0">
                <a:latin typeface="Arial"/>
                <a:cs typeface="Arial"/>
              </a:rPr>
              <a:t>s’ap</a:t>
            </a:r>
            <a:r>
              <a:rPr sz="2400" spc="-240" dirty="0">
                <a:latin typeface="Arial"/>
                <a:cs typeface="Arial"/>
              </a:rPr>
              <a:t>p</a:t>
            </a:r>
            <a:r>
              <a:rPr sz="2400" spc="-105" dirty="0">
                <a:latin typeface="Arial"/>
                <a:cs typeface="Arial"/>
              </a:rPr>
              <a:t>l</a:t>
            </a:r>
            <a:r>
              <a:rPr sz="2400" spc="-110" dirty="0">
                <a:latin typeface="Arial"/>
                <a:cs typeface="Arial"/>
              </a:rPr>
              <a:t>i</a:t>
            </a:r>
            <a:r>
              <a:rPr sz="2400" spc="-235" dirty="0">
                <a:latin typeface="Arial"/>
                <a:cs typeface="Arial"/>
              </a:rPr>
              <a:t>qu</a:t>
            </a:r>
            <a:r>
              <a:rPr sz="2400" spc="-245" dirty="0">
                <a:latin typeface="Arial"/>
                <a:cs typeface="Arial"/>
              </a:rPr>
              <a:t>e</a:t>
            </a:r>
            <a:r>
              <a:rPr sz="2400" spc="-145" dirty="0">
                <a:latin typeface="Arial"/>
                <a:cs typeface="Arial"/>
              </a:rPr>
              <a:t>r</a:t>
            </a:r>
            <a:r>
              <a:rPr sz="2400" dirty="0">
                <a:latin typeface="Arial"/>
                <a:cs typeface="Arial"/>
              </a:rPr>
              <a:t>	</a:t>
            </a:r>
            <a:r>
              <a:rPr sz="2400" spc="-5" dirty="0">
                <a:latin typeface="Liberation Sans Narrow"/>
                <a:cs typeface="Liberation Sans Narrow"/>
              </a:rPr>
              <a:t>dè</a:t>
            </a:r>
            <a:r>
              <a:rPr sz="2400" dirty="0">
                <a:latin typeface="Liberation Sans Narrow"/>
                <a:cs typeface="Liberation Sans Narrow"/>
              </a:rPr>
              <a:t>s	</a:t>
            </a:r>
            <a:r>
              <a:rPr sz="2400" spc="-5" dirty="0">
                <a:latin typeface="Liberation Sans Narrow"/>
                <a:cs typeface="Liberation Sans Narrow"/>
              </a:rPr>
              <a:t>l</a:t>
            </a:r>
            <a:r>
              <a:rPr sz="2400" spc="-10" dirty="0">
                <a:latin typeface="Liberation Sans Narrow"/>
                <a:cs typeface="Liberation Sans Narrow"/>
              </a:rPr>
              <a:t>e</a:t>
            </a:r>
            <a:r>
              <a:rPr sz="2400" dirty="0">
                <a:latin typeface="Liberation Sans Narrow"/>
                <a:cs typeface="Liberation Sans Narrow"/>
              </a:rPr>
              <a:t>s	</a:t>
            </a:r>
            <a:r>
              <a:rPr sz="2400" spc="-5" dirty="0">
                <a:latin typeface="Liberation Sans Narrow"/>
                <a:cs typeface="Liberation Sans Narrow"/>
              </a:rPr>
              <a:t>pali</a:t>
            </a:r>
            <a:r>
              <a:rPr sz="2400" spc="-10" dirty="0">
                <a:latin typeface="Liberation Sans Narrow"/>
                <a:cs typeface="Liberation Sans Narrow"/>
              </a:rPr>
              <a:t>e</a:t>
            </a:r>
            <a:r>
              <a:rPr sz="2400" dirty="0">
                <a:latin typeface="Liberation Sans Narrow"/>
                <a:cs typeface="Liberation Sans Narrow"/>
              </a:rPr>
              <a:t>rs	:	Prés</a:t>
            </a:r>
            <a:r>
              <a:rPr sz="2400" spc="-10" dirty="0">
                <a:latin typeface="Liberation Sans Narrow"/>
                <a:cs typeface="Liberation Sans Narrow"/>
              </a:rPr>
              <a:t>c</a:t>
            </a:r>
            <a:r>
              <a:rPr sz="2400" spc="-5" dirty="0">
                <a:latin typeface="Liberation Sans Narrow"/>
                <a:cs typeface="Liberation Sans Narrow"/>
              </a:rPr>
              <a:t>o</a:t>
            </a:r>
            <a:r>
              <a:rPr sz="2400" spc="-10" dirty="0">
                <a:latin typeface="Liberation Sans Narrow"/>
                <a:cs typeface="Liberation Sans Narrow"/>
              </a:rPr>
              <a:t>l</a:t>
            </a:r>
            <a:r>
              <a:rPr sz="2400" spc="-5" dirty="0">
                <a:latin typeface="Liberation Sans Narrow"/>
                <a:cs typeface="Liberation Sans Narrow"/>
              </a:rPr>
              <a:t>a</a:t>
            </a:r>
            <a:r>
              <a:rPr sz="2400" spc="-10" dirty="0">
                <a:latin typeface="Liberation Sans Narrow"/>
                <a:cs typeface="Liberation Sans Narrow"/>
              </a:rPr>
              <a:t>i</a:t>
            </a:r>
            <a:r>
              <a:rPr sz="2400" dirty="0">
                <a:latin typeface="Liberation Sans Narrow"/>
                <a:cs typeface="Liberation Sans Narrow"/>
              </a:rPr>
              <a:t>re	</a:t>
            </a:r>
            <a:r>
              <a:rPr sz="2400" spc="-5" dirty="0">
                <a:latin typeface="Liberation Sans Narrow"/>
                <a:cs typeface="Liberation Sans Narrow"/>
              </a:rPr>
              <a:t>et</a:t>
            </a:r>
            <a:endParaRPr sz="2400">
              <a:latin typeface="Liberation Sans Narrow"/>
              <a:cs typeface="Liberation Sans Narrow"/>
            </a:endParaRPr>
          </a:p>
          <a:p>
            <a:pPr marL="12700">
              <a:lnSpc>
                <a:spcPct val="100000"/>
              </a:lnSpc>
            </a:pPr>
            <a:r>
              <a:rPr sz="2400" spc="-5" dirty="0">
                <a:latin typeface="Liberation Sans Narrow"/>
                <a:cs typeface="Liberation Sans Narrow"/>
              </a:rPr>
              <a:t>primaire.</a:t>
            </a:r>
            <a:endParaRPr sz="2400">
              <a:latin typeface="Liberation Sans Narrow"/>
              <a:cs typeface="Liberation Sans Narrow"/>
            </a:endParaRPr>
          </a:p>
          <a:p>
            <a:pPr marL="12700" marR="8255" algn="just">
              <a:lnSpc>
                <a:spcPct val="100000"/>
              </a:lnSpc>
              <a:spcBef>
                <a:spcPts val="1440"/>
              </a:spcBef>
            </a:pPr>
            <a:r>
              <a:rPr sz="2400" spc="-5" dirty="0">
                <a:latin typeface="Liberation Sans Narrow"/>
                <a:cs typeface="Liberation Sans Narrow"/>
              </a:rPr>
              <a:t>Implanter un système scolaire décentralisé relativement aux besoins spécifiques des  régions. Gestion</a:t>
            </a:r>
            <a:r>
              <a:rPr sz="2400" spc="50" dirty="0">
                <a:latin typeface="Liberation Sans Narrow"/>
                <a:cs typeface="Liberation Sans Narrow"/>
              </a:rPr>
              <a:t> </a:t>
            </a:r>
            <a:r>
              <a:rPr sz="2400" spc="-5" dirty="0">
                <a:latin typeface="Liberation Sans Narrow"/>
                <a:cs typeface="Liberation Sans Narrow"/>
              </a:rPr>
              <a:t>autonome.</a:t>
            </a:r>
            <a:endParaRPr sz="2400">
              <a:latin typeface="Liberation Sans Narrow"/>
              <a:cs typeface="Liberation Sans Narrow"/>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79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43890" y="1176909"/>
            <a:ext cx="5284470" cy="391160"/>
          </a:xfrm>
          <a:prstGeom prst="rect">
            <a:avLst/>
          </a:prstGeom>
        </p:spPr>
        <p:txBody>
          <a:bodyPr vert="horz" wrap="square" lIns="0" tIns="12700" rIns="0" bIns="0" rtlCol="0">
            <a:spAutoFit/>
          </a:bodyPr>
          <a:lstStyle/>
          <a:p>
            <a:pPr marL="12700">
              <a:lnSpc>
                <a:spcPct val="100000"/>
              </a:lnSpc>
              <a:spcBef>
                <a:spcPts val="100"/>
              </a:spcBef>
            </a:pPr>
            <a:r>
              <a:rPr spc="-5" dirty="0"/>
              <a:t>7- Recommandations </a:t>
            </a:r>
            <a:r>
              <a:rPr dirty="0"/>
              <a:t>de </a:t>
            </a:r>
            <a:r>
              <a:rPr spc="-5" dirty="0"/>
              <a:t>l'assistance</a:t>
            </a:r>
            <a:r>
              <a:rPr spc="40" dirty="0"/>
              <a:t> </a:t>
            </a:r>
            <a:r>
              <a:rPr spc="-5" dirty="0"/>
              <a:t>(suite).</a:t>
            </a:r>
          </a:p>
        </p:txBody>
      </p:sp>
      <p:sp>
        <p:nvSpPr>
          <p:cNvPr id="10" name="object 10"/>
          <p:cNvSpPr/>
          <p:nvPr/>
        </p:nvSpPr>
        <p:spPr>
          <a:xfrm>
            <a:off x="737997" y="1825625"/>
            <a:ext cx="164591" cy="21336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37997" y="2259965"/>
            <a:ext cx="164591" cy="21336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737997" y="2625725"/>
            <a:ext cx="164591" cy="213360"/>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37997" y="2991485"/>
            <a:ext cx="164591" cy="213360"/>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737997" y="4271645"/>
            <a:ext cx="164591" cy="21336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37997" y="4820285"/>
            <a:ext cx="164591" cy="21336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739520" y="5368925"/>
            <a:ext cx="164592" cy="213360"/>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839825" y="1654810"/>
            <a:ext cx="9522460" cy="4370070"/>
          </a:xfrm>
          <a:prstGeom prst="rect">
            <a:avLst/>
          </a:prstGeom>
        </p:spPr>
        <p:txBody>
          <a:bodyPr vert="horz" wrap="square" lIns="0" tIns="81280" rIns="0" bIns="0" rtlCol="0">
            <a:spAutoFit/>
          </a:bodyPr>
          <a:lstStyle/>
          <a:p>
            <a:pPr marL="114300">
              <a:lnSpc>
                <a:spcPct val="100000"/>
              </a:lnSpc>
              <a:spcBef>
                <a:spcPts val="640"/>
              </a:spcBef>
            </a:pPr>
            <a:r>
              <a:rPr sz="2400" b="1" u="heavy" dirty="0">
                <a:uFill>
                  <a:solidFill>
                    <a:srgbClr val="000000"/>
                  </a:solidFill>
                </a:uFill>
                <a:latin typeface="Liberation Sans Narrow"/>
                <a:cs typeface="Liberation Sans Narrow"/>
              </a:rPr>
              <a:t>Première </a:t>
            </a:r>
            <a:r>
              <a:rPr sz="2400" b="1" u="heavy" spc="-5" dirty="0">
                <a:uFill>
                  <a:solidFill>
                    <a:srgbClr val="000000"/>
                  </a:solidFill>
                </a:uFill>
                <a:latin typeface="Liberation Sans Narrow"/>
                <a:cs typeface="Liberation Sans Narrow"/>
              </a:rPr>
              <a:t>langue </a:t>
            </a:r>
            <a:r>
              <a:rPr sz="2400" dirty="0">
                <a:latin typeface="Liberation Sans Narrow"/>
                <a:cs typeface="Liberation Sans Narrow"/>
              </a:rPr>
              <a:t>: </a:t>
            </a:r>
            <a:r>
              <a:rPr sz="2400" spc="-5" dirty="0">
                <a:latin typeface="Liberation Sans Narrow"/>
                <a:cs typeface="Liberation Sans Narrow"/>
              </a:rPr>
              <a:t>Kabyle.</a:t>
            </a:r>
            <a:endParaRPr sz="2400">
              <a:latin typeface="Liberation Sans Narrow"/>
              <a:cs typeface="Liberation Sans Narrow"/>
            </a:endParaRPr>
          </a:p>
          <a:p>
            <a:pPr marL="114300">
              <a:lnSpc>
                <a:spcPct val="100000"/>
              </a:lnSpc>
              <a:spcBef>
                <a:spcPts val="540"/>
              </a:spcBef>
            </a:pPr>
            <a:r>
              <a:rPr sz="2400" b="1" u="heavy" spc="-5" dirty="0">
                <a:uFill>
                  <a:solidFill>
                    <a:srgbClr val="000000"/>
                  </a:solidFill>
                </a:uFill>
                <a:latin typeface="Liberation Sans Narrow"/>
                <a:cs typeface="Liberation Sans Narrow"/>
              </a:rPr>
              <a:t>Deuxième langue</a:t>
            </a:r>
            <a:r>
              <a:rPr sz="2400" b="1" spc="-5" dirty="0">
                <a:latin typeface="Liberation Sans Narrow"/>
                <a:cs typeface="Liberation Sans Narrow"/>
              </a:rPr>
              <a:t> </a:t>
            </a:r>
            <a:r>
              <a:rPr sz="2400" dirty="0">
                <a:latin typeface="Liberation Sans Narrow"/>
                <a:cs typeface="Liberation Sans Narrow"/>
              </a:rPr>
              <a:t>: </a:t>
            </a:r>
            <a:r>
              <a:rPr sz="2400" spc="-10" dirty="0">
                <a:latin typeface="Liberation Sans Narrow"/>
                <a:cs typeface="Liberation Sans Narrow"/>
              </a:rPr>
              <a:t>Anglais, </a:t>
            </a:r>
            <a:r>
              <a:rPr sz="2400" spc="-5" dirty="0">
                <a:latin typeface="Liberation Sans Narrow"/>
                <a:cs typeface="Liberation Sans Narrow"/>
              </a:rPr>
              <a:t>pour </a:t>
            </a:r>
            <a:r>
              <a:rPr sz="2400" spc="-215" dirty="0">
                <a:latin typeface="Arial"/>
                <a:cs typeface="Arial"/>
              </a:rPr>
              <a:t>l’enseignement </a:t>
            </a:r>
            <a:r>
              <a:rPr sz="2400" spc="-5" dirty="0">
                <a:latin typeface="Liberation Sans Narrow"/>
                <a:cs typeface="Liberation Sans Narrow"/>
              </a:rPr>
              <a:t>scientifique et</a:t>
            </a:r>
            <a:r>
              <a:rPr sz="2400" spc="-240" dirty="0">
                <a:latin typeface="Liberation Sans Narrow"/>
                <a:cs typeface="Liberation Sans Narrow"/>
              </a:rPr>
              <a:t> </a:t>
            </a:r>
            <a:r>
              <a:rPr sz="2400" spc="-10" dirty="0">
                <a:latin typeface="Liberation Sans Narrow"/>
                <a:cs typeface="Liberation Sans Narrow"/>
              </a:rPr>
              <a:t>technique.</a:t>
            </a:r>
            <a:endParaRPr sz="2400">
              <a:latin typeface="Liberation Sans Narrow"/>
              <a:cs typeface="Liberation Sans Narrow"/>
            </a:endParaRPr>
          </a:p>
          <a:p>
            <a:pPr marL="114300">
              <a:lnSpc>
                <a:spcPct val="100000"/>
              </a:lnSpc>
            </a:pPr>
            <a:r>
              <a:rPr sz="2400" b="1" u="heavy" spc="-15" dirty="0">
                <a:uFill>
                  <a:solidFill>
                    <a:srgbClr val="000000"/>
                  </a:solidFill>
                </a:uFill>
                <a:latin typeface="Liberation Sans Narrow"/>
                <a:cs typeface="Liberation Sans Narrow"/>
              </a:rPr>
              <a:t>Troisième </a:t>
            </a:r>
            <a:r>
              <a:rPr sz="2400" b="1" u="heavy" spc="-5" dirty="0">
                <a:uFill>
                  <a:solidFill>
                    <a:srgbClr val="000000"/>
                  </a:solidFill>
                </a:uFill>
                <a:latin typeface="Liberation Sans Narrow"/>
                <a:cs typeface="Liberation Sans Narrow"/>
              </a:rPr>
              <a:t>langue </a:t>
            </a:r>
            <a:r>
              <a:rPr sz="2400" b="1" u="heavy" dirty="0">
                <a:uFill>
                  <a:solidFill>
                    <a:srgbClr val="000000"/>
                  </a:solidFill>
                </a:uFill>
                <a:latin typeface="Liberation Sans Narrow"/>
                <a:cs typeface="Liberation Sans Narrow"/>
              </a:rPr>
              <a:t>:</a:t>
            </a:r>
            <a:r>
              <a:rPr sz="2400" b="1" spc="5" dirty="0">
                <a:latin typeface="Liberation Sans Narrow"/>
                <a:cs typeface="Liberation Sans Narrow"/>
              </a:rPr>
              <a:t> </a:t>
            </a:r>
            <a:r>
              <a:rPr sz="2400" spc="-5" dirty="0">
                <a:latin typeface="Liberation Sans Narrow"/>
                <a:cs typeface="Liberation Sans Narrow"/>
              </a:rPr>
              <a:t>Français.</a:t>
            </a:r>
            <a:endParaRPr sz="2400">
              <a:latin typeface="Liberation Sans Narrow"/>
              <a:cs typeface="Liberation Sans Narrow"/>
            </a:endParaRPr>
          </a:p>
          <a:p>
            <a:pPr marL="114300" marR="5080" algn="just">
              <a:lnSpc>
                <a:spcPct val="100000"/>
              </a:lnSpc>
            </a:pPr>
            <a:r>
              <a:rPr sz="2400" spc="-5" dirty="0">
                <a:latin typeface="Liberation Sans Narrow"/>
                <a:cs typeface="Liberation Sans Narrow"/>
              </a:rPr>
              <a:t>Les autres langues seront considérées dans le cadre de </a:t>
            </a:r>
            <a:r>
              <a:rPr sz="2400" spc="-210" dirty="0">
                <a:latin typeface="Arial"/>
                <a:cs typeface="Arial"/>
              </a:rPr>
              <a:t>l’enseignement </a:t>
            </a:r>
            <a:r>
              <a:rPr sz="2400" spc="-5" dirty="0">
                <a:latin typeface="Liberation Sans Narrow"/>
                <a:cs typeface="Liberation Sans Narrow"/>
              </a:rPr>
              <a:t>des  langues étrangères, selon les besoins </a:t>
            </a:r>
            <a:r>
              <a:rPr sz="2400" dirty="0">
                <a:latin typeface="Liberation Sans Narrow"/>
                <a:cs typeface="Liberation Sans Narrow"/>
              </a:rPr>
              <a:t>en </a:t>
            </a:r>
            <a:r>
              <a:rPr sz="2400" spc="-5" dirty="0">
                <a:latin typeface="Liberation Sans Narrow"/>
                <a:cs typeface="Liberation Sans Narrow"/>
              </a:rPr>
              <a:t>communication: échanges commerciaux,  partenariats </a:t>
            </a:r>
            <a:r>
              <a:rPr sz="2400" spc="-10" dirty="0">
                <a:latin typeface="Liberation Sans Narrow"/>
                <a:cs typeface="Liberation Sans Narrow"/>
              </a:rPr>
              <a:t>économiques, </a:t>
            </a:r>
            <a:r>
              <a:rPr sz="2400" spc="-5" dirty="0">
                <a:latin typeface="Liberation Sans Narrow"/>
                <a:cs typeface="Liberation Sans Narrow"/>
              </a:rPr>
              <a:t>relations de </a:t>
            </a:r>
            <a:r>
              <a:rPr sz="2400" spc="-10" dirty="0">
                <a:latin typeface="Liberation Sans Narrow"/>
                <a:cs typeface="Liberation Sans Narrow"/>
              </a:rPr>
              <a:t>voisinages, </a:t>
            </a:r>
            <a:r>
              <a:rPr sz="2400" spc="-5" dirty="0">
                <a:latin typeface="Liberation Sans Narrow"/>
                <a:cs typeface="Liberation Sans Narrow"/>
              </a:rPr>
              <a:t>relations </a:t>
            </a:r>
            <a:r>
              <a:rPr sz="2400" spc="-10" dirty="0">
                <a:latin typeface="Liberation Sans Narrow"/>
                <a:cs typeface="Liberation Sans Narrow"/>
              </a:rPr>
              <a:t>diplomatiques,</a:t>
            </a:r>
            <a:r>
              <a:rPr sz="2400" spc="340" dirty="0">
                <a:latin typeface="Liberation Sans Narrow"/>
                <a:cs typeface="Liberation Sans Narrow"/>
              </a:rPr>
              <a:t> </a:t>
            </a:r>
            <a:r>
              <a:rPr sz="2400" spc="-5" dirty="0">
                <a:latin typeface="Liberation Sans Narrow"/>
                <a:cs typeface="Liberation Sans Narrow"/>
              </a:rPr>
              <a:t>etc.</a:t>
            </a:r>
            <a:endParaRPr sz="2400">
              <a:latin typeface="Liberation Sans Narrow"/>
              <a:cs typeface="Liberation Sans Narrow"/>
            </a:endParaRPr>
          </a:p>
          <a:p>
            <a:pPr marL="114300" marR="1170940">
              <a:lnSpc>
                <a:spcPct val="150000"/>
              </a:lnSpc>
              <a:spcBef>
                <a:spcPts val="5"/>
              </a:spcBef>
            </a:pPr>
            <a:r>
              <a:rPr sz="2400" spc="-10" dirty="0">
                <a:latin typeface="Liberation Sans Narrow"/>
                <a:cs typeface="Liberation Sans Narrow"/>
              </a:rPr>
              <a:t>Enseigner </a:t>
            </a:r>
            <a:r>
              <a:rPr sz="2400" spc="-5" dirty="0">
                <a:latin typeface="Liberation Sans Narrow"/>
                <a:cs typeface="Liberation Sans Narrow"/>
              </a:rPr>
              <a:t>les valeurs </a:t>
            </a:r>
            <a:r>
              <a:rPr sz="2400" spc="-10" dirty="0">
                <a:latin typeface="Liberation Sans Narrow"/>
                <a:cs typeface="Liberation Sans Narrow"/>
              </a:rPr>
              <a:t>sociales </a:t>
            </a:r>
            <a:r>
              <a:rPr sz="2400" spc="-5" dirty="0">
                <a:latin typeface="Liberation Sans Narrow"/>
                <a:cs typeface="Liberation Sans Narrow"/>
              </a:rPr>
              <a:t>et </a:t>
            </a:r>
            <a:r>
              <a:rPr sz="2400" spc="-10" dirty="0">
                <a:latin typeface="Liberation Sans Narrow"/>
                <a:cs typeface="Liberation Sans Narrow"/>
              </a:rPr>
              <a:t>culturelles </a:t>
            </a:r>
            <a:r>
              <a:rPr sz="2400" spc="-5" dirty="0">
                <a:latin typeface="Liberation Sans Narrow"/>
                <a:cs typeface="Liberation Sans Narrow"/>
              </a:rPr>
              <a:t>Kabyles dès le cycle primaire.  Corriger et </a:t>
            </a:r>
            <a:r>
              <a:rPr sz="2400" spc="-10" dirty="0">
                <a:latin typeface="Liberation Sans Narrow"/>
                <a:cs typeface="Liberation Sans Narrow"/>
              </a:rPr>
              <a:t>enseigner </a:t>
            </a:r>
            <a:r>
              <a:rPr sz="2400" spc="-165" dirty="0">
                <a:latin typeface="Arial"/>
                <a:cs typeface="Arial"/>
              </a:rPr>
              <a:t>l’histoire </a:t>
            </a:r>
            <a:r>
              <a:rPr sz="2400" spc="-5" dirty="0">
                <a:latin typeface="Liberation Sans Narrow"/>
                <a:cs typeface="Liberation Sans Narrow"/>
              </a:rPr>
              <a:t>de la</a:t>
            </a:r>
            <a:r>
              <a:rPr sz="2400" spc="160" dirty="0">
                <a:latin typeface="Liberation Sans Narrow"/>
                <a:cs typeface="Liberation Sans Narrow"/>
              </a:rPr>
              <a:t> </a:t>
            </a:r>
            <a:r>
              <a:rPr sz="2400" spc="-5" dirty="0">
                <a:latin typeface="Liberation Sans Narrow"/>
                <a:cs typeface="Liberation Sans Narrow"/>
              </a:rPr>
              <a:t>Kabylie.</a:t>
            </a:r>
            <a:endParaRPr sz="2400">
              <a:latin typeface="Liberation Sans Narrow"/>
              <a:cs typeface="Liberation Sans Narrow"/>
            </a:endParaRPr>
          </a:p>
          <a:p>
            <a:pPr marL="68580">
              <a:lnSpc>
                <a:spcPct val="100000"/>
              </a:lnSpc>
              <a:spcBef>
                <a:spcPts val="1440"/>
              </a:spcBef>
            </a:pPr>
            <a:r>
              <a:rPr sz="2400" spc="-185" dirty="0">
                <a:latin typeface="Arial"/>
                <a:cs typeface="Arial"/>
              </a:rPr>
              <a:t>S’inspirer</a:t>
            </a:r>
            <a:r>
              <a:rPr sz="2400" spc="10" dirty="0">
                <a:latin typeface="Arial"/>
                <a:cs typeface="Arial"/>
              </a:rPr>
              <a:t> </a:t>
            </a:r>
            <a:r>
              <a:rPr sz="2400" spc="-5" dirty="0">
                <a:latin typeface="Liberation Sans Narrow"/>
                <a:cs typeface="Liberation Sans Narrow"/>
              </a:rPr>
              <a:t>de</a:t>
            </a:r>
            <a:r>
              <a:rPr sz="2400" spc="130" dirty="0">
                <a:latin typeface="Liberation Sans Narrow"/>
                <a:cs typeface="Liberation Sans Narrow"/>
              </a:rPr>
              <a:t> </a:t>
            </a:r>
            <a:r>
              <a:rPr sz="2400" spc="-5" dirty="0">
                <a:latin typeface="Liberation Sans Narrow"/>
                <a:cs typeface="Liberation Sans Narrow"/>
              </a:rPr>
              <a:t>la</a:t>
            </a:r>
            <a:r>
              <a:rPr sz="2400" spc="125" dirty="0">
                <a:latin typeface="Liberation Sans Narrow"/>
                <a:cs typeface="Liberation Sans Narrow"/>
              </a:rPr>
              <a:t> </a:t>
            </a:r>
            <a:r>
              <a:rPr sz="2400" spc="-5" dirty="0">
                <a:latin typeface="Liberation Sans Narrow"/>
                <a:cs typeface="Liberation Sans Narrow"/>
              </a:rPr>
              <a:t>méthode</a:t>
            </a:r>
            <a:r>
              <a:rPr sz="2400" spc="125" dirty="0">
                <a:latin typeface="Liberation Sans Narrow"/>
                <a:cs typeface="Liberation Sans Narrow"/>
              </a:rPr>
              <a:t> </a:t>
            </a:r>
            <a:r>
              <a:rPr sz="2400" spc="-5" dirty="0">
                <a:latin typeface="Liberation Sans Narrow"/>
                <a:cs typeface="Liberation Sans Narrow"/>
              </a:rPr>
              <a:t>mathématique</a:t>
            </a:r>
            <a:r>
              <a:rPr sz="2400" spc="145" dirty="0">
                <a:latin typeface="Liberation Sans Narrow"/>
                <a:cs typeface="Liberation Sans Narrow"/>
              </a:rPr>
              <a:t> </a:t>
            </a:r>
            <a:r>
              <a:rPr sz="2400" spc="-5" dirty="0">
                <a:latin typeface="Liberation Sans Narrow"/>
                <a:cs typeface="Liberation Sans Narrow"/>
              </a:rPr>
              <a:t>du</a:t>
            </a:r>
            <a:r>
              <a:rPr sz="2400" spc="130" dirty="0">
                <a:latin typeface="Liberation Sans Narrow"/>
                <a:cs typeface="Liberation Sans Narrow"/>
              </a:rPr>
              <a:t> </a:t>
            </a:r>
            <a:r>
              <a:rPr sz="2400" spc="-5" dirty="0">
                <a:latin typeface="Liberation Sans Narrow"/>
                <a:cs typeface="Liberation Sans Narrow"/>
              </a:rPr>
              <a:t>Singapour</a:t>
            </a:r>
            <a:r>
              <a:rPr sz="2400" spc="135" dirty="0">
                <a:latin typeface="Liberation Sans Narrow"/>
                <a:cs typeface="Liberation Sans Narrow"/>
              </a:rPr>
              <a:t> </a:t>
            </a:r>
            <a:r>
              <a:rPr sz="2400" spc="-5" dirty="0">
                <a:latin typeface="Liberation Sans Narrow"/>
                <a:cs typeface="Liberation Sans Narrow"/>
              </a:rPr>
              <a:t>pour</a:t>
            </a:r>
            <a:r>
              <a:rPr sz="2400" spc="135" dirty="0">
                <a:latin typeface="Liberation Sans Narrow"/>
                <a:cs typeface="Liberation Sans Narrow"/>
              </a:rPr>
              <a:t> </a:t>
            </a:r>
            <a:r>
              <a:rPr sz="2400" spc="-5" dirty="0">
                <a:latin typeface="Liberation Sans Narrow"/>
                <a:cs typeface="Liberation Sans Narrow"/>
              </a:rPr>
              <a:t>enseigner</a:t>
            </a:r>
            <a:r>
              <a:rPr sz="2400" spc="140" dirty="0">
                <a:latin typeface="Liberation Sans Narrow"/>
                <a:cs typeface="Liberation Sans Narrow"/>
              </a:rPr>
              <a:t> </a:t>
            </a:r>
            <a:r>
              <a:rPr sz="2400" spc="-5" dirty="0">
                <a:latin typeface="Liberation Sans Narrow"/>
                <a:cs typeface="Liberation Sans Narrow"/>
              </a:rPr>
              <a:t>les</a:t>
            </a:r>
            <a:r>
              <a:rPr sz="2400" spc="125" dirty="0">
                <a:latin typeface="Liberation Sans Narrow"/>
                <a:cs typeface="Liberation Sans Narrow"/>
              </a:rPr>
              <a:t> </a:t>
            </a:r>
            <a:r>
              <a:rPr sz="2400" spc="-5" dirty="0">
                <a:latin typeface="Liberation Sans Narrow"/>
                <a:cs typeface="Liberation Sans Narrow"/>
              </a:rPr>
              <a:t>maths</a:t>
            </a:r>
            <a:r>
              <a:rPr sz="2400" spc="135" dirty="0">
                <a:latin typeface="Liberation Sans Narrow"/>
                <a:cs typeface="Liberation Sans Narrow"/>
              </a:rPr>
              <a:t> </a:t>
            </a:r>
            <a:r>
              <a:rPr sz="2400" spc="-5" dirty="0">
                <a:latin typeface="Liberation Sans Narrow"/>
                <a:cs typeface="Liberation Sans Narrow"/>
              </a:rPr>
              <a:t>aux</a:t>
            </a:r>
            <a:endParaRPr sz="2400">
              <a:latin typeface="Liberation Sans Narrow"/>
              <a:cs typeface="Liberation Sans Narrow"/>
            </a:endParaRPr>
          </a:p>
          <a:p>
            <a:pPr marL="12700">
              <a:lnSpc>
                <a:spcPct val="100000"/>
              </a:lnSpc>
            </a:pPr>
            <a:r>
              <a:rPr sz="2400" spc="-5" dirty="0">
                <a:latin typeface="Liberation Sans Narrow"/>
                <a:cs typeface="Liberation Sans Narrow"/>
              </a:rPr>
              <a:t>enfants dès leur jeune</a:t>
            </a:r>
            <a:r>
              <a:rPr sz="2400" spc="90" dirty="0">
                <a:latin typeface="Liberation Sans Narrow"/>
                <a:cs typeface="Liberation Sans Narrow"/>
              </a:rPr>
              <a:t> </a:t>
            </a:r>
            <a:r>
              <a:rPr sz="2400" spc="-5" dirty="0">
                <a:latin typeface="Liberation Sans Narrow"/>
                <a:cs typeface="Liberation Sans Narrow"/>
              </a:rPr>
              <a:t>âge.</a:t>
            </a:r>
            <a:endParaRPr sz="2400">
              <a:latin typeface="Liberation Sans Narrow"/>
              <a:cs typeface="Liberation Sans Narrow"/>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80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67880" y="2257425"/>
            <a:ext cx="164592" cy="21336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69404" y="3171825"/>
            <a:ext cx="164592" cy="21336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69404" y="4086225"/>
            <a:ext cx="164592" cy="213360"/>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755395" y="1789557"/>
            <a:ext cx="9638665" cy="3317875"/>
          </a:xfrm>
          <a:prstGeom prst="rect">
            <a:avLst/>
          </a:prstGeom>
        </p:spPr>
        <p:txBody>
          <a:bodyPr vert="horz" wrap="square" lIns="0" tIns="12700" rIns="0" bIns="0" rtlCol="0">
            <a:spAutoFit/>
          </a:bodyPr>
          <a:lstStyle/>
          <a:p>
            <a:pPr marL="12700">
              <a:lnSpc>
                <a:spcPct val="100000"/>
              </a:lnSpc>
              <a:spcBef>
                <a:spcPts val="100"/>
              </a:spcBef>
            </a:pPr>
            <a:r>
              <a:rPr sz="2400" b="1" u="heavy" spc="-5" dirty="0">
                <a:uFill>
                  <a:solidFill>
                    <a:srgbClr val="000000"/>
                  </a:solidFill>
                </a:uFill>
                <a:latin typeface="Liberation Sans Narrow"/>
                <a:cs typeface="Liberation Sans Narrow"/>
              </a:rPr>
              <a:t>Pour une amélioration continue</a:t>
            </a:r>
            <a:r>
              <a:rPr sz="2400" b="1"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228600" marR="5080">
              <a:lnSpc>
                <a:spcPct val="100000"/>
              </a:lnSpc>
              <a:tabLst>
                <a:tab pos="1444625" algn="l"/>
                <a:tab pos="2121535" algn="l"/>
                <a:tab pos="3797935" algn="l"/>
                <a:tab pos="4348480" algn="l"/>
                <a:tab pos="5121275" algn="l"/>
                <a:tab pos="6019165" algn="l"/>
                <a:tab pos="7000875" algn="l"/>
                <a:tab pos="8261350" algn="l"/>
              </a:tabLst>
            </a:pPr>
            <a:r>
              <a:rPr sz="2400" dirty="0">
                <a:latin typeface="Liberation Sans Narrow"/>
                <a:cs typeface="Liberation Sans Narrow"/>
              </a:rPr>
              <a:t>É</a:t>
            </a:r>
            <a:r>
              <a:rPr sz="2400" spc="-10" dirty="0">
                <a:latin typeface="Liberation Sans Narrow"/>
                <a:cs typeface="Liberation Sans Narrow"/>
              </a:rPr>
              <a:t>l</a:t>
            </a:r>
            <a:r>
              <a:rPr sz="2400" spc="5" dirty="0">
                <a:latin typeface="Liberation Sans Narrow"/>
                <a:cs typeface="Liberation Sans Narrow"/>
              </a:rPr>
              <a:t>a</a:t>
            </a:r>
            <a:r>
              <a:rPr sz="2400" spc="-5" dirty="0">
                <a:latin typeface="Liberation Sans Narrow"/>
                <a:cs typeface="Liberation Sans Narrow"/>
              </a:rPr>
              <a:t>bore</a:t>
            </a:r>
            <a:r>
              <a:rPr sz="2400" dirty="0">
                <a:latin typeface="Liberation Sans Narrow"/>
                <a:cs typeface="Liberation Sans Narrow"/>
              </a:rPr>
              <a:t>r	</a:t>
            </a:r>
            <a:r>
              <a:rPr sz="2400" spc="5" dirty="0">
                <a:latin typeface="Liberation Sans Narrow"/>
                <a:cs typeface="Liberation Sans Narrow"/>
              </a:rPr>
              <a:t>de</a:t>
            </a:r>
            <a:r>
              <a:rPr sz="2400" dirty="0">
                <a:latin typeface="Liberation Sans Narrow"/>
                <a:cs typeface="Liberation Sans Narrow"/>
              </a:rPr>
              <a:t>s	</a:t>
            </a:r>
            <a:r>
              <a:rPr sz="2400" spc="-5" dirty="0">
                <a:latin typeface="Liberation Sans Narrow"/>
                <a:cs typeface="Liberation Sans Narrow"/>
              </a:rPr>
              <a:t>program</a:t>
            </a:r>
            <a:r>
              <a:rPr sz="2400" spc="5" dirty="0">
                <a:latin typeface="Liberation Sans Narrow"/>
                <a:cs typeface="Liberation Sans Narrow"/>
              </a:rPr>
              <a:t>m</a:t>
            </a:r>
            <a:r>
              <a:rPr sz="2400" spc="-5" dirty="0">
                <a:latin typeface="Liberation Sans Narrow"/>
                <a:cs typeface="Liberation Sans Narrow"/>
              </a:rPr>
              <a:t>e</a:t>
            </a:r>
            <a:r>
              <a:rPr sz="2400" dirty="0">
                <a:latin typeface="Liberation Sans Narrow"/>
                <a:cs typeface="Liberation Sans Narrow"/>
              </a:rPr>
              <a:t>s	</a:t>
            </a:r>
            <a:r>
              <a:rPr sz="2400" spc="-5" dirty="0">
                <a:latin typeface="Liberation Sans Narrow"/>
                <a:cs typeface="Liberation Sans Narrow"/>
              </a:rPr>
              <a:t>d</a:t>
            </a:r>
            <a:r>
              <a:rPr sz="2400" dirty="0">
                <a:latin typeface="Liberation Sans Narrow"/>
                <a:cs typeface="Liberation Sans Narrow"/>
              </a:rPr>
              <a:t>e	</a:t>
            </a:r>
            <a:r>
              <a:rPr sz="2400" spc="-5" dirty="0">
                <a:latin typeface="Liberation Sans Narrow"/>
                <a:cs typeface="Liberation Sans Narrow"/>
              </a:rPr>
              <a:t>s</a:t>
            </a:r>
            <a:r>
              <a:rPr sz="2400" spc="5" dirty="0">
                <a:latin typeface="Liberation Sans Narrow"/>
                <a:cs typeface="Liberation Sans Narrow"/>
              </a:rPr>
              <a:t>u</a:t>
            </a:r>
            <a:r>
              <a:rPr sz="2400" spc="-5" dirty="0">
                <a:latin typeface="Liberation Sans Narrow"/>
                <a:cs typeface="Liberation Sans Narrow"/>
              </a:rPr>
              <a:t>iv</a:t>
            </a:r>
            <a:r>
              <a:rPr sz="2400" dirty="0">
                <a:latin typeface="Liberation Sans Narrow"/>
                <a:cs typeface="Liberation Sans Narrow"/>
              </a:rPr>
              <a:t>i	</a:t>
            </a:r>
            <a:r>
              <a:rPr sz="2400" spc="5" dirty="0">
                <a:latin typeface="Liberation Sans Narrow"/>
                <a:cs typeface="Liberation Sans Narrow"/>
              </a:rPr>
              <a:t>a</a:t>
            </a:r>
            <a:r>
              <a:rPr sz="2400" spc="-5" dirty="0">
                <a:latin typeface="Liberation Sans Narrow"/>
                <a:cs typeface="Liberation Sans Narrow"/>
              </a:rPr>
              <a:t>prè</a:t>
            </a:r>
            <a:r>
              <a:rPr sz="2400" dirty="0">
                <a:latin typeface="Liberation Sans Narrow"/>
                <a:cs typeface="Liberation Sans Narrow"/>
              </a:rPr>
              <a:t>s	</a:t>
            </a:r>
            <a:r>
              <a:rPr sz="2400" spc="-100" dirty="0">
                <a:latin typeface="Arial"/>
                <a:cs typeface="Arial"/>
              </a:rPr>
              <a:t>l</a:t>
            </a:r>
            <a:r>
              <a:rPr sz="2400" spc="-204" dirty="0">
                <a:latin typeface="Arial"/>
                <a:cs typeface="Arial"/>
              </a:rPr>
              <a:t>’éco</a:t>
            </a:r>
            <a:r>
              <a:rPr sz="2400" spc="-95" dirty="0">
                <a:latin typeface="Arial"/>
                <a:cs typeface="Arial"/>
              </a:rPr>
              <a:t>l</a:t>
            </a:r>
            <a:r>
              <a:rPr sz="2400" spc="-245" dirty="0">
                <a:latin typeface="Arial"/>
                <a:cs typeface="Arial"/>
              </a:rPr>
              <a:t>e</a:t>
            </a:r>
            <a:r>
              <a:rPr sz="2400" dirty="0">
                <a:latin typeface="Arial"/>
                <a:cs typeface="Arial"/>
              </a:rPr>
              <a:t>	</a:t>
            </a:r>
            <a:r>
              <a:rPr sz="2400" dirty="0">
                <a:latin typeface="Liberation Sans Narrow"/>
                <a:cs typeface="Liberation Sans Narrow"/>
              </a:rPr>
              <a:t>(paren</a:t>
            </a:r>
            <a:r>
              <a:rPr sz="2400" spc="10" dirty="0">
                <a:latin typeface="Liberation Sans Narrow"/>
                <a:cs typeface="Liberation Sans Narrow"/>
              </a:rPr>
              <a:t>t</a:t>
            </a:r>
            <a:r>
              <a:rPr sz="2400" spc="-5" dirty="0">
                <a:latin typeface="Liberation Sans Narrow"/>
                <a:cs typeface="Liberation Sans Narrow"/>
              </a:rPr>
              <a:t>s</a:t>
            </a:r>
            <a:r>
              <a:rPr sz="2400" dirty="0">
                <a:latin typeface="Liberation Sans Narrow"/>
                <a:cs typeface="Liberation Sans Narrow"/>
              </a:rPr>
              <a:t>,	</a:t>
            </a:r>
            <a:r>
              <a:rPr sz="2400" spc="-5" dirty="0">
                <a:latin typeface="Liberation Sans Narrow"/>
                <a:cs typeface="Liberation Sans Narrow"/>
              </a:rPr>
              <a:t>employ</a:t>
            </a:r>
            <a:r>
              <a:rPr sz="2400" spc="10" dirty="0">
                <a:latin typeface="Liberation Sans Narrow"/>
                <a:cs typeface="Liberation Sans Narrow"/>
              </a:rPr>
              <a:t>e</a:t>
            </a:r>
            <a:r>
              <a:rPr sz="2400" spc="5" dirty="0">
                <a:latin typeface="Liberation Sans Narrow"/>
                <a:cs typeface="Liberation Sans Narrow"/>
              </a:rPr>
              <a:t>u</a:t>
            </a:r>
            <a:r>
              <a:rPr sz="2400" dirty="0">
                <a:latin typeface="Liberation Sans Narrow"/>
                <a:cs typeface="Liberation Sans Narrow"/>
              </a:rPr>
              <a:t>rs,  </a:t>
            </a:r>
            <a:r>
              <a:rPr sz="2400" spc="-5" dirty="0">
                <a:latin typeface="Liberation Sans Narrow"/>
                <a:cs typeface="Liberation Sans Narrow"/>
              </a:rPr>
              <a:t>gouvernement,</a:t>
            </a:r>
            <a:r>
              <a:rPr sz="2400" spc="45" dirty="0">
                <a:latin typeface="Liberation Sans Narrow"/>
                <a:cs typeface="Liberation Sans Narrow"/>
              </a:rPr>
              <a:t> </a:t>
            </a:r>
            <a:r>
              <a:rPr sz="2400" spc="-5" dirty="0">
                <a:latin typeface="Liberation Sans Narrow"/>
                <a:cs typeface="Liberation Sans Narrow"/>
              </a:rPr>
              <a:t>etc.).</a:t>
            </a:r>
            <a:endParaRPr sz="2400">
              <a:latin typeface="Liberation Sans Narrow"/>
              <a:cs typeface="Liberation Sans Narrow"/>
            </a:endParaRPr>
          </a:p>
          <a:p>
            <a:pPr marL="127000" marR="6350" indent="55880" algn="just">
              <a:lnSpc>
                <a:spcPct val="100000"/>
              </a:lnSpc>
              <a:spcBef>
                <a:spcPts val="1440"/>
              </a:spcBef>
            </a:pPr>
            <a:r>
              <a:rPr sz="2400" dirty="0">
                <a:latin typeface="Liberation Sans Narrow"/>
                <a:cs typeface="Liberation Sans Narrow"/>
              </a:rPr>
              <a:t>Rendre </a:t>
            </a:r>
            <a:r>
              <a:rPr sz="2400" spc="-175" dirty="0">
                <a:latin typeface="Arial"/>
                <a:cs typeface="Arial"/>
              </a:rPr>
              <a:t>l’école, </a:t>
            </a:r>
            <a:r>
              <a:rPr sz="2400" spc="-5" dirty="0">
                <a:latin typeface="Liberation Sans Narrow"/>
                <a:cs typeface="Liberation Sans Narrow"/>
              </a:rPr>
              <a:t>une continuité de la famille </a:t>
            </a:r>
            <a:r>
              <a:rPr sz="2400" dirty="0">
                <a:latin typeface="Liberation Sans Narrow"/>
                <a:cs typeface="Liberation Sans Narrow"/>
              </a:rPr>
              <a:t>: </a:t>
            </a:r>
            <a:r>
              <a:rPr sz="2400" spc="-5" dirty="0">
                <a:latin typeface="Liberation Sans Narrow"/>
                <a:cs typeface="Liberation Sans Narrow"/>
              </a:rPr>
              <a:t>valeurs Kabyles (respect, propreté, paix,  </a:t>
            </a:r>
            <a:r>
              <a:rPr sz="2400" spc="-10" dirty="0">
                <a:latin typeface="Liberation Sans Narrow"/>
                <a:cs typeface="Liberation Sans Narrow"/>
              </a:rPr>
              <a:t>solidarité,</a:t>
            </a:r>
            <a:r>
              <a:rPr sz="2400" spc="25" dirty="0">
                <a:latin typeface="Liberation Sans Narrow"/>
                <a:cs typeface="Liberation Sans Narrow"/>
              </a:rPr>
              <a:t> </a:t>
            </a:r>
            <a:r>
              <a:rPr sz="2400" dirty="0">
                <a:latin typeface="Liberation Sans Narrow"/>
                <a:cs typeface="Liberation Sans Narrow"/>
              </a:rPr>
              <a:t>...).</a:t>
            </a:r>
            <a:endParaRPr sz="2400">
              <a:latin typeface="Liberation Sans Narrow"/>
              <a:cs typeface="Liberation Sans Narrow"/>
            </a:endParaRPr>
          </a:p>
          <a:p>
            <a:pPr marL="127000" marR="5080" indent="55880" algn="just">
              <a:lnSpc>
                <a:spcPct val="100000"/>
              </a:lnSpc>
              <a:spcBef>
                <a:spcPts val="1440"/>
              </a:spcBef>
            </a:pPr>
            <a:r>
              <a:rPr sz="2400" spc="-5" dirty="0">
                <a:latin typeface="Liberation Sans Narrow"/>
                <a:cs typeface="Liberation Sans Narrow"/>
              </a:rPr>
              <a:t>Mettre en </a:t>
            </a:r>
            <a:r>
              <a:rPr sz="2400" spc="-250" dirty="0">
                <a:latin typeface="Arial"/>
                <a:cs typeface="Arial"/>
              </a:rPr>
              <a:t>œuvre </a:t>
            </a:r>
            <a:r>
              <a:rPr sz="2400" spc="-5" dirty="0">
                <a:latin typeface="Liberation Sans Narrow"/>
                <a:cs typeface="Liberation Sans Narrow"/>
              </a:rPr>
              <a:t>des programmes sociaux-éducatifs pour impliquer les parents, </a:t>
            </a:r>
            <a:r>
              <a:rPr sz="2400" spc="-10" dirty="0">
                <a:latin typeface="Liberation Sans Narrow"/>
                <a:cs typeface="Liberation Sans Narrow"/>
              </a:rPr>
              <a:t>la  </a:t>
            </a:r>
            <a:r>
              <a:rPr sz="2400" spc="-5" dirty="0">
                <a:latin typeface="Liberation Sans Narrow"/>
                <a:cs typeface="Liberation Sans Narrow"/>
              </a:rPr>
              <a:t>société, les acteurs économiques </a:t>
            </a:r>
            <a:r>
              <a:rPr sz="2400" dirty="0">
                <a:latin typeface="Liberation Sans Narrow"/>
                <a:cs typeface="Liberation Sans Narrow"/>
              </a:rPr>
              <a:t>dans </a:t>
            </a:r>
            <a:r>
              <a:rPr sz="2400" spc="-5" dirty="0">
                <a:latin typeface="Liberation Sans Narrow"/>
                <a:cs typeface="Liberation Sans Narrow"/>
              </a:rPr>
              <a:t>le développement </a:t>
            </a:r>
            <a:r>
              <a:rPr sz="2400" dirty="0">
                <a:latin typeface="Liberation Sans Narrow"/>
                <a:cs typeface="Liberation Sans Narrow"/>
              </a:rPr>
              <a:t>de </a:t>
            </a:r>
            <a:r>
              <a:rPr sz="2400" spc="-180" dirty="0">
                <a:latin typeface="Arial"/>
                <a:cs typeface="Arial"/>
              </a:rPr>
              <a:t>l’école </a:t>
            </a:r>
            <a:r>
              <a:rPr sz="2400" spc="-5" dirty="0">
                <a:latin typeface="Liberation Sans Narrow"/>
                <a:cs typeface="Liberation Sans Narrow"/>
              </a:rPr>
              <a:t>et la réussite </a:t>
            </a:r>
            <a:r>
              <a:rPr sz="2400" spc="535" dirty="0">
                <a:latin typeface="Liberation Sans Narrow"/>
                <a:cs typeface="Liberation Sans Narrow"/>
              </a:rPr>
              <a:t> </a:t>
            </a:r>
            <a:r>
              <a:rPr sz="2400" spc="-5" dirty="0">
                <a:latin typeface="Liberation Sans Narrow"/>
                <a:cs typeface="Liberation Sans Narrow"/>
              </a:rPr>
              <a:t>scolaire.</a:t>
            </a:r>
            <a:endParaRPr sz="2400">
              <a:latin typeface="Liberation Sans Narrow"/>
              <a:cs typeface="Liberation Sans Narrow"/>
            </a:endParaRPr>
          </a:p>
        </p:txBody>
      </p:sp>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81</a:t>
            </a:r>
          </a:p>
        </p:txBody>
      </p:sp>
      <p:sp>
        <p:nvSpPr>
          <p:cNvPr id="13" name="object 13"/>
          <p:cNvSpPr txBox="1">
            <a:spLocks noGrp="1"/>
          </p:cNvSpPr>
          <p:nvPr>
            <p:ph type="title"/>
          </p:nvPr>
        </p:nvSpPr>
        <p:spPr>
          <a:xfrm>
            <a:off x="443890" y="1176909"/>
            <a:ext cx="5284470" cy="391160"/>
          </a:xfrm>
          <a:prstGeom prst="rect">
            <a:avLst/>
          </a:prstGeom>
        </p:spPr>
        <p:txBody>
          <a:bodyPr vert="horz" wrap="square" lIns="0" tIns="12700" rIns="0" bIns="0" rtlCol="0">
            <a:spAutoFit/>
          </a:bodyPr>
          <a:lstStyle/>
          <a:p>
            <a:pPr marL="12700">
              <a:lnSpc>
                <a:spcPct val="100000"/>
              </a:lnSpc>
              <a:spcBef>
                <a:spcPts val="100"/>
              </a:spcBef>
            </a:pPr>
            <a:r>
              <a:rPr spc="-5" dirty="0"/>
              <a:t>7- Recommandations </a:t>
            </a:r>
            <a:r>
              <a:rPr dirty="0"/>
              <a:t>de </a:t>
            </a:r>
            <a:r>
              <a:rPr spc="-5" dirty="0"/>
              <a:t>l'assistance</a:t>
            </a:r>
            <a:r>
              <a:rPr spc="40" dirty="0"/>
              <a:t> </a:t>
            </a:r>
            <a:r>
              <a:rPr spc="-5" dirty="0"/>
              <a:t>(suite).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1188" y="967740"/>
            <a:ext cx="10041636" cy="6705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4" name="object 4"/>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5" name="object 5"/>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6" name="object 6"/>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7" name="object 7"/>
          <p:cNvSpPr/>
          <p:nvPr/>
        </p:nvSpPr>
        <p:spPr>
          <a:xfrm>
            <a:off x="9360407" y="429768"/>
            <a:ext cx="1008888" cy="6781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0351" y="464820"/>
            <a:ext cx="758952" cy="49987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7997" y="1711325"/>
            <a:ext cx="164591" cy="21336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737997" y="2625725"/>
            <a:ext cx="164591" cy="21336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941933" y="2523871"/>
            <a:ext cx="941959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Liberation Sans Narrow"/>
                <a:cs typeface="Liberation Sans Narrow"/>
              </a:rPr>
              <a:t>Développer </a:t>
            </a:r>
            <a:r>
              <a:rPr sz="2400" spc="-5" dirty="0">
                <a:latin typeface="Liberation Sans Narrow"/>
                <a:cs typeface="Liberation Sans Narrow"/>
              </a:rPr>
              <a:t>des programmes </a:t>
            </a:r>
            <a:r>
              <a:rPr sz="2400" dirty="0">
                <a:latin typeface="Liberation Sans Narrow"/>
                <a:cs typeface="Liberation Sans Narrow"/>
              </a:rPr>
              <a:t>de </a:t>
            </a:r>
            <a:r>
              <a:rPr sz="2400" spc="-5" dirty="0">
                <a:latin typeface="Liberation Sans Narrow"/>
                <a:cs typeface="Liberation Sans Narrow"/>
              </a:rPr>
              <a:t>formation </a:t>
            </a:r>
            <a:r>
              <a:rPr sz="2400" dirty="0">
                <a:latin typeface="Liberation Sans Narrow"/>
                <a:cs typeface="Liberation Sans Narrow"/>
              </a:rPr>
              <a:t>à la </a:t>
            </a:r>
            <a:r>
              <a:rPr sz="2400" spc="-5" dirty="0">
                <a:latin typeface="Liberation Sans Narrow"/>
                <a:cs typeface="Liberation Sans Narrow"/>
              </a:rPr>
              <a:t>carte pour les professionnels selon  les </a:t>
            </a:r>
            <a:r>
              <a:rPr sz="2400" spc="-10" dirty="0">
                <a:latin typeface="Liberation Sans Narrow"/>
                <a:cs typeface="Liberation Sans Narrow"/>
              </a:rPr>
              <a:t>besoins </a:t>
            </a:r>
            <a:r>
              <a:rPr sz="2400" dirty="0">
                <a:latin typeface="Liberation Sans Narrow"/>
                <a:cs typeface="Liberation Sans Narrow"/>
              </a:rPr>
              <a:t>: </a:t>
            </a:r>
            <a:r>
              <a:rPr sz="2400" spc="-5" dirty="0">
                <a:latin typeface="Liberation Sans Narrow"/>
                <a:cs typeface="Liberation Sans Narrow"/>
              </a:rPr>
              <a:t>formation continue, perfectionnement, recyclage, spécialisation,</a:t>
            </a:r>
            <a:r>
              <a:rPr sz="2400" spc="245" dirty="0">
                <a:latin typeface="Liberation Sans Narrow"/>
                <a:cs typeface="Liberation Sans Narrow"/>
              </a:rPr>
              <a:t> </a:t>
            </a:r>
            <a:r>
              <a:rPr sz="2400" spc="-5" dirty="0">
                <a:latin typeface="Liberation Sans Narrow"/>
                <a:cs typeface="Liberation Sans Narrow"/>
              </a:rPr>
              <a:t>etc.</a:t>
            </a:r>
            <a:endParaRPr sz="2400">
              <a:latin typeface="Liberation Sans Narrow"/>
              <a:cs typeface="Liberation Sans Narrow"/>
            </a:endParaRPr>
          </a:p>
        </p:txBody>
      </p:sp>
      <p:sp>
        <p:nvSpPr>
          <p:cNvPr id="12" name="object 12"/>
          <p:cNvSpPr/>
          <p:nvPr/>
        </p:nvSpPr>
        <p:spPr>
          <a:xfrm>
            <a:off x="8801481" y="4820285"/>
            <a:ext cx="164592" cy="21336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9006331" y="4718685"/>
            <a:ext cx="1355725" cy="391160"/>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Liberation Sans Narrow"/>
                <a:cs typeface="Liberation Sans Narrow"/>
              </a:rPr>
              <a:t>Tanemmirt.</a:t>
            </a:r>
            <a:endParaRPr sz="2400">
              <a:latin typeface="Liberation Sans Narrow"/>
              <a:cs typeface="Liberation Sans Narrow"/>
            </a:endParaRPr>
          </a:p>
        </p:txBody>
      </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25400">
              <a:lnSpc>
                <a:spcPts val="2185"/>
              </a:lnSpc>
            </a:pPr>
            <a:r>
              <a:rPr spc="-180" dirty="0"/>
              <a:t>82</a:t>
            </a:r>
          </a:p>
        </p:txBody>
      </p:sp>
      <p:sp>
        <p:nvSpPr>
          <p:cNvPr id="14" name="object 14"/>
          <p:cNvSpPr txBox="1">
            <a:spLocks noGrp="1"/>
          </p:cNvSpPr>
          <p:nvPr>
            <p:ph type="title"/>
          </p:nvPr>
        </p:nvSpPr>
        <p:spPr>
          <a:xfrm>
            <a:off x="443890" y="1110488"/>
            <a:ext cx="9917430" cy="1256030"/>
          </a:xfrm>
          <a:prstGeom prst="rect">
            <a:avLst/>
          </a:prstGeom>
        </p:spPr>
        <p:txBody>
          <a:bodyPr vert="horz" wrap="square" lIns="0" tIns="78740" rIns="0" bIns="0" rtlCol="0">
            <a:spAutoFit/>
          </a:bodyPr>
          <a:lstStyle/>
          <a:p>
            <a:pPr marL="12700">
              <a:lnSpc>
                <a:spcPct val="100000"/>
              </a:lnSpc>
              <a:spcBef>
                <a:spcPts val="620"/>
              </a:spcBef>
            </a:pPr>
            <a:r>
              <a:rPr spc="-5" dirty="0"/>
              <a:t>7- Recommandations </a:t>
            </a:r>
            <a:r>
              <a:rPr dirty="0"/>
              <a:t>de </a:t>
            </a:r>
            <a:r>
              <a:rPr spc="-5" dirty="0"/>
              <a:t>l'assistance</a:t>
            </a:r>
            <a:r>
              <a:rPr spc="40" dirty="0"/>
              <a:t> </a:t>
            </a:r>
            <a:r>
              <a:rPr spc="-5" dirty="0"/>
              <a:t>(suite).</a:t>
            </a:r>
          </a:p>
          <a:p>
            <a:pPr marL="510540" marR="5080">
              <a:lnSpc>
                <a:spcPct val="100000"/>
              </a:lnSpc>
              <a:spcBef>
                <a:spcPts val="525"/>
              </a:spcBef>
            </a:pPr>
            <a:r>
              <a:rPr b="0" spc="-5" dirty="0">
                <a:solidFill>
                  <a:srgbClr val="000000"/>
                </a:solidFill>
                <a:latin typeface="Liberation Sans Narrow"/>
                <a:cs typeface="Liberation Sans Narrow"/>
              </a:rPr>
              <a:t>Élaborer des lois strictes sur la protection de </a:t>
            </a:r>
            <a:r>
              <a:rPr b="0" spc="-180" dirty="0">
                <a:solidFill>
                  <a:srgbClr val="000000"/>
                </a:solidFill>
                <a:latin typeface="Arial"/>
                <a:cs typeface="Arial"/>
              </a:rPr>
              <a:t>l’enfant </a:t>
            </a:r>
            <a:r>
              <a:rPr b="0" spc="-5" dirty="0">
                <a:solidFill>
                  <a:srgbClr val="000000"/>
                </a:solidFill>
                <a:latin typeface="Liberation Sans Narrow"/>
                <a:cs typeface="Liberation Sans Narrow"/>
              </a:rPr>
              <a:t>en </a:t>
            </a:r>
            <a:r>
              <a:rPr b="0" dirty="0">
                <a:solidFill>
                  <a:srgbClr val="000000"/>
                </a:solidFill>
                <a:latin typeface="Liberation Sans Narrow"/>
                <a:cs typeface="Liberation Sans Narrow"/>
              </a:rPr>
              <a:t>vue </a:t>
            </a:r>
            <a:r>
              <a:rPr b="0" spc="-5" dirty="0">
                <a:solidFill>
                  <a:srgbClr val="000000"/>
                </a:solidFill>
                <a:latin typeface="Liberation Sans Narrow"/>
                <a:cs typeface="Liberation Sans Narrow"/>
              </a:rPr>
              <a:t>de former des citoyens  </a:t>
            </a:r>
            <a:r>
              <a:rPr b="0" spc="-10" dirty="0">
                <a:solidFill>
                  <a:srgbClr val="000000"/>
                </a:solidFill>
                <a:latin typeface="Liberation Sans Narrow"/>
                <a:cs typeface="Liberation Sans Narrow"/>
              </a:rPr>
              <a:t>civilisés </a:t>
            </a:r>
            <a:r>
              <a:rPr b="0" spc="-5" dirty="0">
                <a:solidFill>
                  <a:srgbClr val="000000"/>
                </a:solidFill>
                <a:latin typeface="Liberation Sans Narrow"/>
                <a:cs typeface="Liberation Sans Narrow"/>
              </a:rPr>
              <a:t>et </a:t>
            </a:r>
            <a:r>
              <a:rPr b="0" spc="-10" dirty="0">
                <a:solidFill>
                  <a:srgbClr val="000000"/>
                </a:solidFill>
                <a:latin typeface="Liberation Sans Narrow"/>
                <a:cs typeface="Liberation Sans Narrow"/>
              </a:rPr>
              <a:t>intelligents </a:t>
            </a:r>
            <a:r>
              <a:rPr b="0" spc="-5" dirty="0">
                <a:solidFill>
                  <a:srgbClr val="000000"/>
                </a:solidFill>
                <a:latin typeface="Liberation Sans Narrow"/>
                <a:cs typeface="Liberation Sans Narrow"/>
              </a:rPr>
              <a:t>qui </a:t>
            </a:r>
            <a:r>
              <a:rPr b="0" spc="-10" dirty="0">
                <a:solidFill>
                  <a:srgbClr val="000000"/>
                </a:solidFill>
                <a:latin typeface="Liberation Sans Narrow"/>
                <a:cs typeface="Liberation Sans Narrow"/>
              </a:rPr>
              <a:t>connaissent </a:t>
            </a:r>
            <a:r>
              <a:rPr b="0" spc="-5" dirty="0">
                <a:solidFill>
                  <a:srgbClr val="000000"/>
                </a:solidFill>
                <a:latin typeface="Liberation Sans Narrow"/>
                <a:cs typeface="Liberation Sans Narrow"/>
              </a:rPr>
              <a:t>leurs droits et leur </a:t>
            </a:r>
            <a:r>
              <a:rPr b="0" spc="-10" dirty="0">
                <a:solidFill>
                  <a:srgbClr val="000000"/>
                </a:solidFill>
                <a:latin typeface="Liberation Sans Narrow"/>
                <a:cs typeface="Liberation Sans Narrow"/>
              </a:rPr>
              <a:t>devoir </a:t>
            </a:r>
            <a:r>
              <a:rPr b="0" spc="-5" dirty="0">
                <a:solidFill>
                  <a:srgbClr val="000000"/>
                </a:solidFill>
                <a:latin typeface="Liberation Sans Narrow"/>
                <a:cs typeface="Liberation Sans Narrow"/>
              </a:rPr>
              <a:t>entant que</a:t>
            </a:r>
            <a:r>
              <a:rPr b="0" spc="415" dirty="0">
                <a:solidFill>
                  <a:srgbClr val="000000"/>
                </a:solidFill>
                <a:latin typeface="Liberation Sans Narrow"/>
                <a:cs typeface="Liberation Sans Narrow"/>
              </a:rPr>
              <a:t> </a:t>
            </a:r>
            <a:r>
              <a:rPr b="0" spc="-5" dirty="0">
                <a:solidFill>
                  <a:srgbClr val="000000"/>
                </a:solidFill>
                <a:latin typeface="Liberation Sans Narrow"/>
                <a:cs typeface="Liberation Sans Narrow"/>
              </a:rPr>
              <a:t>citoyens.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6675" y="1545336"/>
            <a:ext cx="4379976" cy="32781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41035" y="1941576"/>
            <a:ext cx="4994148" cy="509473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36675" y="4968240"/>
            <a:ext cx="4390644" cy="23743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361188" y="967740"/>
            <a:ext cx="10041636" cy="6705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61188" y="967740"/>
            <a:ext cx="10041890" cy="67310"/>
          </a:xfrm>
          <a:custGeom>
            <a:avLst/>
            <a:gdLst/>
            <a:ahLst/>
            <a:cxnLst/>
            <a:rect l="l" t="t" r="r" b="b"/>
            <a:pathLst>
              <a:path w="10041890" h="67309">
                <a:moveTo>
                  <a:pt x="0" y="67055"/>
                </a:moveTo>
                <a:lnTo>
                  <a:pt x="10041636" y="67055"/>
                </a:lnTo>
                <a:lnTo>
                  <a:pt x="10041636" y="0"/>
                </a:lnTo>
                <a:lnTo>
                  <a:pt x="0" y="0"/>
                </a:lnTo>
                <a:lnTo>
                  <a:pt x="0" y="67055"/>
                </a:lnTo>
                <a:close/>
              </a:path>
            </a:pathLst>
          </a:custGeom>
          <a:ln w="9143">
            <a:solidFill>
              <a:srgbClr val="007EFD"/>
            </a:solidFill>
          </a:ln>
        </p:spPr>
        <p:txBody>
          <a:bodyPr wrap="square" lIns="0" tIns="0" rIns="0" bIns="0" rtlCol="0"/>
          <a:lstStyle/>
          <a:p>
            <a:endParaRPr/>
          </a:p>
        </p:txBody>
      </p:sp>
      <p:sp>
        <p:nvSpPr>
          <p:cNvPr id="7" name="object 7"/>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solidFill>
            <a:srgbClr val="0000DC"/>
          </a:solidFill>
        </p:spPr>
        <p:txBody>
          <a:bodyPr wrap="square" lIns="0" tIns="0" rIns="0" bIns="0" rtlCol="0"/>
          <a:lstStyle/>
          <a:p>
            <a:endParaRPr/>
          </a:p>
        </p:txBody>
      </p:sp>
      <p:sp>
        <p:nvSpPr>
          <p:cNvPr id="8" name="object 8"/>
          <p:cNvSpPr/>
          <p:nvPr/>
        </p:nvSpPr>
        <p:spPr>
          <a:xfrm>
            <a:off x="361188" y="429768"/>
            <a:ext cx="10041890" cy="533400"/>
          </a:xfrm>
          <a:custGeom>
            <a:avLst/>
            <a:gdLst/>
            <a:ahLst/>
            <a:cxnLst/>
            <a:rect l="l" t="t" r="r" b="b"/>
            <a:pathLst>
              <a:path w="10041890" h="533400">
                <a:moveTo>
                  <a:pt x="0" y="533400"/>
                </a:moveTo>
                <a:lnTo>
                  <a:pt x="10041636" y="533400"/>
                </a:lnTo>
                <a:lnTo>
                  <a:pt x="10041636" y="0"/>
                </a:lnTo>
                <a:lnTo>
                  <a:pt x="0" y="0"/>
                </a:lnTo>
                <a:lnTo>
                  <a:pt x="0" y="533400"/>
                </a:lnTo>
                <a:close/>
              </a:path>
            </a:pathLst>
          </a:custGeom>
          <a:ln w="9144">
            <a:solidFill>
              <a:srgbClr val="3464A3"/>
            </a:solidFill>
          </a:ln>
        </p:spPr>
        <p:txBody>
          <a:bodyPr wrap="square" lIns="0" tIns="0" rIns="0" bIns="0" rtlCol="0"/>
          <a:lstStyle/>
          <a:p>
            <a:endParaRPr/>
          </a:p>
        </p:txBody>
      </p:sp>
      <p:sp>
        <p:nvSpPr>
          <p:cNvPr id="9" name="object 9"/>
          <p:cNvSpPr txBox="1"/>
          <p:nvPr/>
        </p:nvSpPr>
        <p:spPr>
          <a:xfrm>
            <a:off x="365759" y="530479"/>
            <a:ext cx="10033000" cy="299720"/>
          </a:xfrm>
          <a:prstGeom prst="rect">
            <a:avLst/>
          </a:prstGeom>
        </p:spPr>
        <p:txBody>
          <a:bodyPr vert="horz" wrap="square" lIns="0" tIns="12700" rIns="0" bIns="0" rtlCol="0">
            <a:spAutoFit/>
          </a:bodyPr>
          <a:lstStyle/>
          <a:p>
            <a:pPr marL="1005840">
              <a:lnSpc>
                <a:spcPct val="100000"/>
              </a:lnSpc>
              <a:spcBef>
                <a:spcPts val="100"/>
              </a:spcBef>
              <a:tabLst>
                <a:tab pos="2983230" algn="l"/>
              </a:tabLst>
            </a:pPr>
            <a:r>
              <a:rPr sz="1800" b="1" u="heavy" spc="-10" dirty="0">
                <a:solidFill>
                  <a:srgbClr val="FFF100"/>
                </a:solidFill>
                <a:uFill>
                  <a:solidFill>
                    <a:srgbClr val="FFF100"/>
                  </a:solidFill>
                </a:uFill>
                <a:latin typeface="Arial"/>
                <a:cs typeface="Arial"/>
              </a:rPr>
              <a:t>Atelier</a:t>
            </a:r>
            <a:r>
              <a:rPr sz="1800" b="1" u="heavy" spc="55" dirty="0">
                <a:solidFill>
                  <a:srgbClr val="FFF100"/>
                </a:solidFill>
                <a:uFill>
                  <a:solidFill>
                    <a:srgbClr val="FFF100"/>
                  </a:solidFill>
                </a:uFill>
                <a:latin typeface="Arial"/>
                <a:cs typeface="Arial"/>
              </a:rPr>
              <a:t> </a:t>
            </a:r>
            <a:r>
              <a:rPr sz="1800" b="1" u="heavy" dirty="0">
                <a:solidFill>
                  <a:srgbClr val="FFF100"/>
                </a:solidFill>
                <a:uFill>
                  <a:solidFill>
                    <a:srgbClr val="FFF100"/>
                  </a:solidFill>
                </a:uFill>
                <a:latin typeface="Arial"/>
                <a:cs typeface="Arial"/>
              </a:rPr>
              <a:t>de </a:t>
            </a:r>
            <a:r>
              <a:rPr sz="1800" b="1" u="heavy" spc="-10" dirty="0">
                <a:solidFill>
                  <a:srgbClr val="FFF100"/>
                </a:solidFill>
                <a:uFill>
                  <a:solidFill>
                    <a:srgbClr val="FFF100"/>
                  </a:solidFill>
                </a:uFill>
                <a:latin typeface="Arial"/>
                <a:cs typeface="Arial"/>
              </a:rPr>
              <a:t>travail</a:t>
            </a:r>
            <a:r>
              <a:rPr sz="1800" b="1" spc="-10" dirty="0">
                <a:solidFill>
                  <a:srgbClr val="FFF100"/>
                </a:solidFill>
                <a:latin typeface="Arial"/>
                <a:cs typeface="Arial"/>
              </a:rPr>
              <a:t>:	</a:t>
            </a:r>
            <a:r>
              <a:rPr sz="1800" b="1" spc="-5" dirty="0">
                <a:solidFill>
                  <a:srgbClr val="FFF100"/>
                </a:solidFill>
                <a:latin typeface="Arial"/>
                <a:cs typeface="Arial"/>
              </a:rPr>
              <a:t>Présentation </a:t>
            </a:r>
            <a:r>
              <a:rPr sz="1800" b="1" dirty="0">
                <a:solidFill>
                  <a:srgbClr val="FFF100"/>
                </a:solidFill>
                <a:latin typeface="Arial"/>
                <a:cs typeface="Arial"/>
              </a:rPr>
              <a:t>globale du </a:t>
            </a:r>
            <a:r>
              <a:rPr sz="1800" b="1" spc="-10" dirty="0">
                <a:solidFill>
                  <a:srgbClr val="FFF100"/>
                </a:solidFill>
                <a:latin typeface="Arial"/>
                <a:cs typeface="Arial"/>
              </a:rPr>
              <a:t>système </a:t>
            </a:r>
            <a:r>
              <a:rPr sz="1800" b="1" spc="-5" dirty="0">
                <a:solidFill>
                  <a:srgbClr val="FFF100"/>
                </a:solidFill>
                <a:latin typeface="Arial"/>
                <a:cs typeface="Arial"/>
              </a:rPr>
              <a:t>éducatif </a:t>
            </a:r>
            <a:r>
              <a:rPr sz="1800" b="1" dirty="0">
                <a:solidFill>
                  <a:srgbClr val="FFF100"/>
                </a:solidFill>
                <a:latin typeface="Arial"/>
                <a:cs typeface="Arial"/>
              </a:rPr>
              <a:t>du</a:t>
            </a:r>
            <a:r>
              <a:rPr sz="1800" b="1" spc="10" dirty="0">
                <a:solidFill>
                  <a:srgbClr val="FFF100"/>
                </a:solidFill>
                <a:latin typeface="Arial"/>
                <a:cs typeface="Arial"/>
              </a:rPr>
              <a:t> </a:t>
            </a:r>
            <a:r>
              <a:rPr sz="1800" b="1" dirty="0">
                <a:solidFill>
                  <a:srgbClr val="FFF100"/>
                </a:solidFill>
                <a:latin typeface="Arial"/>
                <a:cs typeface="Arial"/>
              </a:rPr>
              <a:t>Singapour</a:t>
            </a:r>
            <a:endParaRPr sz="1800">
              <a:latin typeface="Arial"/>
              <a:cs typeface="Arial"/>
            </a:endParaRPr>
          </a:p>
        </p:txBody>
      </p:sp>
      <p:sp>
        <p:nvSpPr>
          <p:cNvPr id="10" name="object 10"/>
          <p:cNvSpPr/>
          <p:nvPr/>
        </p:nvSpPr>
        <p:spPr>
          <a:xfrm>
            <a:off x="9360407" y="429768"/>
            <a:ext cx="1008888" cy="67818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30351" y="464820"/>
            <a:ext cx="758952" cy="49987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941324" y="1097407"/>
            <a:ext cx="1420495" cy="39116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000000"/>
                </a:solidFill>
              </a:rPr>
              <a:t>Vue</a:t>
            </a:r>
            <a:r>
              <a:rPr spc="-70" dirty="0">
                <a:solidFill>
                  <a:srgbClr val="000000"/>
                </a:solidFill>
              </a:rPr>
              <a:t> </a:t>
            </a:r>
            <a:r>
              <a:rPr dirty="0">
                <a:solidFill>
                  <a:srgbClr val="000000"/>
                </a:solidFill>
              </a:rPr>
              <a:t>globale</a:t>
            </a:r>
          </a:p>
        </p:txBody>
      </p:sp>
      <p:sp>
        <p:nvSpPr>
          <p:cNvPr id="13" name="object 13"/>
          <p:cNvSpPr txBox="1"/>
          <p:nvPr/>
        </p:nvSpPr>
        <p:spPr>
          <a:xfrm>
            <a:off x="10093325" y="6998843"/>
            <a:ext cx="192405" cy="304800"/>
          </a:xfrm>
          <a:prstGeom prst="rect">
            <a:avLst/>
          </a:prstGeom>
        </p:spPr>
        <p:txBody>
          <a:bodyPr vert="horz" wrap="square" lIns="0" tIns="0" rIns="0" bIns="0" rtlCol="0">
            <a:spAutoFit/>
          </a:bodyPr>
          <a:lstStyle/>
          <a:p>
            <a:pPr marL="25400">
              <a:lnSpc>
                <a:spcPts val="2185"/>
              </a:lnSpc>
            </a:pPr>
            <a:r>
              <a:rPr sz="2200" b="1" spc="-180" dirty="0">
                <a:latin typeface="Trebuchet MS"/>
                <a:cs typeface="Trebuchet MS"/>
              </a:rPr>
              <a:t>6</a:t>
            </a:r>
            <a:endParaRPr sz="220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4401</Words>
  <Application>Microsoft Office PowerPoint</Application>
  <PresentationFormat>Personnalisé</PresentationFormat>
  <Paragraphs>553</Paragraphs>
  <Slides>85</Slides>
  <Notes>0</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Office Theme</vt:lpstr>
      <vt:lpstr>Diapositive 1</vt:lpstr>
      <vt:lpstr>Contenu</vt:lpstr>
      <vt:lpstr>Diapositive 3</vt:lpstr>
      <vt:lpstr>1.2- Contexte de la présentation</vt:lpstr>
      <vt:lpstr>Dans le Top 10 des meilleurs  systèmes éducatifs au monde,  on retrouve en seconde  position, le Singapour.</vt:lpstr>
      <vt:lpstr>1.3- Le Singapour: Bref descriptif du Pays</vt:lpstr>
      <vt:lpstr>Origine et formation du pays …</vt:lpstr>
      <vt:lpstr>Diapositive 8</vt:lpstr>
      <vt:lpstr>Vue globale</vt:lpstr>
      <vt:lpstr>Le Singapour … et ses records</vt:lpstr>
      <vt:lpstr>Et … Pourtant …</vt:lpstr>
      <vt:lpstr>Diapositive 12</vt:lpstr>
      <vt:lpstr>Dans cet exemple de réussite du Singapour, Il est clair que ce sont les  ressources humaines qui créent la richesse et non l’inverse.</vt:lpstr>
      <vt:lpstr>2- Présentation globale du système scolaire du Singapour</vt:lpstr>
      <vt:lpstr>2.1- Organisation</vt:lpstr>
      <vt:lpstr>L’école est laïque. L’Etat assure ainsi l’expression de toutes les croyances. Tout le monde a sa place dans la paix, la liberté, et le respect.</vt:lpstr>
      <vt:lpstr>Enseignement supérieur, l’université et l’école polytechnique</vt:lpstr>
      <vt:lpstr>2.2- Forces et atouts</vt:lpstr>
      <vt:lpstr>Un système scolaire évolutif et performant …</vt:lpstr>
      <vt:lpstr>Des effectifs mobilisés pour la … qualité !</vt:lpstr>
      <vt:lpstr>Un trio s’il vous plaît … ! École, l’entreprise et l’innovation</vt:lpstr>
      <vt:lpstr>Diapositive 22</vt:lpstr>
      <vt:lpstr>L'objectif du ministère de l'Éducation consiste à centrer toutes ses activités sur  l'enfant.</vt:lpstr>
      <vt:lpstr>2.3- Leviers transférables (?)</vt:lpstr>
      <vt:lpstr>Des écoles spécialisées en sports, en mathématiques et en sciences …</vt:lpstr>
      <vt:lpstr>0,5 % d’élèves, ce n’est pas rien pour une Nation et son État … Dans le but de répondre aux besoins d'une très petite proportion d'élèves (environ 0,5</vt:lpstr>
      <vt:lpstr>Enseigner moins … apprendre plus !</vt:lpstr>
      <vt:lpstr>De 2009 à 2019 : Une feuille de route pour 10 ans …</vt:lpstr>
      <vt:lpstr>L’élève et sa … famille !</vt:lpstr>
      <vt:lpstr>Recruter le tiers supérieur … !</vt:lpstr>
      <vt:lpstr>En rafale, pour aller plus vite !</vt:lpstr>
      <vt:lpstr>Enseigner les mathématiques … La méthode Singapour !</vt:lpstr>
      <vt:lpstr>Comment est évalué l’élève ?</vt:lpstr>
      <vt:lpstr>Diapositive 34</vt:lpstr>
      <vt:lpstr>3- Valeurs visées par l'école du Singapour</vt:lpstr>
      <vt:lpstr>3- Valeurs visées par l'école du Singapour</vt:lpstr>
      <vt:lpstr>4- Références</vt:lpstr>
      <vt:lpstr>5- Demain, notre école en Kabylie</vt:lpstr>
      <vt:lpstr>Diapositive 39</vt:lpstr>
      <vt:lpstr>5.2- Principes fondement de l'école Kabyle de demain</vt:lpstr>
      <vt:lpstr>Qaren imezwura naɣ:  Win Ivɣan, ak yini amek ?</vt:lpstr>
      <vt:lpstr>La nature nous parle,</vt:lpstr>
      <vt:lpstr>La nature nous parle,</vt:lpstr>
      <vt:lpstr>La nature nous parle,</vt:lpstr>
      <vt:lpstr>La nature nous parle,</vt:lpstr>
      <vt:lpstr>Préambule: Depuis la nuit des temps, vit en Kabylie l’aigle royal. Il niche, plane,  chasse et se pose là où il veut, mais toujours selon les codes hérités de sa lignée.</vt:lpstr>
      <vt:lpstr>Diapositive 47</vt:lpstr>
      <vt:lpstr>Préambule : Pour maîtriser vraiment ces cinq leviers,  une seule option: Un PAYS KABYLE LIBRE et  INDÉPENDANT.</vt:lpstr>
      <vt:lpstr>Diapositive 49</vt:lpstr>
      <vt:lpstr>5.2- Principes fondement de l'école Kabyle de demai</vt:lpstr>
      <vt:lpstr>Diapositive 51</vt:lpstr>
      <vt:lpstr>Comme le village kabyle qui ne délaisse jamais ses  habitants les moins fortunés, l’école kabyle doit faire  une place aux enfants nés ou vivants avec des  défis physiques et ou mentaux particuliers.</vt:lpstr>
      <vt:lpstr>Diapositive 53</vt:lpstr>
      <vt:lpstr>Diapositive 54</vt:lpstr>
      <vt:lpstr>Diapositive 55</vt:lpstr>
      <vt:lpstr>Diapositive 56</vt:lpstr>
      <vt:lpstr>Diapositive 57</vt:lpstr>
      <vt:lpstr>Diapositive 58</vt:lpstr>
      <vt:lpstr>Diapositive 59</vt:lpstr>
      <vt:lpstr>La famille</vt:lpstr>
      <vt:lpstr>Diapositive 61</vt:lpstr>
      <vt:lpstr>École</vt:lpstr>
      <vt:lpstr>Diapositive 63</vt:lpstr>
      <vt:lpstr>Un Ministère Kabyle de l’Éducation et de l’enfance.</vt:lpstr>
      <vt:lpstr>Aux moins trois organisations internationales qui  activent directement ou indirectement dans  l’Éducation à l’échelle mondiale …</vt:lpstr>
      <vt:lpstr>5.4- Levier organisationnels externes</vt:lpstr>
      <vt:lpstr>La Banque Mondiale …</vt:lpstr>
      <vt:lpstr>Diapositive 68</vt:lpstr>
      <vt:lpstr>Pôles universitaires et de métiers de renommées Mondiales …</vt:lpstr>
      <vt:lpstr>Échanges d’étudiants …</vt:lpstr>
      <vt:lpstr>5.5- Plan stratégique pour une transition</vt:lpstr>
      <vt:lpstr>Étape 2: Au secondaire et au lycée:</vt:lpstr>
      <vt:lpstr>Diapositive 73</vt:lpstr>
      <vt:lpstr>Étape 3: Universités et formation professionnelle.</vt:lpstr>
      <vt:lpstr>5.6- Comment réussir la transition</vt:lpstr>
      <vt:lpstr>Diapositive 76</vt:lpstr>
      <vt:lpstr>Diapositive 77</vt:lpstr>
      <vt:lpstr>6- Conclusion</vt:lpstr>
      <vt:lpstr>Diapositive 79</vt:lpstr>
      <vt:lpstr>Diapositive 80</vt:lpstr>
      <vt:lpstr>Demain, l’école en Kabylie</vt:lpstr>
      <vt:lpstr>7- Quelques recommandations de l'assistance [Atelier de travail #02].</vt:lpstr>
      <vt:lpstr>7- Recommandations de l'assistance (suite).</vt:lpstr>
      <vt:lpstr>7- Recommandations de l'assistance (suite).</vt:lpstr>
      <vt:lpstr>7- Recommandations de l'assistance (suite). Élaborer des lois strictes sur la protection de l’enfant en vue de former des citoyens  civilisés et intelligents qui connaissent leurs droits et leur devoir entant que citoyens.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Zouhir Akkouche</dc:creator>
  <cp:lastModifiedBy>Admin</cp:lastModifiedBy>
  <cp:revision>1</cp:revision>
  <dcterms:created xsi:type="dcterms:W3CDTF">2018-09-11T22:41:16Z</dcterms:created>
  <dcterms:modified xsi:type="dcterms:W3CDTF">2018-09-11T22:44:42Z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2018-09-04T00:00:00Z</vt:filetime>
  </property>
  <property fmtid="{D5CDD505-2E9C-101B-9397-08002B2CF9AE}" pid="3" name="Creator">
    <vt:lpwstr>Microsoft® PowerPoint® 2016</vt:lpwstr>
  </property>
  <property fmtid="{D5CDD505-2E9C-101B-9397-08002B2CF9AE}" pid="4" name="LastSaved">
    <vt:filetime>2018-09-11T00:00:00Z</vt:filetime>
  </property>
</Properties>
</file>