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Ubuntu"/>
      <p:regular r:id="rId15"/>
      <p:bold r:id="rId16"/>
      <p:italic r:id="rId17"/>
      <p:boldItalic r:id="rId18"/>
    </p:embeddedFon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7.xml"/><Relationship Id="rId22" Type="http://schemas.openxmlformats.org/officeDocument/2006/relationships/font" Target="fonts/Roboto-boldItalic.fntdata"/><Relationship Id="rId10" Type="http://schemas.openxmlformats.org/officeDocument/2006/relationships/slide" Target="slides/slide6.xml"/><Relationship Id="rId21" Type="http://schemas.openxmlformats.org/officeDocument/2006/relationships/font" Target="fonts/Roboto-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Ubuntu-regular.fntdata"/><Relationship Id="rId14" Type="http://schemas.openxmlformats.org/officeDocument/2006/relationships/slide" Target="slides/slide10.xml"/><Relationship Id="rId17" Type="http://schemas.openxmlformats.org/officeDocument/2006/relationships/font" Target="fonts/Ubuntu-italic.fntdata"/><Relationship Id="rId16" Type="http://schemas.openxmlformats.org/officeDocument/2006/relationships/font" Target="fonts/Ubuntu-bold.fntdata"/><Relationship Id="rId5" Type="http://schemas.openxmlformats.org/officeDocument/2006/relationships/slide" Target="slides/slide1.xml"/><Relationship Id="rId19" Type="http://schemas.openxmlformats.org/officeDocument/2006/relationships/font" Target="fonts/Roboto-regular.fntdata"/><Relationship Id="rId6" Type="http://schemas.openxmlformats.org/officeDocument/2006/relationships/slide" Target="slides/slide2.xml"/><Relationship Id="rId18" Type="http://schemas.openxmlformats.org/officeDocument/2006/relationships/font" Target="fonts/Ubuntu-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spcFirstLastPara="1" rIns="91425" wrap="square" tIns="91425"/>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spcFirstLastPara="1" rIns="91425" wrap="square" tIns="91425"/>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txBox="1"/>
          <p:nvPr>
            <p:ph type="title"/>
          </p:nvPr>
        </p:nvSpPr>
        <p:spPr>
          <a:xfrm>
            <a:off x="471900" y="738725"/>
            <a:ext cx="8222100" cy="767700"/>
          </a:xfrm>
          <a:prstGeom prst="rect">
            <a:avLst/>
          </a:prstGeom>
        </p:spPr>
        <p:txBody>
          <a:bodyPr anchorCtr="0" anchor="b"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Shape 28"/>
          <p:cNvSpPr txBox="1"/>
          <p:nvPr>
            <p:ph idx="1" type="body"/>
          </p:nvPr>
        </p:nvSpPr>
        <p:spPr>
          <a:xfrm>
            <a:off x="471900" y="1919075"/>
            <a:ext cx="3999900" cy="271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Shape 29"/>
          <p:cNvSpPr txBox="1"/>
          <p:nvPr>
            <p:ph idx="2" type="body"/>
          </p:nvPr>
        </p:nvSpPr>
        <p:spPr>
          <a:xfrm>
            <a:off x="4694250" y="1919075"/>
            <a:ext cx="3999900" cy="271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spcFirstLastPara="1" rIns="91425" wrap="square" tIns="91425"/>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 name="Shape 39"/>
          <p:cNvSpPr txBox="1"/>
          <p:nvPr>
            <p:ph type="title"/>
          </p:nvPr>
        </p:nvSpPr>
        <p:spPr>
          <a:xfrm>
            <a:off x="226078" y="357800"/>
            <a:ext cx="2808000" cy="9534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spcFirstLastPara="1" rIns="91425" wrap="square" tIns="91425"/>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spcFirstLastPara="1" rIns="91425" wrap="square" tIns="91425"/>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Shape 49"/>
          <p:cNvSpPr txBox="1"/>
          <p:nvPr>
            <p:ph idx="1" type="subTitle"/>
          </p:nvPr>
        </p:nvSpPr>
        <p:spPr>
          <a:xfrm>
            <a:off x="265500" y="2779467"/>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Shape 67"/>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fr"/>
              <a:t>Titre de la présentation</a:t>
            </a:r>
            <a:endParaRPr/>
          </a:p>
        </p:txBody>
      </p:sp>
      <p:sp>
        <p:nvSpPr>
          <p:cNvPr id="68" name="Shape 68"/>
          <p:cNvSpPr txBox="1"/>
          <p:nvPr>
            <p:ph idx="1" type="subTitle"/>
          </p:nvPr>
        </p:nvSpPr>
        <p:spPr>
          <a:xfrm>
            <a:off x="2705975" y="339575"/>
            <a:ext cx="5527500" cy="432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fr">
                <a:solidFill>
                  <a:srgbClr val="000000"/>
                </a:solidFill>
                <a:latin typeface="Ubuntu"/>
                <a:ea typeface="Ubuntu"/>
                <a:cs typeface="Ubuntu"/>
                <a:sym typeface="Ubuntu"/>
              </a:rPr>
              <a:t>Ministère de la Santé et de la Solidarité</a:t>
            </a:r>
            <a:endParaRPr b="1">
              <a:solidFill>
                <a:srgbClr val="000000"/>
              </a:solidFill>
              <a:latin typeface="Ubuntu"/>
              <a:ea typeface="Ubuntu"/>
              <a:cs typeface="Ubuntu"/>
              <a:sym typeface="Ubuntu"/>
            </a:endParaRPr>
          </a:p>
        </p:txBody>
      </p:sp>
      <p:pic>
        <p:nvPicPr>
          <p:cNvPr id="69" name="Shape 69"/>
          <p:cNvPicPr preferRelativeResize="0"/>
          <p:nvPr/>
        </p:nvPicPr>
        <p:blipFill>
          <a:blip r:embed="rId4">
            <a:alphaModFix/>
          </a:blip>
          <a:stretch>
            <a:fillRect/>
          </a:stretch>
        </p:blipFill>
        <p:spPr>
          <a:xfrm>
            <a:off x="145250" y="130250"/>
            <a:ext cx="2448000" cy="2448000"/>
          </a:xfrm>
          <a:prstGeom prst="rect">
            <a:avLst/>
          </a:prstGeom>
          <a:noFill/>
          <a:ln>
            <a:noFill/>
          </a:ln>
        </p:spPr>
      </p:pic>
      <p:sp>
        <p:nvSpPr>
          <p:cNvPr id="70" name="Shape 70"/>
          <p:cNvSpPr txBox="1"/>
          <p:nvPr>
            <p:ph idx="1" type="subTitle"/>
          </p:nvPr>
        </p:nvSpPr>
        <p:spPr>
          <a:xfrm>
            <a:off x="2818750" y="1566575"/>
            <a:ext cx="6246300" cy="432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fr" sz="2400">
                <a:solidFill>
                  <a:srgbClr val="000000"/>
                </a:solidFill>
              </a:rPr>
              <a:t>GESTION D’UNE </a:t>
            </a:r>
            <a:r>
              <a:rPr lang="fr" sz="2400">
                <a:solidFill>
                  <a:srgbClr val="000000"/>
                </a:solidFill>
              </a:rPr>
              <a:t>ÉPIDÉMIE</a:t>
            </a:r>
            <a:r>
              <a:rPr lang="fr" sz="2400">
                <a:solidFill>
                  <a:srgbClr val="000000"/>
                </a:solidFill>
              </a:rPr>
              <a:t> DE </a:t>
            </a:r>
            <a:r>
              <a:rPr lang="fr" sz="2400">
                <a:solidFill>
                  <a:srgbClr val="000000"/>
                </a:solidFill>
              </a:rPr>
              <a:t>ROUGEOLE</a:t>
            </a:r>
            <a:endParaRPr sz="2400">
              <a:solidFill>
                <a:srgbClr val="000000"/>
              </a:solidFill>
            </a:endParaRPr>
          </a:p>
        </p:txBody>
      </p:sp>
      <p:sp>
        <p:nvSpPr>
          <p:cNvPr id="71" name="Shape 71"/>
          <p:cNvSpPr txBox="1"/>
          <p:nvPr>
            <p:ph idx="1" type="subTitle"/>
          </p:nvPr>
        </p:nvSpPr>
        <p:spPr>
          <a:xfrm>
            <a:off x="2818750" y="1999480"/>
            <a:ext cx="8222100" cy="432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fr" sz="2400">
                <a:solidFill>
                  <a:srgbClr val="000000"/>
                </a:solidFill>
              </a:rPr>
              <a:t>PRÉCONISATIONS</a:t>
            </a:r>
            <a:r>
              <a:rPr lang="fr" sz="2400">
                <a:solidFill>
                  <a:srgbClr val="000000"/>
                </a:solidFill>
              </a:rPr>
              <a:t> &amp; RECOMMANDATIONS</a:t>
            </a:r>
            <a:endParaRPr sz="2400">
              <a:solidFill>
                <a:srgbClr val="000000"/>
              </a:solidFill>
            </a:endParaRPr>
          </a:p>
        </p:txBody>
      </p:sp>
      <p:sp>
        <p:nvSpPr>
          <p:cNvPr id="72" name="Shape 72"/>
          <p:cNvSpPr txBox="1"/>
          <p:nvPr>
            <p:ph idx="1" type="subTitle"/>
          </p:nvPr>
        </p:nvSpPr>
        <p:spPr>
          <a:xfrm>
            <a:off x="2705975" y="8175"/>
            <a:ext cx="5559900" cy="32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fr">
                <a:solidFill>
                  <a:srgbClr val="000000"/>
                </a:solidFill>
                <a:latin typeface="Ubuntu"/>
                <a:ea typeface="Ubuntu"/>
                <a:cs typeface="Ubuntu"/>
                <a:sym typeface="Ubuntu"/>
              </a:rPr>
              <a:t>GOUVERNEMENT PROVISOIRE KABYLE EN EXIL</a:t>
            </a:r>
            <a:endParaRPr b="1">
              <a:solidFill>
                <a:srgbClr val="000000"/>
              </a:solidFill>
              <a:latin typeface="Ubuntu"/>
              <a:ea typeface="Ubuntu"/>
              <a:cs typeface="Ubuntu"/>
              <a:sym typeface="Ubuntu"/>
            </a:endParaRPr>
          </a:p>
        </p:txBody>
      </p:sp>
      <p:sp>
        <p:nvSpPr>
          <p:cNvPr id="73" name="Shape 73"/>
          <p:cNvSpPr txBox="1"/>
          <p:nvPr/>
        </p:nvSpPr>
        <p:spPr>
          <a:xfrm>
            <a:off x="2773650" y="3799675"/>
            <a:ext cx="3912300" cy="7329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fr" sz="2400">
                <a:solidFill>
                  <a:srgbClr val="FF0000"/>
                </a:solidFill>
                <a:latin typeface="Impact"/>
                <a:ea typeface="Impact"/>
                <a:cs typeface="Impact"/>
                <a:sym typeface="Impact"/>
              </a:rPr>
              <a:t>VEILLE &amp; ALERTES SANITAIRES</a:t>
            </a:r>
            <a:endParaRPr b="1" sz="2400">
              <a:solidFill>
                <a:srgbClr val="FF0000"/>
              </a:solidFill>
              <a:latin typeface="Impact"/>
              <a:ea typeface="Impact"/>
              <a:cs typeface="Impact"/>
              <a:sym typeface="Impact"/>
            </a:endParaRPr>
          </a:p>
          <a:p>
            <a:pPr indent="0" lvl="0" marL="0" algn="ctr">
              <a:spcBef>
                <a:spcPts val="0"/>
              </a:spcBef>
              <a:spcAft>
                <a:spcPts val="0"/>
              </a:spcAft>
              <a:buNone/>
            </a:pPr>
            <a:r>
              <a:rPr b="1" lang="fr" sz="2400">
                <a:solidFill>
                  <a:srgbClr val="FF0000"/>
                </a:solidFill>
                <a:latin typeface="Impact"/>
                <a:ea typeface="Impact"/>
                <a:cs typeface="Impact"/>
                <a:sym typeface="Impact"/>
              </a:rPr>
              <a:t>MARS 2018</a:t>
            </a:r>
            <a:endParaRPr b="1" sz="2400">
              <a:solidFill>
                <a:srgbClr val="FF0000"/>
              </a:solidFill>
              <a:latin typeface="Impact"/>
              <a:ea typeface="Impact"/>
              <a:cs typeface="Impact"/>
              <a:sym typeface="Impac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Shape 137"/>
          <p:cNvSpPr txBox="1"/>
          <p:nvPr>
            <p:ph idx="1" type="subTitle"/>
          </p:nvPr>
        </p:nvSpPr>
        <p:spPr>
          <a:xfrm>
            <a:off x="2705975" y="491975"/>
            <a:ext cx="5527500" cy="432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fr">
                <a:solidFill>
                  <a:srgbClr val="000000"/>
                </a:solidFill>
                <a:latin typeface="Ubuntu"/>
                <a:ea typeface="Ubuntu"/>
                <a:cs typeface="Ubuntu"/>
                <a:sym typeface="Ubuntu"/>
              </a:rPr>
              <a:t>Ministère de la Santé et de la Solidarité</a:t>
            </a:r>
            <a:endParaRPr b="1">
              <a:solidFill>
                <a:srgbClr val="000000"/>
              </a:solidFill>
              <a:latin typeface="Ubuntu"/>
              <a:ea typeface="Ubuntu"/>
              <a:cs typeface="Ubuntu"/>
              <a:sym typeface="Ubuntu"/>
            </a:endParaRPr>
          </a:p>
        </p:txBody>
      </p:sp>
      <p:pic>
        <p:nvPicPr>
          <p:cNvPr id="138" name="Shape 138"/>
          <p:cNvPicPr preferRelativeResize="0"/>
          <p:nvPr/>
        </p:nvPicPr>
        <p:blipFill>
          <a:blip r:embed="rId4">
            <a:alphaModFix/>
          </a:blip>
          <a:stretch>
            <a:fillRect/>
          </a:stretch>
        </p:blipFill>
        <p:spPr>
          <a:xfrm>
            <a:off x="145250" y="130250"/>
            <a:ext cx="2448000" cy="2448000"/>
          </a:xfrm>
          <a:prstGeom prst="rect">
            <a:avLst/>
          </a:prstGeom>
          <a:noFill/>
          <a:ln>
            <a:noFill/>
          </a:ln>
        </p:spPr>
      </p:pic>
      <p:sp>
        <p:nvSpPr>
          <p:cNvPr id="139" name="Shape 139"/>
          <p:cNvSpPr txBox="1"/>
          <p:nvPr>
            <p:ph idx="1" type="subTitle"/>
          </p:nvPr>
        </p:nvSpPr>
        <p:spPr>
          <a:xfrm>
            <a:off x="2705975" y="236775"/>
            <a:ext cx="5559900" cy="32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fr">
                <a:solidFill>
                  <a:srgbClr val="000000"/>
                </a:solidFill>
                <a:latin typeface="Ubuntu"/>
                <a:ea typeface="Ubuntu"/>
                <a:cs typeface="Ubuntu"/>
                <a:sym typeface="Ubuntu"/>
              </a:rPr>
              <a:t>GOUVERNEMENT PROVISOIRE KABYLE EN EXIL</a:t>
            </a:r>
            <a:endParaRPr b="1">
              <a:solidFill>
                <a:srgbClr val="000000"/>
              </a:solidFill>
              <a:latin typeface="Ubuntu"/>
              <a:ea typeface="Ubuntu"/>
              <a:cs typeface="Ubuntu"/>
              <a:sym typeface="Ubuntu"/>
            </a:endParaRPr>
          </a:p>
        </p:txBody>
      </p:sp>
      <p:sp>
        <p:nvSpPr>
          <p:cNvPr id="140" name="Shape 140"/>
          <p:cNvSpPr txBox="1"/>
          <p:nvPr/>
        </p:nvSpPr>
        <p:spPr>
          <a:xfrm>
            <a:off x="5847900" y="4488950"/>
            <a:ext cx="3296100" cy="811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fr" sz="1800"/>
              <a:t>https://www.kabylie-gouv.org</a:t>
            </a:r>
            <a:endParaRPr sz="1800"/>
          </a:p>
        </p:txBody>
      </p:sp>
      <p:sp>
        <p:nvSpPr>
          <p:cNvPr id="141" name="Shape 141"/>
          <p:cNvSpPr txBox="1"/>
          <p:nvPr>
            <p:ph idx="1" type="subTitle"/>
          </p:nvPr>
        </p:nvSpPr>
        <p:spPr>
          <a:xfrm>
            <a:off x="2705975" y="8175"/>
            <a:ext cx="5559900" cy="32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fr">
                <a:solidFill>
                  <a:srgbClr val="000000"/>
                </a:solidFill>
                <a:latin typeface="Ubuntu"/>
                <a:ea typeface="Ubuntu"/>
                <a:cs typeface="Ubuntu"/>
                <a:sym typeface="Ubuntu"/>
              </a:rPr>
              <a:t>ANAVAD AQVAYLI UΣḌIL</a:t>
            </a:r>
            <a:endParaRPr b="1">
              <a:solidFill>
                <a:srgbClr val="000000"/>
              </a:solidFill>
              <a:latin typeface="Ubuntu"/>
              <a:ea typeface="Ubuntu"/>
              <a:cs typeface="Ubuntu"/>
              <a:sym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Shape 78"/>
          <p:cNvSpPr txBox="1"/>
          <p:nvPr>
            <p:ph idx="4294967295" type="title"/>
          </p:nvPr>
        </p:nvSpPr>
        <p:spPr>
          <a:xfrm>
            <a:off x="920275" y="347375"/>
            <a:ext cx="7596600" cy="7617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fr">
                <a:solidFill>
                  <a:schemeClr val="lt2"/>
                </a:solidFill>
              </a:rPr>
              <a:t>Le Contexte</a:t>
            </a:r>
            <a:endParaRPr>
              <a:solidFill>
                <a:schemeClr val="lt2"/>
              </a:solidFill>
            </a:endParaRPr>
          </a:p>
        </p:txBody>
      </p:sp>
      <p:cxnSp>
        <p:nvCxnSpPr>
          <p:cNvPr id="79" name="Shape 79"/>
          <p:cNvCxnSpPr/>
          <p:nvPr/>
        </p:nvCxnSpPr>
        <p:spPr>
          <a:xfrm flipH="1" rot="10800000">
            <a:off x="3709475" y="1116100"/>
            <a:ext cx="2040900" cy="11400"/>
          </a:xfrm>
          <a:prstGeom prst="straightConnector1">
            <a:avLst/>
          </a:prstGeom>
          <a:noFill/>
          <a:ln cap="flat" cmpd="sng" w="28575">
            <a:solidFill>
              <a:schemeClr val="dk1"/>
            </a:solidFill>
            <a:prstDash val="solid"/>
            <a:round/>
            <a:headEnd len="sm" w="sm" type="none"/>
            <a:tailEnd len="sm" w="sm" type="none"/>
          </a:ln>
        </p:spPr>
      </p:cxnSp>
      <p:sp>
        <p:nvSpPr>
          <p:cNvPr id="80" name="Shape 80"/>
          <p:cNvSpPr txBox="1"/>
          <p:nvPr>
            <p:ph idx="4294967295" type="body"/>
          </p:nvPr>
        </p:nvSpPr>
        <p:spPr>
          <a:xfrm>
            <a:off x="1213425" y="1552275"/>
            <a:ext cx="7596600" cy="5184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fr"/>
              <a:t>L’actualité journalistique informe la population de la survenue d’une épidémie de rougeole dans plusieurs régions d’Algérie </a:t>
            </a:r>
            <a:br>
              <a:rPr lang="fr"/>
            </a:br>
            <a:br>
              <a:rPr lang="fr"/>
            </a:br>
            <a:r>
              <a:rPr lang="fr"/>
              <a:t>La couverture vaccinale très insuffisante.</a:t>
            </a:r>
            <a:br>
              <a:rPr lang="fr"/>
            </a:br>
            <a:br>
              <a:rPr lang="fr"/>
            </a:br>
            <a:r>
              <a:rPr lang="fr"/>
              <a:t>Au regard de la politique de santé désastreuse,</a:t>
            </a:r>
            <a:endParaRPr/>
          </a:p>
          <a:p>
            <a:pPr indent="0" lvl="0" marL="0" algn="r">
              <a:lnSpc>
                <a:spcPct val="100000"/>
              </a:lnSpc>
              <a:spcBef>
                <a:spcPts val="0"/>
              </a:spcBef>
              <a:spcAft>
                <a:spcPts val="0"/>
              </a:spcAft>
              <a:buNone/>
            </a:pPr>
            <a:r>
              <a:rPr lang="fr"/>
              <a:t>des mesures préventives inexistantes. </a:t>
            </a:r>
            <a:br>
              <a:rPr lang="fr"/>
            </a:br>
            <a:br>
              <a:rPr lang="fr"/>
            </a:br>
            <a:r>
              <a:rPr lang="fr"/>
              <a:t>La vacance des autorités au profit du charlatanisme médical </a:t>
            </a:r>
            <a:br>
              <a:rPr lang="fr"/>
            </a:b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Shape 85"/>
          <p:cNvSpPr txBox="1"/>
          <p:nvPr>
            <p:ph idx="4294967295" type="title"/>
          </p:nvPr>
        </p:nvSpPr>
        <p:spPr>
          <a:xfrm>
            <a:off x="529925" y="640525"/>
            <a:ext cx="7986900" cy="76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2"/>
                </a:solidFill>
              </a:rPr>
              <a:t>Premier </a:t>
            </a:r>
            <a:r>
              <a:rPr lang="fr">
                <a:solidFill>
                  <a:schemeClr val="lt2"/>
                </a:solidFill>
              </a:rPr>
              <a:t>réflexe</a:t>
            </a:r>
            <a:r>
              <a:rPr lang="fr">
                <a:solidFill>
                  <a:schemeClr val="lt2"/>
                </a:solidFill>
              </a:rPr>
              <a:t> en cas de contact</a:t>
            </a:r>
            <a:endParaRPr>
              <a:solidFill>
                <a:schemeClr val="lt2"/>
              </a:solidFill>
            </a:endParaRPr>
          </a:p>
          <a:p>
            <a:pPr indent="0" lvl="0" marL="0" rtl="0" algn="ctr">
              <a:spcBef>
                <a:spcPts val="0"/>
              </a:spcBef>
              <a:spcAft>
                <a:spcPts val="0"/>
              </a:spcAft>
              <a:buNone/>
            </a:pPr>
            <a:r>
              <a:rPr lang="fr">
                <a:solidFill>
                  <a:schemeClr val="lt2"/>
                </a:solidFill>
              </a:rPr>
              <a:t>avec un cas de rougeole</a:t>
            </a:r>
            <a:endParaRPr>
              <a:solidFill>
                <a:schemeClr val="lt2"/>
              </a:solidFill>
            </a:endParaRPr>
          </a:p>
        </p:txBody>
      </p:sp>
      <p:cxnSp>
        <p:nvCxnSpPr>
          <p:cNvPr id="86" name="Shape 86"/>
          <p:cNvCxnSpPr/>
          <p:nvPr/>
        </p:nvCxnSpPr>
        <p:spPr>
          <a:xfrm flipH="1" rot="10800000">
            <a:off x="3709475" y="1714050"/>
            <a:ext cx="2040900" cy="11400"/>
          </a:xfrm>
          <a:prstGeom prst="straightConnector1">
            <a:avLst/>
          </a:prstGeom>
          <a:noFill/>
          <a:ln cap="flat" cmpd="sng" w="28575">
            <a:solidFill>
              <a:schemeClr val="dk1"/>
            </a:solidFill>
            <a:prstDash val="solid"/>
            <a:round/>
            <a:headEnd len="sm" w="sm" type="none"/>
            <a:tailEnd len="sm" w="sm" type="none"/>
          </a:ln>
        </p:spPr>
      </p:cxnSp>
      <p:sp>
        <p:nvSpPr>
          <p:cNvPr id="87" name="Shape 87"/>
          <p:cNvSpPr txBox="1"/>
          <p:nvPr>
            <p:ph idx="4294967295" type="body"/>
          </p:nvPr>
        </p:nvSpPr>
        <p:spPr>
          <a:xfrm>
            <a:off x="529925" y="2025825"/>
            <a:ext cx="7596600" cy="5184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fr" sz="2400">
                <a:solidFill>
                  <a:srgbClr val="FF0000"/>
                </a:solidFill>
              </a:rPr>
              <a:t>De vérifier rapidement sa vaccination.</a:t>
            </a:r>
            <a:r>
              <a:rPr lang="fr" sz="2400"/>
              <a:t>  </a:t>
            </a:r>
            <a:br>
              <a:rPr lang="fr" sz="2400"/>
            </a:br>
            <a:br>
              <a:rPr lang="fr" sz="2400"/>
            </a:br>
            <a:r>
              <a:rPr lang="fr" sz="2400"/>
              <a:t>Il est urgent de vérifier sa vaccination (2 doses sont nécessaires pour être protégé) et de consulter son médecin traitant pour rattraper cette immunité. Il est recommandé dès la petite enfance, mais peut être rattrapé à tout âge.</a:t>
            </a:r>
            <a:br>
              <a:rPr lang="fr"/>
            </a:b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Shape 92"/>
          <p:cNvSpPr txBox="1"/>
          <p:nvPr>
            <p:ph idx="4294967295" type="title"/>
          </p:nvPr>
        </p:nvSpPr>
        <p:spPr>
          <a:xfrm>
            <a:off x="529925" y="640525"/>
            <a:ext cx="7986900" cy="76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2"/>
                </a:solidFill>
              </a:rPr>
              <a:t>Dans quel cas ne pas s’inquiéter :</a:t>
            </a:r>
            <a:endParaRPr>
              <a:solidFill>
                <a:schemeClr val="lt2"/>
              </a:solidFill>
            </a:endParaRPr>
          </a:p>
        </p:txBody>
      </p:sp>
      <p:cxnSp>
        <p:nvCxnSpPr>
          <p:cNvPr id="93" name="Shape 93"/>
          <p:cNvCxnSpPr/>
          <p:nvPr/>
        </p:nvCxnSpPr>
        <p:spPr>
          <a:xfrm flipH="1" rot="10800000">
            <a:off x="3664375" y="1402225"/>
            <a:ext cx="2040900" cy="11400"/>
          </a:xfrm>
          <a:prstGeom prst="straightConnector1">
            <a:avLst/>
          </a:prstGeom>
          <a:noFill/>
          <a:ln cap="flat" cmpd="sng" w="28575">
            <a:solidFill>
              <a:schemeClr val="dk1"/>
            </a:solidFill>
            <a:prstDash val="solid"/>
            <a:round/>
            <a:headEnd len="sm" w="sm" type="none"/>
            <a:tailEnd len="sm" w="sm" type="none"/>
          </a:ln>
        </p:spPr>
      </p:cxnSp>
      <p:sp>
        <p:nvSpPr>
          <p:cNvPr id="94" name="Shape 94"/>
          <p:cNvSpPr txBox="1"/>
          <p:nvPr>
            <p:ph idx="4294967295" type="body"/>
          </p:nvPr>
        </p:nvSpPr>
        <p:spPr>
          <a:xfrm>
            <a:off x="529925" y="2025825"/>
            <a:ext cx="7596600" cy="5184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fr" sz="2400">
                <a:solidFill>
                  <a:srgbClr val="FF0000"/>
                </a:solidFill>
              </a:rPr>
              <a:t>Vaccination à jour :</a:t>
            </a:r>
            <a:br>
              <a:rPr lang="fr" sz="2400">
                <a:solidFill>
                  <a:srgbClr val="FF0000"/>
                </a:solidFill>
              </a:rPr>
            </a:br>
            <a:r>
              <a:rPr lang="fr" sz="2400">
                <a:solidFill>
                  <a:srgbClr val="000000"/>
                </a:solidFill>
              </a:rPr>
              <a:t>Avoir reçu deux doses de vaccin anti rougeole  procure une protection.</a:t>
            </a:r>
            <a:br>
              <a:rPr lang="fr" sz="2400">
                <a:solidFill>
                  <a:srgbClr val="FF0000"/>
                </a:solidFill>
              </a:rPr>
            </a:br>
            <a:br>
              <a:rPr lang="fr" sz="2400">
                <a:solidFill>
                  <a:srgbClr val="FF0000"/>
                </a:solidFill>
              </a:rPr>
            </a:br>
            <a:r>
              <a:rPr lang="fr" sz="2400">
                <a:solidFill>
                  <a:srgbClr val="FF0000"/>
                </a:solidFill>
              </a:rPr>
              <a:t>Avoir déjà contracter la rougeole :</a:t>
            </a:r>
            <a:br>
              <a:rPr lang="fr" sz="2400">
                <a:solidFill>
                  <a:srgbClr val="FF0000"/>
                </a:solidFill>
              </a:rPr>
            </a:br>
            <a:r>
              <a:rPr lang="fr" sz="2400">
                <a:solidFill>
                  <a:srgbClr val="000000"/>
                </a:solidFill>
              </a:rPr>
              <a:t>Avoir contracter la rougeole,  la personne est immunisée contre cette dernière.</a:t>
            </a:r>
            <a:br>
              <a:rPr lang="fr"/>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Shape 99"/>
          <p:cNvSpPr txBox="1"/>
          <p:nvPr>
            <p:ph idx="4294967295" type="title"/>
          </p:nvPr>
        </p:nvSpPr>
        <p:spPr>
          <a:xfrm>
            <a:off x="529925" y="411925"/>
            <a:ext cx="7986900" cy="76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2"/>
                </a:solidFill>
              </a:rPr>
              <a:t>Cas d’insuffisance vaccinale ou de non vaccination</a:t>
            </a:r>
            <a:endParaRPr>
              <a:solidFill>
                <a:schemeClr val="lt2"/>
              </a:solidFill>
            </a:endParaRPr>
          </a:p>
        </p:txBody>
      </p:sp>
      <p:cxnSp>
        <p:nvCxnSpPr>
          <p:cNvPr id="100" name="Shape 100"/>
          <p:cNvCxnSpPr/>
          <p:nvPr/>
        </p:nvCxnSpPr>
        <p:spPr>
          <a:xfrm flipH="1" rot="10800000">
            <a:off x="3511975" y="1326025"/>
            <a:ext cx="2040900" cy="11400"/>
          </a:xfrm>
          <a:prstGeom prst="straightConnector1">
            <a:avLst/>
          </a:prstGeom>
          <a:noFill/>
          <a:ln cap="flat" cmpd="sng" w="28575">
            <a:solidFill>
              <a:schemeClr val="dk1"/>
            </a:solidFill>
            <a:prstDash val="solid"/>
            <a:round/>
            <a:headEnd len="sm" w="sm" type="none"/>
            <a:tailEnd len="sm" w="sm" type="none"/>
          </a:ln>
        </p:spPr>
      </p:cxnSp>
      <p:sp>
        <p:nvSpPr>
          <p:cNvPr id="101" name="Shape 101"/>
          <p:cNvSpPr txBox="1"/>
          <p:nvPr>
            <p:ph idx="4294967295" type="body"/>
          </p:nvPr>
        </p:nvSpPr>
        <p:spPr>
          <a:xfrm>
            <a:off x="529925" y="1340025"/>
            <a:ext cx="7596600" cy="5184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b="1" lang="fr" sz="2200">
                <a:solidFill>
                  <a:srgbClr val="000000"/>
                </a:solidFill>
              </a:rPr>
              <a:t>Les personnes qui :</a:t>
            </a:r>
            <a:br>
              <a:rPr lang="fr" sz="2200">
                <a:solidFill>
                  <a:srgbClr val="000000"/>
                </a:solidFill>
              </a:rPr>
            </a:br>
            <a:r>
              <a:rPr lang="fr" sz="2200">
                <a:solidFill>
                  <a:srgbClr val="000000"/>
                </a:solidFill>
              </a:rPr>
              <a:t>- N‘ont reçu qu‘une dose du vaccin.</a:t>
            </a:r>
            <a:br>
              <a:rPr lang="fr" sz="2200">
                <a:solidFill>
                  <a:srgbClr val="000000"/>
                </a:solidFill>
              </a:rPr>
            </a:br>
            <a:r>
              <a:rPr lang="fr" sz="2200">
                <a:solidFill>
                  <a:srgbClr val="000000"/>
                </a:solidFill>
              </a:rPr>
              <a:t>- N’ont pas de trace de vaccin dans leur carnet de santé.</a:t>
            </a:r>
            <a:br>
              <a:rPr lang="fr" sz="2200">
                <a:solidFill>
                  <a:srgbClr val="000000"/>
                </a:solidFill>
              </a:rPr>
            </a:br>
            <a:r>
              <a:rPr lang="fr" sz="2200">
                <a:solidFill>
                  <a:srgbClr val="000000"/>
                </a:solidFill>
              </a:rPr>
              <a:t>- Ne savent pas si elles ont déjà contracté la rougeole.  </a:t>
            </a:r>
            <a:br>
              <a:rPr lang="fr" sz="2200">
                <a:solidFill>
                  <a:srgbClr val="000000"/>
                </a:solidFill>
              </a:rPr>
            </a:br>
            <a:r>
              <a:rPr lang="fr" sz="2200">
                <a:solidFill>
                  <a:srgbClr val="000000"/>
                </a:solidFill>
              </a:rPr>
              <a:t>- Ou dont le carnet de santé a été perdu.</a:t>
            </a:r>
            <a:br>
              <a:rPr lang="fr" sz="2200">
                <a:solidFill>
                  <a:srgbClr val="FF0000"/>
                </a:solidFill>
              </a:rPr>
            </a:br>
            <a:br>
              <a:rPr lang="fr" sz="2200">
                <a:solidFill>
                  <a:srgbClr val="FF0000"/>
                </a:solidFill>
              </a:rPr>
            </a:br>
            <a:r>
              <a:rPr lang="fr" sz="2200">
                <a:solidFill>
                  <a:srgbClr val="FF0000"/>
                </a:solidFill>
              </a:rPr>
              <a:t>Il faut </a:t>
            </a:r>
            <a:r>
              <a:rPr lang="fr" sz="2200" u="sng">
                <a:solidFill>
                  <a:srgbClr val="FF0000"/>
                </a:solidFill>
              </a:rPr>
              <a:t>rapidement</a:t>
            </a:r>
            <a:r>
              <a:rPr lang="fr" sz="2200">
                <a:solidFill>
                  <a:srgbClr val="FF0000"/>
                </a:solidFill>
              </a:rPr>
              <a:t> consulter votre médecin pour vous faire vacciner. </a:t>
            </a:r>
            <a:br>
              <a:rPr lang="fr" sz="2200">
                <a:solidFill>
                  <a:srgbClr val="FF0000"/>
                </a:solidFill>
              </a:rPr>
            </a:br>
            <a:r>
              <a:rPr lang="fr" sz="2200">
                <a:solidFill>
                  <a:srgbClr val="FF0000"/>
                </a:solidFill>
              </a:rPr>
              <a:t>La vaccination est le </a:t>
            </a:r>
            <a:r>
              <a:rPr lang="fr" sz="2200" u="sng">
                <a:solidFill>
                  <a:srgbClr val="FF0000"/>
                </a:solidFill>
              </a:rPr>
              <a:t>seul</a:t>
            </a:r>
            <a:r>
              <a:rPr lang="fr" sz="2200">
                <a:solidFill>
                  <a:srgbClr val="FF0000"/>
                </a:solidFill>
              </a:rPr>
              <a:t> moyen pour stopper la propagation de l’épidémie.</a:t>
            </a:r>
            <a:br>
              <a:rPr lang="fr"/>
            </a:b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Shape 106"/>
          <p:cNvSpPr txBox="1"/>
          <p:nvPr>
            <p:ph idx="4294967295" type="title"/>
          </p:nvPr>
        </p:nvSpPr>
        <p:spPr>
          <a:xfrm>
            <a:off x="529925" y="411925"/>
            <a:ext cx="7986900" cy="76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2"/>
                </a:solidFill>
              </a:rPr>
              <a:t>Recommandations</a:t>
            </a:r>
            <a:endParaRPr>
              <a:solidFill>
                <a:schemeClr val="lt2"/>
              </a:solidFill>
            </a:endParaRPr>
          </a:p>
        </p:txBody>
      </p:sp>
      <p:cxnSp>
        <p:nvCxnSpPr>
          <p:cNvPr id="107" name="Shape 107"/>
          <p:cNvCxnSpPr/>
          <p:nvPr/>
        </p:nvCxnSpPr>
        <p:spPr>
          <a:xfrm flipH="1" rot="10800000">
            <a:off x="3511975" y="1326025"/>
            <a:ext cx="2040900" cy="11400"/>
          </a:xfrm>
          <a:prstGeom prst="straightConnector1">
            <a:avLst/>
          </a:prstGeom>
          <a:noFill/>
          <a:ln cap="flat" cmpd="sng" w="28575">
            <a:solidFill>
              <a:schemeClr val="dk1"/>
            </a:solidFill>
            <a:prstDash val="solid"/>
            <a:round/>
            <a:headEnd len="sm" w="sm" type="none"/>
            <a:tailEnd len="sm" w="sm" type="none"/>
          </a:ln>
        </p:spPr>
      </p:cxnSp>
      <p:sp>
        <p:nvSpPr>
          <p:cNvPr id="108" name="Shape 108"/>
          <p:cNvSpPr txBox="1"/>
          <p:nvPr>
            <p:ph idx="4294967295" type="body"/>
          </p:nvPr>
        </p:nvSpPr>
        <p:spPr>
          <a:xfrm>
            <a:off x="529925" y="1340025"/>
            <a:ext cx="5299200" cy="518400"/>
          </a:xfrm>
          <a:prstGeom prst="rect">
            <a:avLst/>
          </a:prstGeom>
        </p:spPr>
        <p:txBody>
          <a:bodyPr anchorCtr="0" anchor="t" bIns="91425" lIns="91425" spcFirstLastPara="1" rIns="91425" wrap="square" tIns="91425">
            <a:noAutofit/>
          </a:bodyPr>
          <a:lstStyle/>
          <a:p>
            <a:pPr indent="-368300" lvl="0" marL="457200" rtl="0">
              <a:lnSpc>
                <a:spcPct val="100000"/>
              </a:lnSpc>
              <a:spcBef>
                <a:spcPts val="0"/>
              </a:spcBef>
              <a:spcAft>
                <a:spcPts val="0"/>
              </a:spcAft>
              <a:buClr>
                <a:srgbClr val="000000"/>
              </a:buClr>
              <a:buSzPts val="2200"/>
              <a:buChar char="●"/>
            </a:pPr>
            <a:r>
              <a:rPr lang="fr" sz="2200">
                <a:solidFill>
                  <a:srgbClr val="000000"/>
                </a:solidFill>
              </a:rPr>
              <a:t>Isolement des patients symptomatiques en chambre avec accès limité</a:t>
            </a:r>
            <a:endParaRPr sz="2200">
              <a:solidFill>
                <a:srgbClr val="000000"/>
              </a:solidFill>
            </a:endParaRPr>
          </a:p>
          <a:p>
            <a:pPr indent="-368300" lvl="0" marL="457200" rtl="0">
              <a:lnSpc>
                <a:spcPct val="100000"/>
              </a:lnSpc>
              <a:spcBef>
                <a:spcPts val="0"/>
              </a:spcBef>
              <a:spcAft>
                <a:spcPts val="0"/>
              </a:spcAft>
              <a:buClr>
                <a:srgbClr val="000000"/>
              </a:buClr>
              <a:buSzPts val="2200"/>
              <a:buChar char="●"/>
            </a:pPr>
            <a:r>
              <a:rPr lang="fr" sz="2200">
                <a:solidFill>
                  <a:srgbClr val="000000"/>
                </a:solidFill>
              </a:rPr>
              <a:t>Port de masque du patient, du soignant et du visiteur.</a:t>
            </a:r>
            <a:endParaRPr sz="2200">
              <a:solidFill>
                <a:srgbClr val="000000"/>
              </a:solidFill>
            </a:endParaRPr>
          </a:p>
          <a:p>
            <a:pPr indent="-368300" lvl="0" marL="457200" rtl="0">
              <a:lnSpc>
                <a:spcPct val="100000"/>
              </a:lnSpc>
              <a:spcBef>
                <a:spcPts val="0"/>
              </a:spcBef>
              <a:spcAft>
                <a:spcPts val="0"/>
              </a:spcAft>
              <a:buClr>
                <a:srgbClr val="000000"/>
              </a:buClr>
              <a:buSzPts val="2200"/>
              <a:buChar char="●"/>
            </a:pPr>
            <a:r>
              <a:rPr lang="fr" sz="2200">
                <a:solidFill>
                  <a:srgbClr val="000000"/>
                </a:solidFill>
              </a:rPr>
              <a:t>Lavage simple des mains  </a:t>
            </a:r>
            <a:endParaRPr sz="2200">
              <a:solidFill>
                <a:srgbClr val="000000"/>
              </a:solidFill>
            </a:endParaRPr>
          </a:p>
          <a:p>
            <a:pPr indent="-368300" lvl="0" marL="457200" rtl="0">
              <a:lnSpc>
                <a:spcPct val="100000"/>
              </a:lnSpc>
              <a:spcBef>
                <a:spcPts val="0"/>
              </a:spcBef>
              <a:spcAft>
                <a:spcPts val="0"/>
              </a:spcAft>
              <a:buClr>
                <a:srgbClr val="000000"/>
              </a:buClr>
              <a:buSzPts val="2200"/>
              <a:buChar char="●"/>
            </a:pPr>
            <a:r>
              <a:rPr lang="fr" sz="2200">
                <a:solidFill>
                  <a:srgbClr val="000000"/>
                </a:solidFill>
              </a:rPr>
              <a:t>Mise à disposition de gel hydro-alcoolique dans les salles d’attentes et dans les structures accueillants d’autres patients.</a:t>
            </a:r>
            <a:br>
              <a:rPr b="1" lang="fr" sz="2200">
                <a:solidFill>
                  <a:srgbClr val="000000"/>
                </a:solidFill>
              </a:rPr>
            </a:br>
            <a:endParaRPr/>
          </a:p>
        </p:txBody>
      </p:sp>
      <p:pic>
        <p:nvPicPr>
          <p:cNvPr id="109" name="Shape 109"/>
          <p:cNvPicPr preferRelativeResize="0"/>
          <p:nvPr/>
        </p:nvPicPr>
        <p:blipFill>
          <a:blip r:embed="rId4">
            <a:alphaModFix/>
          </a:blip>
          <a:stretch>
            <a:fillRect/>
          </a:stretch>
        </p:blipFill>
        <p:spPr>
          <a:xfrm>
            <a:off x="6015375" y="1503450"/>
            <a:ext cx="2557225" cy="3175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Shape 114"/>
          <p:cNvSpPr txBox="1"/>
          <p:nvPr>
            <p:ph idx="4294967295" type="title"/>
          </p:nvPr>
        </p:nvSpPr>
        <p:spPr>
          <a:xfrm>
            <a:off x="529925" y="411925"/>
            <a:ext cx="7986900" cy="76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2"/>
                </a:solidFill>
              </a:rPr>
              <a:t>Recommandations (suite)</a:t>
            </a:r>
            <a:endParaRPr>
              <a:solidFill>
                <a:schemeClr val="lt2"/>
              </a:solidFill>
            </a:endParaRPr>
          </a:p>
        </p:txBody>
      </p:sp>
      <p:cxnSp>
        <p:nvCxnSpPr>
          <p:cNvPr id="115" name="Shape 115"/>
          <p:cNvCxnSpPr/>
          <p:nvPr/>
        </p:nvCxnSpPr>
        <p:spPr>
          <a:xfrm flipH="1" rot="10800000">
            <a:off x="3511975" y="1326025"/>
            <a:ext cx="2040900" cy="11400"/>
          </a:xfrm>
          <a:prstGeom prst="straightConnector1">
            <a:avLst/>
          </a:prstGeom>
          <a:noFill/>
          <a:ln cap="flat" cmpd="sng" w="28575">
            <a:solidFill>
              <a:schemeClr val="dk1"/>
            </a:solidFill>
            <a:prstDash val="solid"/>
            <a:round/>
            <a:headEnd len="sm" w="sm" type="none"/>
            <a:tailEnd len="sm" w="sm" type="none"/>
          </a:ln>
        </p:spPr>
      </p:cxnSp>
      <p:sp>
        <p:nvSpPr>
          <p:cNvPr id="116" name="Shape 116"/>
          <p:cNvSpPr txBox="1"/>
          <p:nvPr>
            <p:ph idx="4294967295" type="body"/>
          </p:nvPr>
        </p:nvSpPr>
        <p:spPr>
          <a:xfrm>
            <a:off x="529925" y="1340025"/>
            <a:ext cx="5299200" cy="518400"/>
          </a:xfrm>
          <a:prstGeom prst="rect">
            <a:avLst/>
          </a:prstGeom>
        </p:spPr>
        <p:txBody>
          <a:bodyPr anchorCtr="0" anchor="t" bIns="91425" lIns="91425" spcFirstLastPara="1" rIns="91425" wrap="square" tIns="91425">
            <a:noAutofit/>
          </a:bodyPr>
          <a:lstStyle/>
          <a:p>
            <a:pPr indent="-368300" lvl="0" marL="457200" rtl="0">
              <a:lnSpc>
                <a:spcPct val="100000"/>
              </a:lnSpc>
              <a:spcBef>
                <a:spcPts val="0"/>
              </a:spcBef>
              <a:spcAft>
                <a:spcPts val="0"/>
              </a:spcAft>
              <a:buClr>
                <a:srgbClr val="000000"/>
              </a:buClr>
              <a:buSzPts val="2200"/>
              <a:buChar char="●"/>
            </a:pPr>
            <a:r>
              <a:rPr lang="fr" sz="2200">
                <a:solidFill>
                  <a:srgbClr val="000000"/>
                </a:solidFill>
              </a:rPr>
              <a:t>Se protéger la bouche et le nez en cas de toux ou éternuement</a:t>
            </a:r>
            <a:endParaRPr sz="2200">
              <a:solidFill>
                <a:srgbClr val="000000"/>
              </a:solidFill>
            </a:endParaRPr>
          </a:p>
          <a:p>
            <a:pPr indent="-368300" lvl="0" marL="457200" rtl="0">
              <a:lnSpc>
                <a:spcPct val="100000"/>
              </a:lnSpc>
              <a:spcBef>
                <a:spcPts val="0"/>
              </a:spcBef>
              <a:spcAft>
                <a:spcPts val="0"/>
              </a:spcAft>
              <a:buClr>
                <a:srgbClr val="000000"/>
              </a:buClr>
              <a:buSzPts val="2200"/>
              <a:buChar char="●"/>
            </a:pPr>
            <a:r>
              <a:rPr lang="fr" sz="2200">
                <a:solidFill>
                  <a:srgbClr val="000000"/>
                </a:solidFill>
              </a:rPr>
              <a:t>Sensibilisation de la population par les affichages.</a:t>
            </a:r>
            <a:endParaRPr sz="2200">
              <a:solidFill>
                <a:srgbClr val="000000"/>
              </a:solidFill>
            </a:endParaRPr>
          </a:p>
          <a:p>
            <a:pPr indent="-368300" lvl="0" marL="457200" rtl="0">
              <a:lnSpc>
                <a:spcPct val="100000"/>
              </a:lnSpc>
              <a:spcBef>
                <a:spcPts val="0"/>
              </a:spcBef>
              <a:spcAft>
                <a:spcPts val="0"/>
              </a:spcAft>
              <a:buClr>
                <a:srgbClr val="000000"/>
              </a:buClr>
              <a:buSzPts val="2200"/>
              <a:buChar char="●"/>
            </a:pPr>
            <a:r>
              <a:rPr lang="fr" sz="2200">
                <a:solidFill>
                  <a:srgbClr val="000000"/>
                </a:solidFill>
              </a:rPr>
              <a:t>Aération quotidienne des lieux.</a:t>
            </a:r>
            <a:endParaRPr sz="2200">
              <a:solidFill>
                <a:srgbClr val="000000"/>
              </a:solidFill>
            </a:endParaRPr>
          </a:p>
          <a:p>
            <a:pPr indent="-368300" lvl="0" marL="457200" rtl="0">
              <a:lnSpc>
                <a:spcPct val="100000"/>
              </a:lnSpc>
              <a:spcBef>
                <a:spcPts val="0"/>
              </a:spcBef>
              <a:spcAft>
                <a:spcPts val="0"/>
              </a:spcAft>
              <a:buClr>
                <a:srgbClr val="000000"/>
              </a:buClr>
              <a:buSzPts val="2200"/>
              <a:buChar char="●"/>
            </a:pPr>
            <a:r>
              <a:rPr lang="fr" sz="2200">
                <a:solidFill>
                  <a:srgbClr val="000000"/>
                </a:solidFill>
              </a:rPr>
              <a:t>Eviction scolaire ou mise en congés des personnes symptomatiques.</a:t>
            </a:r>
            <a:endParaRPr sz="2200">
              <a:solidFill>
                <a:srgbClr val="000000"/>
              </a:solidFill>
            </a:endParaRPr>
          </a:p>
          <a:p>
            <a:pPr indent="-368300" lvl="0" marL="457200" rtl="0">
              <a:lnSpc>
                <a:spcPct val="100000"/>
              </a:lnSpc>
              <a:spcBef>
                <a:spcPts val="0"/>
              </a:spcBef>
              <a:spcAft>
                <a:spcPts val="0"/>
              </a:spcAft>
              <a:buClr>
                <a:srgbClr val="000000"/>
              </a:buClr>
              <a:buSzPts val="2200"/>
              <a:buChar char="●"/>
            </a:pPr>
            <a:r>
              <a:rPr lang="fr" sz="2200">
                <a:solidFill>
                  <a:srgbClr val="000000"/>
                </a:solidFill>
              </a:rPr>
              <a:t>Annulation des animations dans les lieux publiques où l’épidémie est déclarée.</a:t>
            </a:r>
            <a:endParaRPr/>
          </a:p>
        </p:txBody>
      </p:sp>
      <p:pic>
        <p:nvPicPr>
          <p:cNvPr id="117" name="Shape 117"/>
          <p:cNvPicPr preferRelativeResize="0"/>
          <p:nvPr/>
        </p:nvPicPr>
        <p:blipFill>
          <a:blip r:embed="rId4">
            <a:alphaModFix/>
          </a:blip>
          <a:stretch>
            <a:fillRect/>
          </a:stretch>
        </p:blipFill>
        <p:spPr>
          <a:xfrm>
            <a:off x="5829125" y="1707025"/>
            <a:ext cx="3011900" cy="2620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Shape 122"/>
          <p:cNvSpPr txBox="1"/>
          <p:nvPr>
            <p:ph idx="4294967295" type="title"/>
          </p:nvPr>
        </p:nvSpPr>
        <p:spPr>
          <a:xfrm>
            <a:off x="529925" y="411925"/>
            <a:ext cx="7986900" cy="76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2"/>
                </a:solidFill>
              </a:rPr>
              <a:t>Recommandations (suite)</a:t>
            </a:r>
            <a:endParaRPr>
              <a:solidFill>
                <a:schemeClr val="lt2"/>
              </a:solidFill>
            </a:endParaRPr>
          </a:p>
        </p:txBody>
      </p:sp>
      <p:cxnSp>
        <p:nvCxnSpPr>
          <p:cNvPr id="123" name="Shape 123"/>
          <p:cNvCxnSpPr/>
          <p:nvPr/>
        </p:nvCxnSpPr>
        <p:spPr>
          <a:xfrm flipH="1" rot="10800000">
            <a:off x="3511975" y="1326025"/>
            <a:ext cx="2040900" cy="11400"/>
          </a:xfrm>
          <a:prstGeom prst="straightConnector1">
            <a:avLst/>
          </a:prstGeom>
          <a:noFill/>
          <a:ln cap="flat" cmpd="sng" w="28575">
            <a:solidFill>
              <a:schemeClr val="dk1"/>
            </a:solidFill>
            <a:prstDash val="solid"/>
            <a:round/>
            <a:headEnd len="sm" w="sm" type="none"/>
            <a:tailEnd len="sm" w="sm" type="none"/>
          </a:ln>
        </p:spPr>
      </p:cxnSp>
      <p:sp>
        <p:nvSpPr>
          <p:cNvPr id="124" name="Shape 124"/>
          <p:cNvSpPr txBox="1"/>
          <p:nvPr>
            <p:ph idx="4294967295" type="body"/>
          </p:nvPr>
        </p:nvSpPr>
        <p:spPr>
          <a:xfrm>
            <a:off x="529925" y="1340025"/>
            <a:ext cx="5299200" cy="518400"/>
          </a:xfrm>
          <a:prstGeom prst="rect">
            <a:avLst/>
          </a:prstGeom>
        </p:spPr>
        <p:txBody>
          <a:bodyPr anchorCtr="0" anchor="t" bIns="91425" lIns="91425" spcFirstLastPara="1" rIns="91425" wrap="square" tIns="91425">
            <a:noAutofit/>
          </a:bodyPr>
          <a:lstStyle/>
          <a:p>
            <a:pPr indent="-368300" lvl="0" marL="457200" rtl="0">
              <a:lnSpc>
                <a:spcPct val="100000"/>
              </a:lnSpc>
              <a:spcBef>
                <a:spcPts val="0"/>
              </a:spcBef>
              <a:spcAft>
                <a:spcPts val="0"/>
              </a:spcAft>
              <a:buClr>
                <a:srgbClr val="000000"/>
              </a:buClr>
              <a:buSzPts val="2200"/>
              <a:buChar char="●"/>
            </a:pPr>
            <a:r>
              <a:rPr lang="fr" sz="2200">
                <a:solidFill>
                  <a:srgbClr val="000000"/>
                </a:solidFill>
              </a:rPr>
              <a:t>Limitation des visites extérieures aux patients symptomatiques.</a:t>
            </a:r>
            <a:endParaRPr sz="2200">
              <a:solidFill>
                <a:srgbClr val="000000"/>
              </a:solidFill>
            </a:endParaRPr>
          </a:p>
          <a:p>
            <a:pPr indent="-368300" lvl="0" marL="457200" rtl="0">
              <a:lnSpc>
                <a:spcPct val="100000"/>
              </a:lnSpc>
              <a:spcBef>
                <a:spcPts val="0"/>
              </a:spcBef>
              <a:spcAft>
                <a:spcPts val="0"/>
              </a:spcAft>
              <a:buClr>
                <a:srgbClr val="000000"/>
              </a:buClr>
              <a:buSzPts val="2200"/>
              <a:buChar char="●"/>
            </a:pPr>
            <a:r>
              <a:rPr lang="fr" sz="2200">
                <a:solidFill>
                  <a:srgbClr val="000000"/>
                </a:solidFill>
              </a:rPr>
              <a:t>La limitation des déplacements aux régions déclarées épidémiques pour réduire la propagation de l’épidémie.</a:t>
            </a:r>
            <a:endParaRPr sz="2200">
              <a:solidFill>
                <a:srgbClr val="000000"/>
              </a:solidFill>
            </a:endParaRPr>
          </a:p>
          <a:p>
            <a:pPr indent="-368300" lvl="0" marL="457200" rtl="0">
              <a:lnSpc>
                <a:spcPct val="100000"/>
              </a:lnSpc>
              <a:spcBef>
                <a:spcPts val="0"/>
              </a:spcBef>
              <a:spcAft>
                <a:spcPts val="0"/>
              </a:spcAft>
              <a:buClr>
                <a:srgbClr val="000000"/>
              </a:buClr>
              <a:buSzPts val="2200"/>
              <a:buChar char="●"/>
            </a:pPr>
            <a:r>
              <a:rPr lang="fr" sz="2200">
                <a:solidFill>
                  <a:srgbClr val="000000"/>
                </a:solidFill>
              </a:rPr>
              <a:t>Lutter contre la fièvre chez les enfants par des moyens physiques (Déshabillement, douches, etc …)</a:t>
            </a:r>
            <a:endParaRPr sz="2200">
              <a:solidFill>
                <a:srgbClr val="000000"/>
              </a:solidFill>
            </a:endParaRPr>
          </a:p>
          <a:p>
            <a:pPr indent="-368300" lvl="0" marL="457200" rtl="0">
              <a:lnSpc>
                <a:spcPct val="100000"/>
              </a:lnSpc>
              <a:spcBef>
                <a:spcPts val="0"/>
              </a:spcBef>
              <a:spcAft>
                <a:spcPts val="0"/>
              </a:spcAft>
              <a:buClr>
                <a:srgbClr val="000000"/>
              </a:buClr>
              <a:buSzPts val="2200"/>
              <a:buChar char="●"/>
            </a:pPr>
            <a:r>
              <a:rPr lang="fr" sz="2200">
                <a:solidFill>
                  <a:srgbClr val="000000"/>
                </a:solidFill>
              </a:rPr>
              <a:t>Bien s’hydrater.</a:t>
            </a:r>
            <a:br>
              <a:rPr b="1" lang="fr" sz="2200">
                <a:solidFill>
                  <a:srgbClr val="000000"/>
                </a:solidFill>
              </a:rPr>
            </a:br>
            <a:endParaRPr/>
          </a:p>
        </p:txBody>
      </p:sp>
      <p:pic>
        <p:nvPicPr>
          <p:cNvPr id="125" name="Shape 125"/>
          <p:cNvPicPr preferRelativeResize="0"/>
          <p:nvPr/>
        </p:nvPicPr>
        <p:blipFill>
          <a:blip r:embed="rId4">
            <a:alphaModFix/>
          </a:blip>
          <a:stretch>
            <a:fillRect/>
          </a:stretch>
        </p:blipFill>
        <p:spPr>
          <a:xfrm>
            <a:off x="5981550" y="1326025"/>
            <a:ext cx="2814825" cy="2180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Shape 130"/>
          <p:cNvSpPr txBox="1"/>
          <p:nvPr>
            <p:ph idx="4294967295" type="title"/>
          </p:nvPr>
        </p:nvSpPr>
        <p:spPr>
          <a:xfrm>
            <a:off x="2040775" y="183325"/>
            <a:ext cx="7001700" cy="76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3000">
                <a:solidFill>
                  <a:schemeClr val="lt2"/>
                </a:solidFill>
              </a:rPr>
              <a:t>Appel aux Professionnels de la santé</a:t>
            </a:r>
            <a:endParaRPr sz="3000">
              <a:solidFill>
                <a:schemeClr val="lt2"/>
              </a:solidFill>
            </a:endParaRPr>
          </a:p>
        </p:txBody>
      </p:sp>
      <p:cxnSp>
        <p:nvCxnSpPr>
          <p:cNvPr id="131" name="Shape 131"/>
          <p:cNvCxnSpPr/>
          <p:nvPr/>
        </p:nvCxnSpPr>
        <p:spPr>
          <a:xfrm flipH="1" rot="10800000">
            <a:off x="3511975" y="945025"/>
            <a:ext cx="2040900" cy="11400"/>
          </a:xfrm>
          <a:prstGeom prst="straightConnector1">
            <a:avLst/>
          </a:prstGeom>
          <a:noFill/>
          <a:ln cap="flat" cmpd="sng" w="28575">
            <a:solidFill>
              <a:schemeClr val="dk1"/>
            </a:solidFill>
            <a:prstDash val="solid"/>
            <a:round/>
            <a:headEnd len="sm" w="sm" type="none"/>
            <a:tailEnd len="sm" w="sm" type="none"/>
          </a:ln>
        </p:spPr>
      </p:cxnSp>
      <p:sp>
        <p:nvSpPr>
          <p:cNvPr id="132" name="Shape 132"/>
          <p:cNvSpPr txBox="1"/>
          <p:nvPr>
            <p:ph idx="4294967295" type="body"/>
          </p:nvPr>
        </p:nvSpPr>
        <p:spPr>
          <a:xfrm>
            <a:off x="3168275" y="1027200"/>
            <a:ext cx="5795400" cy="518400"/>
          </a:xfrm>
          <a:prstGeom prst="rect">
            <a:avLst/>
          </a:prstGeom>
        </p:spPr>
        <p:txBody>
          <a:bodyPr anchorCtr="0" anchor="t" bIns="91425" lIns="91425" spcFirstLastPara="1" rIns="91425" wrap="square" tIns="91425">
            <a:noAutofit/>
          </a:bodyPr>
          <a:lstStyle/>
          <a:p>
            <a:pPr indent="-330200" lvl="0" marL="457200" rtl="0">
              <a:lnSpc>
                <a:spcPct val="100000"/>
              </a:lnSpc>
              <a:spcBef>
                <a:spcPts val="0"/>
              </a:spcBef>
              <a:spcAft>
                <a:spcPts val="0"/>
              </a:spcAft>
              <a:buClr>
                <a:srgbClr val="000000"/>
              </a:buClr>
              <a:buSzPts val="1600"/>
              <a:buChar char="●"/>
            </a:pPr>
            <a:r>
              <a:rPr lang="fr" sz="1600">
                <a:solidFill>
                  <a:srgbClr val="000000"/>
                </a:solidFill>
              </a:rPr>
              <a:t>Les professionnels de la santé de la Kabylie, à se structurer et à établir des plans d’action et de prévention contre cette épidémie</a:t>
            </a:r>
            <a:br>
              <a:rPr lang="fr" sz="1600">
                <a:solidFill>
                  <a:srgbClr val="000000"/>
                </a:solidFill>
              </a:rPr>
            </a:br>
            <a:endParaRPr sz="1600">
              <a:solidFill>
                <a:srgbClr val="000000"/>
              </a:solidFill>
            </a:endParaRPr>
          </a:p>
          <a:p>
            <a:pPr indent="-330200" lvl="0" marL="457200" rtl="0">
              <a:lnSpc>
                <a:spcPct val="100000"/>
              </a:lnSpc>
              <a:spcBef>
                <a:spcPts val="0"/>
              </a:spcBef>
              <a:spcAft>
                <a:spcPts val="0"/>
              </a:spcAft>
              <a:buClr>
                <a:srgbClr val="000000"/>
              </a:buClr>
              <a:buSzPts val="1600"/>
              <a:buChar char="●"/>
            </a:pPr>
            <a:r>
              <a:rPr lang="fr" sz="1600">
                <a:solidFill>
                  <a:srgbClr val="000000"/>
                </a:solidFill>
              </a:rPr>
              <a:t>L’utilisation et formalisation des protocoles existants et d’en établir des nouveaux</a:t>
            </a:r>
            <a:br>
              <a:rPr lang="fr" sz="1600">
                <a:solidFill>
                  <a:srgbClr val="000000"/>
                </a:solidFill>
              </a:rPr>
            </a:br>
            <a:endParaRPr sz="1600">
              <a:solidFill>
                <a:srgbClr val="000000"/>
              </a:solidFill>
            </a:endParaRPr>
          </a:p>
          <a:p>
            <a:pPr indent="-330200" lvl="0" marL="457200" rtl="0">
              <a:lnSpc>
                <a:spcPct val="100000"/>
              </a:lnSpc>
              <a:spcBef>
                <a:spcPts val="0"/>
              </a:spcBef>
              <a:spcAft>
                <a:spcPts val="0"/>
              </a:spcAft>
              <a:buClr>
                <a:srgbClr val="000000"/>
              </a:buClr>
              <a:buSzPts val="1600"/>
              <a:buChar char="●"/>
            </a:pPr>
            <a:r>
              <a:rPr lang="fr" sz="1600">
                <a:solidFill>
                  <a:srgbClr val="000000"/>
                </a:solidFill>
              </a:rPr>
              <a:t>Le suivi journalier de l’évolution de l’épidémie et la mise en place des mesures correctives.</a:t>
            </a:r>
            <a:br>
              <a:rPr lang="fr" sz="1600">
                <a:solidFill>
                  <a:srgbClr val="000000"/>
                </a:solidFill>
              </a:rPr>
            </a:br>
            <a:endParaRPr sz="1600">
              <a:solidFill>
                <a:srgbClr val="000000"/>
              </a:solidFill>
            </a:endParaRPr>
          </a:p>
          <a:p>
            <a:pPr indent="-330200" lvl="0" marL="457200" rtl="0">
              <a:lnSpc>
                <a:spcPct val="100000"/>
              </a:lnSpc>
              <a:spcBef>
                <a:spcPts val="0"/>
              </a:spcBef>
              <a:spcAft>
                <a:spcPts val="0"/>
              </a:spcAft>
              <a:buClr>
                <a:srgbClr val="000000"/>
              </a:buClr>
              <a:buSzPts val="1600"/>
              <a:buChar char="●"/>
            </a:pPr>
            <a:r>
              <a:rPr lang="fr" sz="1600">
                <a:solidFill>
                  <a:srgbClr val="000000"/>
                </a:solidFill>
              </a:rPr>
              <a:t>Organiser des compagnes de sensibilisations et d’affichage avec les autres acteurs sociaux</a:t>
            </a:r>
            <a:br>
              <a:rPr lang="fr" sz="1600">
                <a:solidFill>
                  <a:srgbClr val="000000"/>
                </a:solidFill>
              </a:rPr>
            </a:br>
            <a:endParaRPr sz="1600">
              <a:solidFill>
                <a:srgbClr val="000000"/>
              </a:solidFill>
            </a:endParaRPr>
          </a:p>
          <a:p>
            <a:pPr indent="-330200" lvl="0" marL="457200" rtl="0">
              <a:lnSpc>
                <a:spcPct val="100000"/>
              </a:lnSpc>
              <a:spcBef>
                <a:spcPts val="0"/>
              </a:spcBef>
              <a:spcAft>
                <a:spcPts val="0"/>
              </a:spcAft>
              <a:buClr>
                <a:srgbClr val="000000"/>
              </a:buClr>
              <a:buSzPts val="1600"/>
              <a:buChar char="●"/>
            </a:pPr>
            <a:r>
              <a:rPr lang="fr" sz="1600">
                <a:solidFill>
                  <a:srgbClr val="000000"/>
                </a:solidFill>
              </a:rPr>
              <a:t>La vaccination préventive de la population est le seul moyen de lutte contre la rougeole</a:t>
            </a:r>
            <a:endParaRPr sz="16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